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68" y="108"/>
      </p:cViewPr>
      <p:guideLst>
        <p:guide orient="horz" pos="2160"/>
        <p:guide pos="3840"/>
        <p:guide orient="horz" pos="22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FA8EF-82A5-40B0-9923-50528453E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CCB4A4-FC62-44F2-BB5C-C88F34551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188B-CE84-43D8-AF43-A148C197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12985-8B5A-4504-8271-C1133D48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77E962-E000-4D5C-8722-4F528721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8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3BB78-CF1C-4423-A303-298ED5CE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A10109-6986-4A3D-9CAE-ED910784E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CFF2B-3A98-4BF8-A598-5BF70DEC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6FFA5-7719-42C9-9A27-642C4F6B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39BEE-7961-483A-B8C3-C19DAFC2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7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9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B51D-7585-453A-B891-483DA577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6713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E541A-EED6-4715-AD24-ADC381E30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74910C-AC4C-40AE-99CB-A5D53473D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37D81-10D4-49B6-9FE2-8A819016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0EEFB-7599-439D-BD0F-577695BA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112BE-0AC1-4D48-A3A9-FC7CC74C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7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A0863-4890-4978-9E17-1CD16242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41A6CF-36C0-4845-A02C-8ECD1403B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9A923-032D-4677-B4BD-2197FC23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5F99A-092C-4A17-B325-546F512E4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468079-9CF9-47C1-8F50-5BA1C72E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791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CF802-4606-45B8-A533-43BB87E6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14158-CEEC-4FA4-8D68-FE106D96B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BA23A6-6238-420A-9E71-2E6A4FE0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10280-4A11-43B1-8054-BC10697A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86013-BB1C-4F43-905F-FE30CDF7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1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3D3F6-659D-449B-8D70-9A921B4A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5CBD8F-2979-454A-8228-5F1526F15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2A438E-08B7-4AD1-B81D-D5302812E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68A037-7CC2-4721-8612-65157A8C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FA95EA-53BD-486A-8DD0-FE526F31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24B4F5-CA22-4A57-8E44-2A8AEF95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841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7D974-9E6B-42E6-9999-934E094F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6B832-AD32-423C-AD01-839DC0F2C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361DD4-CD32-4ECE-8079-C2F6B45F5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191900-BC9C-428C-AD5C-86A002F9B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FB7971-321D-4803-86C4-8A0327530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12E112-7A33-4451-A589-7F21E730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BED5D7-D503-4C0D-BFE0-D0650A95B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AC7036-3274-425C-B1F1-3C0C6FC7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43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32757-F60A-41D9-9CED-24EDCD9A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04F11C-550E-4F44-9824-4D1C4636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6D0575-7548-49EC-9A2A-A6F80F5C1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7CFAF8-8B9F-4008-A587-02A29C2C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45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316456-4992-4396-AB9D-69CA4A93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1F0C11-F60A-4BF1-9A0F-982B4AD5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EFAE3F-9AAB-4474-868E-95BC3421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98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2905E-BF1F-47DD-9613-0E621131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4B32E-99A7-4686-AD56-8FB75E5F0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4F147-BE30-4F54-AA9F-E2D0A77D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F1BDFA-73DD-47ED-9DE5-FE065AA4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A721E-F5FD-4FE0-89FB-A40F8A09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60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0AE74-6D7D-465A-918F-FDF23562C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00A0F-321D-41BA-93DF-0AEE17CB8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44A3C5-620D-4125-93C9-5083E1BEF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6249-96EC-441E-B724-F66320B11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54212-5D0F-4BA2-AF6B-A97C439A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BEB4EE-2A51-43F2-ACB3-C605F263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67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D13CF-721F-41EF-87C3-7CB2F867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08DECA-4014-4D7B-9D3F-6529844D8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15532-571C-4FE5-85F5-8D04E66DD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2D9E99-3F86-4F5E-9D15-88BDCE4D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0870CD-33EE-4EF7-9574-BDF1EEB2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BB4FCE-B541-40BC-98B1-61D2563C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82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ABB4A-C178-4CA1-842B-0E52C653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0ACE9-E6BF-4BC5-911D-36160AEAB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13EA33-FEE1-4780-873E-12EA9FE7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EED818-B45C-477F-8DCB-1326FC3B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196B1-15D1-4818-9E24-94DA825D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9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E48A20-1B0B-4988-98A1-8BC195837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245003-C4BD-4B9D-A462-4518CCEA9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CAAE4-5BB4-4D6D-9C0E-05CCDC1B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A449-6CF9-42DD-A377-F9CE89BBA9CF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106847-C646-450D-BD4E-D64D9B43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9A3B4-6432-45B7-8DA6-FDAC84A5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F4185-CCFF-45C1-93C1-0F9D58B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1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ADEFF-84F9-43DF-962F-77ECE12D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F37FB7-77B2-4056-8DAF-55A070BA8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6A62A-B32D-4A7E-9B0D-8D76A225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190F6-26C0-4074-B33A-C0423D44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7FEAE2-4B60-4E5A-958C-E8A7879D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9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43271-B59E-4432-9493-95644E17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DEF69-6E85-403E-BAC1-92D707767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13860F-0076-4399-8BBB-6631EC59A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29EC07-3C34-4374-87E8-20031134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AC253-81B8-45D8-92FF-F208E52F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E41F50-36BE-4FC4-8503-21FE04E7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7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6A147-0049-4AE8-9742-C79A2CE0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FAFE1B-6C5E-46CD-81AB-874446AE2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1F4DA6-A164-4E10-BEA5-5A74FE435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40F071-0B2F-487B-A9B6-B4515D2F7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F484A4-5F24-4F4D-8A25-737FA519E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BA2A94-6ECE-445E-86E8-DC5364A8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CC78C1-EE13-4B33-AD1E-1C12D55CF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1C6EA3-12E9-4B0F-8B17-B9D7CF65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5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47522-C3BA-4C31-9468-5CAF39F1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80B33-7F37-40ED-A665-A9A4E0A9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A39A8C-8000-4820-B456-14E39D6D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892CBF-7C43-4F37-922C-A653BBAD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8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E40D1-BC5F-4703-AD2F-09E139BE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5B30AA-9F0B-4934-8A3E-F9ECC573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AD4B0C-298B-4795-922E-E663D963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5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AADDA-A931-461D-8871-E1603D93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17F07-D5DA-4617-A249-482E866F2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096A39-72DF-4468-A966-B0F43E841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0B33E-7205-416C-AA2E-47B609D4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FFC676-CD8F-4D23-B57D-1C28F4C27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43232-28E7-4369-9273-207FCD67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3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04AF8-C693-41D8-A43D-9CDCB289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66AE52-8BE4-4124-B048-7541F312E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9EDBE-55AA-4046-BA95-8CB901719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B91592-6851-4048-93EE-01E93A1D8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6241A-E8B8-409E-BF68-DF0CD97593E7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833EC0-CFF2-4ED9-8F06-97CB9453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DF07EB-273C-4E23-8F32-38E0D81B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E7575A-AF95-41B7-A1C9-2DC64E498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7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17C1E-F1A1-47BC-B5C7-1F297DBD12B1}"/>
              </a:ext>
            </a:extLst>
          </p:cNvPr>
          <p:cNvPicPr/>
          <p:nvPr userDrawn="1"/>
        </p:nvPicPr>
        <p:blipFill rotWithShape="1">
          <a:blip r:embed="rId14" cstate="print"/>
          <a:srcRect b="81112"/>
          <a:stretch/>
        </p:blipFill>
        <p:spPr>
          <a:xfrm>
            <a:off x="0" y="0"/>
            <a:ext cx="12192000" cy="1295400"/>
          </a:xfrm>
          <a:custGeom>
            <a:avLst/>
            <a:gdLst>
              <a:gd name="connsiteX0" fmla="*/ 0 w 12192000"/>
              <a:gd name="connsiteY0" fmla="*/ 0 h 1651000"/>
              <a:gd name="connsiteX1" fmla="*/ 12192000 w 12192000"/>
              <a:gd name="connsiteY1" fmla="*/ 0 h 1651000"/>
              <a:gd name="connsiteX2" fmla="*/ 12192000 w 12192000"/>
              <a:gd name="connsiteY2" fmla="*/ 1651000 h 1651000"/>
              <a:gd name="connsiteX3" fmla="*/ 0 w 12192000"/>
              <a:gd name="connsiteY3" fmla="*/ 16510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651000">
                <a:moveTo>
                  <a:pt x="0" y="0"/>
                </a:moveTo>
                <a:lnTo>
                  <a:pt x="12192000" y="0"/>
                </a:lnTo>
                <a:lnTo>
                  <a:pt x="12192000" y="1651000"/>
                </a:lnTo>
                <a:lnTo>
                  <a:pt x="0" y="1651000"/>
                </a:lnTo>
                <a:close/>
              </a:path>
            </a:pathLst>
          </a:cu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DA6CA68-E01F-4520-A5A6-F6659478E4EA}"/>
              </a:ext>
            </a:extLst>
          </p:cNvPr>
          <p:cNvGrpSpPr/>
          <p:nvPr userDrawn="1"/>
        </p:nvGrpSpPr>
        <p:grpSpPr>
          <a:xfrm>
            <a:off x="619802" y="381000"/>
            <a:ext cx="10972123" cy="612644"/>
            <a:chOff x="619802" y="381000"/>
            <a:chExt cx="15966205" cy="89149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4E7DE0A-283E-4125-A2C7-26C93EDC5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19802" y="381000"/>
              <a:ext cx="2802612" cy="891496"/>
            </a:xfrm>
            <a:prstGeom prst="roundRect">
              <a:avLst>
                <a:gd name="adj" fmla="val 5983"/>
              </a:avLst>
            </a:prstGeom>
          </p:spPr>
        </p:pic>
        <p:pic>
          <p:nvPicPr>
            <p:cNvPr id="12" name="Picture 2" descr="Picture background">
              <a:extLst>
                <a:ext uri="{FF2B5EF4-FFF2-40B4-BE49-F238E27FC236}">
                  <a16:creationId xmlns:a16="http://schemas.microsoft.com/office/drawing/2014/main" id="{5AED2F71-51EE-4C82-AF0F-AA40086FA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" t="12937" r="44985" b="7063"/>
            <a:stretch/>
          </p:blipFill>
          <p:spPr bwMode="auto">
            <a:xfrm>
              <a:off x="15716799" y="381000"/>
              <a:ext cx="869208" cy="891496"/>
            </a:xfrm>
            <a:prstGeom prst="round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42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8" orient="horz" pos="1207" userDrawn="1">
          <p15:clr>
            <a:srgbClr val="F26B43"/>
          </p15:clr>
        </p15:guide>
        <p15:guide id="9" orient="horz" pos="1344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  <p15:guide id="11" orient="horz" pos="3113" userDrawn="1">
          <p15:clr>
            <a:srgbClr val="F26B43"/>
          </p15:clr>
        </p15:guide>
        <p15:guide id="12" orient="horz" pos="4065" userDrawn="1">
          <p15:clr>
            <a:srgbClr val="F26B43"/>
          </p15:clr>
        </p15:guide>
        <p15:guide id="13" pos="5632" userDrawn="1">
          <p15:clr>
            <a:srgbClr val="F26B43"/>
          </p15:clr>
        </p15:guide>
        <p15:guide id="14" pos="20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3A01AB58-5B43-43D1-94FB-D1577F36C563}"/>
              </a:ext>
            </a:extLst>
          </p:cNvPr>
          <p:cNvPicPr/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61472F4-B004-4FFA-9047-2A03C4D09AD8}"/>
              </a:ext>
            </a:extLst>
          </p:cNvPr>
          <p:cNvGrpSpPr/>
          <p:nvPr userDrawn="1"/>
        </p:nvGrpSpPr>
        <p:grpSpPr>
          <a:xfrm>
            <a:off x="619802" y="381000"/>
            <a:ext cx="10972123" cy="612644"/>
            <a:chOff x="619802" y="381000"/>
            <a:chExt cx="15966205" cy="89149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14B9C2-CDE7-4109-84BC-BD46FDABA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19802" y="381000"/>
              <a:ext cx="2802612" cy="891496"/>
            </a:xfrm>
            <a:prstGeom prst="roundRect">
              <a:avLst>
                <a:gd name="adj" fmla="val 5983"/>
              </a:avLst>
            </a:prstGeom>
          </p:spPr>
        </p:pic>
        <p:pic>
          <p:nvPicPr>
            <p:cNvPr id="10" name="Picture 2" descr="Picture background">
              <a:extLst>
                <a:ext uri="{FF2B5EF4-FFF2-40B4-BE49-F238E27FC236}">
                  <a16:creationId xmlns:a16="http://schemas.microsoft.com/office/drawing/2014/main" id="{61ED608B-6A2D-4829-882D-C7B6DF638E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" t="12937" r="44985" b="7063"/>
            <a:stretch/>
          </p:blipFill>
          <p:spPr bwMode="auto">
            <a:xfrm>
              <a:off x="15716799" y="381000"/>
              <a:ext cx="869208" cy="891496"/>
            </a:xfrm>
            <a:prstGeom prst="round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396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4412339C-EA26-472C-BF4F-3F5EAFC793B0}"/>
              </a:ext>
            </a:extLst>
          </p:cNvPr>
          <p:cNvSpPr/>
          <p:nvPr/>
        </p:nvSpPr>
        <p:spPr>
          <a:xfrm>
            <a:off x="622300" y="2359938"/>
            <a:ext cx="1065121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5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Типы</a:t>
            </a: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уроков</a:t>
            </a: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 </a:t>
            </a:r>
            <a:b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</a:b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в </a:t>
            </a:r>
            <a:r>
              <a:rPr lang="en-US" sz="5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соответствии</a:t>
            </a: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 </a:t>
            </a:r>
            <a:b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</a:b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с ФГОС НОО</a:t>
            </a:r>
            <a:endParaRPr lang="en-US" sz="50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D0777540-064B-4FF0-A05B-BDDD4BBAB176}"/>
              </a:ext>
            </a:extLst>
          </p:cNvPr>
          <p:cNvSpPr txBox="1"/>
          <p:nvPr/>
        </p:nvSpPr>
        <p:spPr>
          <a:xfrm>
            <a:off x="609600" y="6185792"/>
            <a:ext cx="2586712" cy="367408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640"/>
              </a:spcBef>
            </a:pPr>
            <a:r>
              <a:rPr lang="ru-RU" sz="1400" spc="-1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2024-25 учебный год </a:t>
            </a:r>
            <a:endParaRPr lang="ru-RU" sz="1400" dirty="0"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7B3824-767D-459D-8D88-79B276DA26DF}"/>
              </a:ext>
            </a:extLst>
          </p:cNvPr>
          <p:cNvGrpSpPr/>
          <p:nvPr/>
        </p:nvGrpSpPr>
        <p:grpSpPr>
          <a:xfrm>
            <a:off x="6781800" y="2091858"/>
            <a:ext cx="4948912" cy="2736175"/>
            <a:chOff x="6781800" y="2091858"/>
            <a:chExt cx="4948912" cy="2736175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F0DE589F-C6B6-445C-8F98-F16363FC622D}"/>
                </a:ext>
              </a:extLst>
            </p:cNvPr>
            <p:cNvSpPr/>
            <p:nvPr/>
          </p:nvSpPr>
          <p:spPr>
            <a:xfrm>
              <a:off x="6781800" y="2091858"/>
              <a:ext cx="4800600" cy="2674283"/>
            </a:xfrm>
            <a:prstGeom prst="roundRect">
              <a:avLst>
                <a:gd name="adj" fmla="val 133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27C3A14-B353-408A-983E-51FFB8BA4818}"/>
                </a:ext>
              </a:extLst>
            </p:cNvPr>
            <p:cNvGrpSpPr/>
            <p:nvPr/>
          </p:nvGrpSpPr>
          <p:grpSpPr>
            <a:xfrm>
              <a:off x="7243306" y="2286433"/>
              <a:ext cx="4487406" cy="2467839"/>
              <a:chOff x="7471906" y="2442423"/>
              <a:chExt cx="4487406" cy="2467839"/>
            </a:xfrm>
          </p:grpSpPr>
          <p:sp>
            <p:nvSpPr>
              <p:cNvPr id="11" name="Text 0">
                <a:extLst>
                  <a:ext uri="{FF2B5EF4-FFF2-40B4-BE49-F238E27FC236}">
                    <a16:creationId xmlns:a16="http://schemas.microsoft.com/office/drawing/2014/main" id="{4C0EB505-89C0-4D3A-BD5B-B5F4351A06D5}"/>
                  </a:ext>
                </a:extLst>
              </p:cNvPr>
              <p:cNvSpPr/>
              <p:nvPr/>
            </p:nvSpPr>
            <p:spPr>
              <a:xfrm>
                <a:off x="7471906" y="2442423"/>
                <a:ext cx="4487406" cy="7579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5600"/>
                  </a:lnSpc>
                  <a:buNone/>
                </a:pPr>
                <a:r>
                  <a:rPr lang="ru-RU" sz="2400" dirty="0">
                    <a:solidFill>
                      <a:srgbClr val="393186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Докладчик</a:t>
                </a:r>
                <a:endParaRPr lang="en-US" sz="2400" dirty="0">
                  <a:solidFill>
                    <a:srgbClr val="393186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endParaRPr>
              </a:p>
            </p:txBody>
          </p:sp>
          <p:sp>
            <p:nvSpPr>
              <p:cNvPr id="12" name="Text 0">
                <a:extLst>
                  <a:ext uri="{FF2B5EF4-FFF2-40B4-BE49-F238E27FC236}">
                    <a16:creationId xmlns:a16="http://schemas.microsoft.com/office/drawing/2014/main" id="{85A8C2C0-21B4-4344-BA79-1869F3877F07}"/>
                  </a:ext>
                </a:extLst>
              </p:cNvPr>
              <p:cNvSpPr/>
              <p:nvPr/>
            </p:nvSpPr>
            <p:spPr>
              <a:xfrm>
                <a:off x="7471906" y="3429000"/>
                <a:ext cx="4487406" cy="7579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5600"/>
                  </a:lnSpc>
                  <a:buNone/>
                </a:pP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13" name="Text 0">
                <a:extLst>
                  <a:ext uri="{FF2B5EF4-FFF2-40B4-BE49-F238E27FC236}">
                    <a16:creationId xmlns:a16="http://schemas.microsoft.com/office/drawing/2014/main" id="{02B351DE-5C3C-455B-BCF9-26D2C75D97D0}"/>
                  </a:ext>
                </a:extLst>
              </p:cNvPr>
              <p:cNvSpPr/>
              <p:nvPr/>
            </p:nvSpPr>
            <p:spPr>
              <a:xfrm>
                <a:off x="7471906" y="4152285"/>
                <a:ext cx="4487406" cy="7579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ct val="90000"/>
                  </a:lnSpc>
                  <a:buNone/>
                </a:pPr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6014C0FA-91EC-4C28-870A-6E670BCC454A}"/>
                </a:ext>
              </a:extLst>
            </p:cNvPr>
            <p:cNvSpPr/>
            <p:nvPr/>
          </p:nvSpPr>
          <p:spPr>
            <a:xfrm flipH="1">
              <a:off x="9555276" y="3164556"/>
              <a:ext cx="1639014" cy="1663477"/>
            </a:xfrm>
            <a:custGeom>
              <a:avLst/>
              <a:gdLst>
                <a:gd name="connsiteX0" fmla="*/ 1004447 w 1639014"/>
                <a:gd name="connsiteY0" fmla="*/ 540630 h 1663477"/>
                <a:gd name="connsiteX1" fmla="*/ 1246140 w 1639014"/>
                <a:gd name="connsiteY1" fmla="*/ 599830 h 1663477"/>
                <a:gd name="connsiteX2" fmla="*/ 1204309 w 1639014"/>
                <a:gd name="connsiteY2" fmla="*/ 649001 h 1663477"/>
                <a:gd name="connsiteX3" fmla="*/ 1084685 w 1639014"/>
                <a:gd name="connsiteY3" fmla="*/ 619890 h 1663477"/>
                <a:gd name="connsiteX4" fmla="*/ 1015944 w 1639014"/>
                <a:gd name="connsiteY4" fmla="*/ 592247 h 1663477"/>
                <a:gd name="connsiteX5" fmla="*/ 1611975 w 1639014"/>
                <a:gd name="connsiteY5" fmla="*/ 44912 h 1663477"/>
                <a:gd name="connsiteX6" fmla="*/ 1605989 w 1639014"/>
                <a:gd name="connsiteY6" fmla="*/ 45746 h 1663477"/>
                <a:gd name="connsiteX7" fmla="*/ 782813 w 1639014"/>
                <a:gd name="connsiteY7" fmla="*/ 251234 h 1663477"/>
                <a:gd name="connsiteX8" fmla="*/ 782813 w 1639014"/>
                <a:gd name="connsiteY8" fmla="*/ 486567 h 1663477"/>
                <a:gd name="connsiteX9" fmla="*/ 945491 w 1639014"/>
                <a:gd name="connsiteY9" fmla="*/ 527420 h 1663477"/>
                <a:gd name="connsiteX10" fmla="*/ 962371 w 1639014"/>
                <a:gd name="connsiteY10" fmla="*/ 599586 h 1663477"/>
                <a:gd name="connsiteX11" fmla="*/ 919805 w 1639014"/>
                <a:gd name="connsiteY11" fmla="*/ 627229 h 1663477"/>
                <a:gd name="connsiteX12" fmla="*/ 682270 w 1639014"/>
                <a:gd name="connsiteY12" fmla="*/ 864519 h 1663477"/>
                <a:gd name="connsiteX13" fmla="*/ 572187 w 1639014"/>
                <a:gd name="connsiteY13" fmla="*/ 864519 h 1663477"/>
                <a:gd name="connsiteX14" fmla="*/ 198460 w 1639014"/>
                <a:gd name="connsiteY14" fmla="*/ 683753 h 1663477"/>
                <a:gd name="connsiteX15" fmla="*/ 1468 w 1639014"/>
                <a:gd name="connsiteY15" fmla="*/ 954053 h 1663477"/>
                <a:gd name="connsiteX16" fmla="*/ 1468 w 1639014"/>
                <a:gd name="connsiteY16" fmla="*/ 1663477 h 1663477"/>
                <a:gd name="connsiteX17" fmla="*/ 587110 w 1639014"/>
                <a:gd name="connsiteY17" fmla="*/ 1663477 h 1663477"/>
                <a:gd name="connsiteX18" fmla="*/ 587110 w 1639014"/>
                <a:gd name="connsiteY18" fmla="*/ 1109148 h 1663477"/>
                <a:gd name="connsiteX19" fmla="*/ 733887 w 1639014"/>
                <a:gd name="connsiteY19" fmla="*/ 1109148 h 1663477"/>
                <a:gd name="connsiteX20" fmla="*/ 820486 w 1639014"/>
                <a:gd name="connsiteY20" fmla="*/ 1073432 h 1663477"/>
                <a:gd name="connsiteX21" fmla="*/ 1093736 w 1639014"/>
                <a:gd name="connsiteY21" fmla="*/ 800181 h 1663477"/>
                <a:gd name="connsiteX22" fmla="*/ 1125293 w 1639014"/>
                <a:gd name="connsiteY22" fmla="*/ 684961 h 1663477"/>
                <a:gd name="connsiteX23" fmla="*/ 1198682 w 1639014"/>
                <a:gd name="connsiteY23" fmla="*/ 703064 h 1663477"/>
                <a:gd name="connsiteX24" fmla="*/ 1208712 w 1639014"/>
                <a:gd name="connsiteY24" fmla="*/ 703064 h 1663477"/>
                <a:gd name="connsiteX25" fmla="*/ 1237823 w 1639014"/>
                <a:gd name="connsiteY25" fmla="*/ 689365 h 1663477"/>
                <a:gd name="connsiteX26" fmla="*/ 1302649 w 1639014"/>
                <a:gd name="connsiteY26" fmla="*/ 613530 h 1663477"/>
                <a:gd name="connsiteX27" fmla="*/ 1605745 w 1639014"/>
                <a:gd name="connsiteY27" fmla="*/ 689365 h 1663477"/>
                <a:gd name="connsiteX28" fmla="*/ 1638740 w 1639014"/>
                <a:gd name="connsiteY28" fmla="*/ 665327 h 1663477"/>
                <a:gd name="connsiteX29" fmla="*/ 1639014 w 1639014"/>
                <a:gd name="connsiteY29" fmla="*/ 662945 h 1663477"/>
                <a:gd name="connsiteX30" fmla="*/ 1639014 w 1639014"/>
                <a:gd name="connsiteY30" fmla="*/ 70698 h 1663477"/>
                <a:gd name="connsiteX31" fmla="*/ 1611975 w 1639014"/>
                <a:gd name="connsiteY31" fmla="*/ 44912 h 1663477"/>
                <a:gd name="connsiteX32" fmla="*/ 293310 w 1639014"/>
                <a:gd name="connsiteY32" fmla="*/ 0 h 1663477"/>
                <a:gd name="connsiteX33" fmla="*/ 0 w 1639014"/>
                <a:gd name="connsiteY33" fmla="*/ 293310 h 1663477"/>
                <a:gd name="connsiteX34" fmla="*/ 293310 w 1639014"/>
                <a:gd name="connsiteY34" fmla="*/ 586620 h 1663477"/>
                <a:gd name="connsiteX35" fmla="*/ 586620 w 1639014"/>
                <a:gd name="connsiteY35" fmla="*/ 293310 h 1663477"/>
                <a:gd name="connsiteX36" fmla="*/ 293310 w 1639014"/>
                <a:gd name="connsiteY36" fmla="*/ 0 h 166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639014" h="1663477">
                  <a:moveTo>
                    <a:pt x="1004447" y="540630"/>
                  </a:moveTo>
                  <a:lnTo>
                    <a:pt x="1246140" y="599830"/>
                  </a:lnTo>
                  <a:lnTo>
                    <a:pt x="1204309" y="649001"/>
                  </a:lnTo>
                  <a:lnTo>
                    <a:pt x="1084685" y="619890"/>
                  </a:lnTo>
                  <a:cubicBezTo>
                    <a:pt x="1065249" y="603676"/>
                    <a:pt x="1041195" y="594003"/>
                    <a:pt x="1015944" y="592247"/>
                  </a:cubicBezTo>
                  <a:close/>
                  <a:moveTo>
                    <a:pt x="1611975" y="44912"/>
                  </a:moveTo>
                  <a:cubicBezTo>
                    <a:pt x="1609955" y="44960"/>
                    <a:pt x="1607947" y="45239"/>
                    <a:pt x="1605989" y="45746"/>
                  </a:cubicBezTo>
                  <a:lnTo>
                    <a:pt x="782813" y="251234"/>
                  </a:lnTo>
                  <a:lnTo>
                    <a:pt x="782813" y="486567"/>
                  </a:lnTo>
                  <a:lnTo>
                    <a:pt x="945491" y="527420"/>
                  </a:lnTo>
                  <a:lnTo>
                    <a:pt x="962371" y="599586"/>
                  </a:lnTo>
                  <a:cubicBezTo>
                    <a:pt x="946318" y="605550"/>
                    <a:pt x="931782" y="614990"/>
                    <a:pt x="919805" y="627229"/>
                  </a:cubicBezTo>
                  <a:lnTo>
                    <a:pt x="682270" y="864519"/>
                  </a:lnTo>
                  <a:lnTo>
                    <a:pt x="572187" y="864519"/>
                  </a:lnTo>
                  <a:cubicBezTo>
                    <a:pt x="518902" y="711401"/>
                    <a:pt x="351579" y="630468"/>
                    <a:pt x="198460" y="683753"/>
                  </a:cubicBezTo>
                  <a:cubicBezTo>
                    <a:pt x="82868" y="723977"/>
                    <a:pt x="4364" y="831697"/>
                    <a:pt x="1468" y="954053"/>
                  </a:cubicBezTo>
                  <a:lnTo>
                    <a:pt x="1468" y="1663477"/>
                  </a:lnTo>
                  <a:lnTo>
                    <a:pt x="587110" y="1663477"/>
                  </a:lnTo>
                  <a:lnTo>
                    <a:pt x="587110" y="1109148"/>
                  </a:lnTo>
                  <a:lnTo>
                    <a:pt x="733887" y="1109148"/>
                  </a:lnTo>
                  <a:cubicBezTo>
                    <a:pt x="766349" y="1109207"/>
                    <a:pt x="797503" y="1096356"/>
                    <a:pt x="820486" y="1073432"/>
                  </a:cubicBezTo>
                  <a:lnTo>
                    <a:pt x="1093736" y="800181"/>
                  </a:lnTo>
                  <a:cubicBezTo>
                    <a:pt x="1123571" y="769872"/>
                    <a:pt x="1135521" y="726242"/>
                    <a:pt x="1125293" y="684961"/>
                  </a:cubicBezTo>
                  <a:lnTo>
                    <a:pt x="1198682" y="703064"/>
                  </a:lnTo>
                  <a:lnTo>
                    <a:pt x="1208712" y="703064"/>
                  </a:lnTo>
                  <a:cubicBezTo>
                    <a:pt x="1219953" y="702978"/>
                    <a:pt x="1230592" y="697971"/>
                    <a:pt x="1237823" y="689365"/>
                  </a:cubicBezTo>
                  <a:lnTo>
                    <a:pt x="1302649" y="613530"/>
                  </a:lnTo>
                  <a:lnTo>
                    <a:pt x="1605745" y="689365"/>
                  </a:lnTo>
                  <a:cubicBezTo>
                    <a:pt x="1621494" y="691838"/>
                    <a:pt x="1636267" y="681077"/>
                    <a:pt x="1638740" y="665327"/>
                  </a:cubicBezTo>
                  <a:cubicBezTo>
                    <a:pt x="1638865" y="664537"/>
                    <a:pt x="1638956" y="663742"/>
                    <a:pt x="1639014" y="662945"/>
                  </a:cubicBezTo>
                  <a:lnTo>
                    <a:pt x="1639014" y="70698"/>
                  </a:lnTo>
                  <a:cubicBezTo>
                    <a:pt x="1638667" y="56111"/>
                    <a:pt x="1626563" y="44567"/>
                    <a:pt x="1611975" y="44912"/>
                  </a:cubicBezTo>
                  <a:close/>
                  <a:moveTo>
                    <a:pt x="293310" y="0"/>
                  </a:moveTo>
                  <a:cubicBezTo>
                    <a:pt x="131319" y="0"/>
                    <a:pt x="0" y="131319"/>
                    <a:pt x="0" y="293310"/>
                  </a:cubicBezTo>
                  <a:cubicBezTo>
                    <a:pt x="0" y="455301"/>
                    <a:pt x="131319" y="586620"/>
                    <a:pt x="293310" y="586620"/>
                  </a:cubicBezTo>
                  <a:cubicBezTo>
                    <a:pt x="455301" y="586620"/>
                    <a:pt x="586620" y="455301"/>
                    <a:pt x="586620" y="293310"/>
                  </a:cubicBezTo>
                  <a:cubicBezTo>
                    <a:pt x="586620" y="131319"/>
                    <a:pt x="455301" y="0"/>
                    <a:pt x="293310" y="0"/>
                  </a:cubicBezTo>
                  <a:close/>
                </a:path>
              </a:pathLst>
            </a:custGeom>
            <a:solidFill>
              <a:srgbClr val="393186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0494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8F7A1-4652-4EAE-957B-FF272B4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6096000" y="2079675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08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7" y="2133600"/>
            <a:ext cx="5189083" cy="60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Создание условий для применения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знаний в нестандартных ситуациях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через игровые или межпредметные задания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3646488"/>
            <a:ext cx="5683779" cy="239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Введение в игровую или проблемную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ситуацию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Выполнение заданий в игровой форме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Обсуждение и подведение итогов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180924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34614" y="4343400"/>
            <a:ext cx="4874425" cy="978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Проведение математического квеста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или литературной викторины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3779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Урок-игра</a:t>
            </a:r>
          </a:p>
        </p:txBody>
      </p:sp>
    </p:spTree>
    <p:extLst>
      <p:ext uri="{BB962C8B-B14F-4D97-AF65-F5344CB8AC3E}">
        <p14:creationId xmlns:p14="http://schemas.microsoft.com/office/powerpoint/2010/main" val="6186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4412339C-EA26-472C-BF4F-3F5EAFC793B0}"/>
              </a:ext>
            </a:extLst>
          </p:cNvPr>
          <p:cNvSpPr/>
          <p:nvPr/>
        </p:nvSpPr>
        <p:spPr>
          <a:xfrm>
            <a:off x="622300" y="2359938"/>
            <a:ext cx="1065121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5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Типы</a:t>
            </a: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уроков</a:t>
            </a: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 </a:t>
            </a:r>
            <a:b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</a:b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в </a:t>
            </a:r>
            <a:r>
              <a:rPr lang="en-US" sz="5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соответствии</a:t>
            </a: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 </a:t>
            </a:r>
            <a:b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</a:br>
            <a:r>
              <a:rPr lang="en-US" sz="5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с ФГОС НОО</a:t>
            </a:r>
            <a:endParaRPr lang="en-US" sz="50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D0777540-064B-4FF0-A05B-BDDD4BBAB176}"/>
              </a:ext>
            </a:extLst>
          </p:cNvPr>
          <p:cNvSpPr txBox="1"/>
          <p:nvPr/>
        </p:nvSpPr>
        <p:spPr>
          <a:xfrm>
            <a:off x="609600" y="6185792"/>
            <a:ext cx="2586712" cy="367408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640"/>
              </a:spcBef>
            </a:pPr>
            <a:r>
              <a:rPr lang="ru-RU" sz="1400" spc="-1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2024-25 учебный год </a:t>
            </a:r>
            <a:endParaRPr lang="ru-RU" sz="1400" dirty="0"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7B3824-767D-459D-8D88-79B276DA26DF}"/>
              </a:ext>
            </a:extLst>
          </p:cNvPr>
          <p:cNvGrpSpPr/>
          <p:nvPr/>
        </p:nvGrpSpPr>
        <p:grpSpPr>
          <a:xfrm>
            <a:off x="6472912" y="2091858"/>
            <a:ext cx="5257800" cy="2736175"/>
            <a:chOff x="6472912" y="2091858"/>
            <a:chExt cx="5257800" cy="2736175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F0DE589F-C6B6-445C-8F98-F16363FC622D}"/>
                </a:ext>
              </a:extLst>
            </p:cNvPr>
            <p:cNvSpPr/>
            <p:nvPr/>
          </p:nvSpPr>
          <p:spPr>
            <a:xfrm>
              <a:off x="6472912" y="2091858"/>
              <a:ext cx="4800600" cy="2674283"/>
            </a:xfrm>
            <a:prstGeom prst="roundRect">
              <a:avLst>
                <a:gd name="adj" fmla="val 133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27C3A14-B353-408A-983E-51FFB8BA4818}"/>
                </a:ext>
              </a:extLst>
            </p:cNvPr>
            <p:cNvGrpSpPr/>
            <p:nvPr/>
          </p:nvGrpSpPr>
          <p:grpSpPr>
            <a:xfrm>
              <a:off x="7243306" y="2286433"/>
              <a:ext cx="4487406" cy="2467839"/>
              <a:chOff x="7471906" y="2442423"/>
              <a:chExt cx="4487406" cy="2467839"/>
            </a:xfrm>
          </p:grpSpPr>
          <p:sp>
            <p:nvSpPr>
              <p:cNvPr id="11" name="Text 0">
                <a:extLst>
                  <a:ext uri="{FF2B5EF4-FFF2-40B4-BE49-F238E27FC236}">
                    <a16:creationId xmlns:a16="http://schemas.microsoft.com/office/drawing/2014/main" id="{4C0EB505-89C0-4D3A-BD5B-B5F4351A06D5}"/>
                  </a:ext>
                </a:extLst>
              </p:cNvPr>
              <p:cNvSpPr/>
              <p:nvPr/>
            </p:nvSpPr>
            <p:spPr>
              <a:xfrm>
                <a:off x="7471906" y="2442423"/>
                <a:ext cx="4487406" cy="7579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5600"/>
                  </a:lnSpc>
                  <a:buNone/>
                </a:pPr>
                <a:r>
                  <a:rPr lang="ru-RU" sz="2400" dirty="0">
                    <a:solidFill>
                      <a:srgbClr val="393186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Докладчик</a:t>
                </a:r>
                <a:endParaRPr lang="en-US" sz="2400" dirty="0">
                  <a:solidFill>
                    <a:srgbClr val="393186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endParaRPr>
              </a:p>
            </p:txBody>
          </p:sp>
          <p:sp>
            <p:nvSpPr>
              <p:cNvPr id="12" name="Text 0">
                <a:extLst>
                  <a:ext uri="{FF2B5EF4-FFF2-40B4-BE49-F238E27FC236}">
                    <a16:creationId xmlns:a16="http://schemas.microsoft.com/office/drawing/2014/main" id="{85A8C2C0-21B4-4344-BA79-1869F3877F07}"/>
                  </a:ext>
                </a:extLst>
              </p:cNvPr>
              <p:cNvSpPr/>
              <p:nvPr/>
            </p:nvSpPr>
            <p:spPr>
              <a:xfrm>
                <a:off x="7471906" y="3429000"/>
                <a:ext cx="4487406" cy="7579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5600"/>
                  </a:lnSpc>
                  <a:buNone/>
                </a:pP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13" name="Text 0">
                <a:extLst>
                  <a:ext uri="{FF2B5EF4-FFF2-40B4-BE49-F238E27FC236}">
                    <a16:creationId xmlns:a16="http://schemas.microsoft.com/office/drawing/2014/main" id="{02B351DE-5C3C-455B-BCF9-26D2C75D97D0}"/>
                  </a:ext>
                </a:extLst>
              </p:cNvPr>
              <p:cNvSpPr/>
              <p:nvPr/>
            </p:nvSpPr>
            <p:spPr>
              <a:xfrm>
                <a:off x="7471906" y="4152285"/>
                <a:ext cx="4487406" cy="7579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ct val="90000"/>
                  </a:lnSpc>
                  <a:buNone/>
                </a:pPr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6014C0FA-91EC-4C28-870A-6E670BCC454A}"/>
                </a:ext>
              </a:extLst>
            </p:cNvPr>
            <p:cNvSpPr/>
            <p:nvPr/>
          </p:nvSpPr>
          <p:spPr>
            <a:xfrm flipH="1">
              <a:off x="9555276" y="3164556"/>
              <a:ext cx="1639014" cy="1663477"/>
            </a:xfrm>
            <a:custGeom>
              <a:avLst/>
              <a:gdLst>
                <a:gd name="connsiteX0" fmla="*/ 1004447 w 1639014"/>
                <a:gd name="connsiteY0" fmla="*/ 540630 h 1663477"/>
                <a:gd name="connsiteX1" fmla="*/ 1246140 w 1639014"/>
                <a:gd name="connsiteY1" fmla="*/ 599830 h 1663477"/>
                <a:gd name="connsiteX2" fmla="*/ 1204309 w 1639014"/>
                <a:gd name="connsiteY2" fmla="*/ 649001 h 1663477"/>
                <a:gd name="connsiteX3" fmla="*/ 1084685 w 1639014"/>
                <a:gd name="connsiteY3" fmla="*/ 619890 h 1663477"/>
                <a:gd name="connsiteX4" fmla="*/ 1015944 w 1639014"/>
                <a:gd name="connsiteY4" fmla="*/ 592247 h 1663477"/>
                <a:gd name="connsiteX5" fmla="*/ 1611975 w 1639014"/>
                <a:gd name="connsiteY5" fmla="*/ 44912 h 1663477"/>
                <a:gd name="connsiteX6" fmla="*/ 1605989 w 1639014"/>
                <a:gd name="connsiteY6" fmla="*/ 45746 h 1663477"/>
                <a:gd name="connsiteX7" fmla="*/ 782813 w 1639014"/>
                <a:gd name="connsiteY7" fmla="*/ 251234 h 1663477"/>
                <a:gd name="connsiteX8" fmla="*/ 782813 w 1639014"/>
                <a:gd name="connsiteY8" fmla="*/ 486567 h 1663477"/>
                <a:gd name="connsiteX9" fmla="*/ 945491 w 1639014"/>
                <a:gd name="connsiteY9" fmla="*/ 527420 h 1663477"/>
                <a:gd name="connsiteX10" fmla="*/ 962371 w 1639014"/>
                <a:gd name="connsiteY10" fmla="*/ 599586 h 1663477"/>
                <a:gd name="connsiteX11" fmla="*/ 919805 w 1639014"/>
                <a:gd name="connsiteY11" fmla="*/ 627229 h 1663477"/>
                <a:gd name="connsiteX12" fmla="*/ 682270 w 1639014"/>
                <a:gd name="connsiteY12" fmla="*/ 864519 h 1663477"/>
                <a:gd name="connsiteX13" fmla="*/ 572187 w 1639014"/>
                <a:gd name="connsiteY13" fmla="*/ 864519 h 1663477"/>
                <a:gd name="connsiteX14" fmla="*/ 198460 w 1639014"/>
                <a:gd name="connsiteY14" fmla="*/ 683753 h 1663477"/>
                <a:gd name="connsiteX15" fmla="*/ 1468 w 1639014"/>
                <a:gd name="connsiteY15" fmla="*/ 954053 h 1663477"/>
                <a:gd name="connsiteX16" fmla="*/ 1468 w 1639014"/>
                <a:gd name="connsiteY16" fmla="*/ 1663477 h 1663477"/>
                <a:gd name="connsiteX17" fmla="*/ 587110 w 1639014"/>
                <a:gd name="connsiteY17" fmla="*/ 1663477 h 1663477"/>
                <a:gd name="connsiteX18" fmla="*/ 587110 w 1639014"/>
                <a:gd name="connsiteY18" fmla="*/ 1109148 h 1663477"/>
                <a:gd name="connsiteX19" fmla="*/ 733887 w 1639014"/>
                <a:gd name="connsiteY19" fmla="*/ 1109148 h 1663477"/>
                <a:gd name="connsiteX20" fmla="*/ 820486 w 1639014"/>
                <a:gd name="connsiteY20" fmla="*/ 1073432 h 1663477"/>
                <a:gd name="connsiteX21" fmla="*/ 1093736 w 1639014"/>
                <a:gd name="connsiteY21" fmla="*/ 800181 h 1663477"/>
                <a:gd name="connsiteX22" fmla="*/ 1125293 w 1639014"/>
                <a:gd name="connsiteY22" fmla="*/ 684961 h 1663477"/>
                <a:gd name="connsiteX23" fmla="*/ 1198682 w 1639014"/>
                <a:gd name="connsiteY23" fmla="*/ 703064 h 1663477"/>
                <a:gd name="connsiteX24" fmla="*/ 1208712 w 1639014"/>
                <a:gd name="connsiteY24" fmla="*/ 703064 h 1663477"/>
                <a:gd name="connsiteX25" fmla="*/ 1237823 w 1639014"/>
                <a:gd name="connsiteY25" fmla="*/ 689365 h 1663477"/>
                <a:gd name="connsiteX26" fmla="*/ 1302649 w 1639014"/>
                <a:gd name="connsiteY26" fmla="*/ 613530 h 1663477"/>
                <a:gd name="connsiteX27" fmla="*/ 1605745 w 1639014"/>
                <a:gd name="connsiteY27" fmla="*/ 689365 h 1663477"/>
                <a:gd name="connsiteX28" fmla="*/ 1638740 w 1639014"/>
                <a:gd name="connsiteY28" fmla="*/ 665327 h 1663477"/>
                <a:gd name="connsiteX29" fmla="*/ 1639014 w 1639014"/>
                <a:gd name="connsiteY29" fmla="*/ 662945 h 1663477"/>
                <a:gd name="connsiteX30" fmla="*/ 1639014 w 1639014"/>
                <a:gd name="connsiteY30" fmla="*/ 70698 h 1663477"/>
                <a:gd name="connsiteX31" fmla="*/ 1611975 w 1639014"/>
                <a:gd name="connsiteY31" fmla="*/ 44912 h 1663477"/>
                <a:gd name="connsiteX32" fmla="*/ 293310 w 1639014"/>
                <a:gd name="connsiteY32" fmla="*/ 0 h 1663477"/>
                <a:gd name="connsiteX33" fmla="*/ 0 w 1639014"/>
                <a:gd name="connsiteY33" fmla="*/ 293310 h 1663477"/>
                <a:gd name="connsiteX34" fmla="*/ 293310 w 1639014"/>
                <a:gd name="connsiteY34" fmla="*/ 586620 h 1663477"/>
                <a:gd name="connsiteX35" fmla="*/ 586620 w 1639014"/>
                <a:gd name="connsiteY35" fmla="*/ 293310 h 1663477"/>
                <a:gd name="connsiteX36" fmla="*/ 293310 w 1639014"/>
                <a:gd name="connsiteY36" fmla="*/ 0 h 166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639014" h="1663477">
                  <a:moveTo>
                    <a:pt x="1004447" y="540630"/>
                  </a:moveTo>
                  <a:lnTo>
                    <a:pt x="1246140" y="599830"/>
                  </a:lnTo>
                  <a:lnTo>
                    <a:pt x="1204309" y="649001"/>
                  </a:lnTo>
                  <a:lnTo>
                    <a:pt x="1084685" y="619890"/>
                  </a:lnTo>
                  <a:cubicBezTo>
                    <a:pt x="1065249" y="603676"/>
                    <a:pt x="1041195" y="594003"/>
                    <a:pt x="1015944" y="592247"/>
                  </a:cubicBezTo>
                  <a:close/>
                  <a:moveTo>
                    <a:pt x="1611975" y="44912"/>
                  </a:moveTo>
                  <a:cubicBezTo>
                    <a:pt x="1609955" y="44960"/>
                    <a:pt x="1607947" y="45239"/>
                    <a:pt x="1605989" y="45746"/>
                  </a:cubicBezTo>
                  <a:lnTo>
                    <a:pt x="782813" y="251234"/>
                  </a:lnTo>
                  <a:lnTo>
                    <a:pt x="782813" y="486567"/>
                  </a:lnTo>
                  <a:lnTo>
                    <a:pt x="945491" y="527420"/>
                  </a:lnTo>
                  <a:lnTo>
                    <a:pt x="962371" y="599586"/>
                  </a:lnTo>
                  <a:cubicBezTo>
                    <a:pt x="946318" y="605550"/>
                    <a:pt x="931782" y="614990"/>
                    <a:pt x="919805" y="627229"/>
                  </a:cubicBezTo>
                  <a:lnTo>
                    <a:pt x="682270" y="864519"/>
                  </a:lnTo>
                  <a:lnTo>
                    <a:pt x="572187" y="864519"/>
                  </a:lnTo>
                  <a:cubicBezTo>
                    <a:pt x="518902" y="711401"/>
                    <a:pt x="351579" y="630468"/>
                    <a:pt x="198460" y="683753"/>
                  </a:cubicBezTo>
                  <a:cubicBezTo>
                    <a:pt x="82868" y="723977"/>
                    <a:pt x="4364" y="831697"/>
                    <a:pt x="1468" y="954053"/>
                  </a:cubicBezTo>
                  <a:lnTo>
                    <a:pt x="1468" y="1663477"/>
                  </a:lnTo>
                  <a:lnTo>
                    <a:pt x="587110" y="1663477"/>
                  </a:lnTo>
                  <a:lnTo>
                    <a:pt x="587110" y="1109148"/>
                  </a:lnTo>
                  <a:lnTo>
                    <a:pt x="733887" y="1109148"/>
                  </a:lnTo>
                  <a:cubicBezTo>
                    <a:pt x="766349" y="1109207"/>
                    <a:pt x="797503" y="1096356"/>
                    <a:pt x="820486" y="1073432"/>
                  </a:cubicBezTo>
                  <a:lnTo>
                    <a:pt x="1093736" y="800181"/>
                  </a:lnTo>
                  <a:cubicBezTo>
                    <a:pt x="1123571" y="769872"/>
                    <a:pt x="1135521" y="726242"/>
                    <a:pt x="1125293" y="684961"/>
                  </a:cubicBezTo>
                  <a:lnTo>
                    <a:pt x="1198682" y="703064"/>
                  </a:lnTo>
                  <a:lnTo>
                    <a:pt x="1208712" y="703064"/>
                  </a:lnTo>
                  <a:cubicBezTo>
                    <a:pt x="1219953" y="702978"/>
                    <a:pt x="1230592" y="697971"/>
                    <a:pt x="1237823" y="689365"/>
                  </a:cubicBezTo>
                  <a:lnTo>
                    <a:pt x="1302649" y="613530"/>
                  </a:lnTo>
                  <a:lnTo>
                    <a:pt x="1605745" y="689365"/>
                  </a:lnTo>
                  <a:cubicBezTo>
                    <a:pt x="1621494" y="691838"/>
                    <a:pt x="1636267" y="681077"/>
                    <a:pt x="1638740" y="665327"/>
                  </a:cubicBezTo>
                  <a:cubicBezTo>
                    <a:pt x="1638865" y="664537"/>
                    <a:pt x="1638956" y="663742"/>
                    <a:pt x="1639014" y="662945"/>
                  </a:cubicBezTo>
                  <a:lnTo>
                    <a:pt x="1639014" y="70698"/>
                  </a:lnTo>
                  <a:cubicBezTo>
                    <a:pt x="1638667" y="56111"/>
                    <a:pt x="1626563" y="44567"/>
                    <a:pt x="1611975" y="44912"/>
                  </a:cubicBezTo>
                  <a:close/>
                  <a:moveTo>
                    <a:pt x="293310" y="0"/>
                  </a:moveTo>
                  <a:cubicBezTo>
                    <a:pt x="131319" y="0"/>
                    <a:pt x="0" y="131319"/>
                    <a:pt x="0" y="293310"/>
                  </a:cubicBezTo>
                  <a:cubicBezTo>
                    <a:pt x="0" y="455301"/>
                    <a:pt x="131319" y="586620"/>
                    <a:pt x="293310" y="586620"/>
                  </a:cubicBezTo>
                  <a:cubicBezTo>
                    <a:pt x="455301" y="586620"/>
                    <a:pt x="586620" y="455301"/>
                    <a:pt x="586620" y="293310"/>
                  </a:cubicBezTo>
                  <a:cubicBezTo>
                    <a:pt x="586620" y="131319"/>
                    <a:pt x="455301" y="0"/>
                    <a:pt x="293310" y="0"/>
                  </a:cubicBezTo>
                  <a:close/>
                </a:path>
              </a:pathLst>
            </a:custGeom>
            <a:solidFill>
              <a:srgbClr val="393186"/>
            </a:solidFill>
            <a:ln w="244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557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уга 3">
            <a:extLst>
              <a:ext uri="{FF2B5EF4-FFF2-40B4-BE49-F238E27FC236}">
                <a16:creationId xmlns:a16="http://schemas.microsoft.com/office/drawing/2014/main" id="{62BB2BD5-ED51-4905-8B87-A9AF57B600F3}"/>
              </a:ext>
            </a:extLst>
          </p:cNvPr>
          <p:cNvSpPr/>
          <p:nvPr/>
        </p:nvSpPr>
        <p:spPr>
          <a:xfrm rot="17947257">
            <a:off x="8111341" y="-4930322"/>
            <a:ext cx="8161316" cy="7327787"/>
          </a:xfrm>
          <a:prstGeom prst="arc">
            <a:avLst>
              <a:gd name="adj1" fmla="val 8982613"/>
              <a:gd name="adj2" fmla="val 12064213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FAD58047-AE86-4B32-8649-4BA3AA595C98}"/>
              </a:ext>
            </a:extLst>
          </p:cNvPr>
          <p:cNvSpPr/>
          <p:nvPr/>
        </p:nvSpPr>
        <p:spPr>
          <a:xfrm rot="14981576">
            <a:off x="-2350991" y="-2258633"/>
            <a:ext cx="4517266" cy="4517266"/>
          </a:xfrm>
          <a:prstGeom prst="arc">
            <a:avLst>
              <a:gd name="adj1" fmla="val 8752711"/>
              <a:gd name="adj2" fmla="val 12057404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2882B38B-68EB-4432-A4BC-FBD6CAAEE213}"/>
              </a:ext>
            </a:extLst>
          </p:cNvPr>
          <p:cNvSpPr/>
          <p:nvPr/>
        </p:nvSpPr>
        <p:spPr>
          <a:xfrm>
            <a:off x="3251200" y="684130"/>
            <a:ext cx="6959600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Почему важно учитывать типы уроков?</a:t>
            </a: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001302FF-CC1B-4E1C-90CC-2090260B0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4" r="468" b="25348"/>
          <a:stretch/>
        </p:blipFill>
        <p:spPr>
          <a:xfrm>
            <a:off x="7535188" y="2276575"/>
            <a:ext cx="4047212" cy="3505200"/>
          </a:xfrm>
          <a:prstGeom prst="roundRect">
            <a:avLst>
              <a:gd name="adj" fmla="val 6852"/>
            </a:avLst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5735E005-53D6-406A-9487-D3E4D5C4DF78}"/>
              </a:ext>
            </a:extLst>
          </p:cNvPr>
          <p:cNvSpPr/>
          <p:nvPr/>
        </p:nvSpPr>
        <p:spPr>
          <a:xfrm>
            <a:off x="590550" y="2897604"/>
            <a:ext cx="3297993" cy="568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Помогают достичь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образовательные задачи</a:t>
            </a: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913DBE4C-1AA7-4970-A071-64C7BF7CE4B9}"/>
              </a:ext>
            </a:extLst>
          </p:cNvPr>
          <p:cNvSpPr/>
          <p:nvPr/>
        </p:nvSpPr>
        <p:spPr>
          <a:xfrm>
            <a:off x="590550" y="4447343"/>
            <a:ext cx="3297993" cy="423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Помогают настроить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комфортную атмосферу</a:t>
            </a:r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135CD195-962F-4EA9-95BF-73F8DD420A28}"/>
              </a:ext>
            </a:extLst>
          </p:cNvPr>
          <p:cNvSpPr/>
          <p:nvPr/>
        </p:nvSpPr>
        <p:spPr>
          <a:xfrm>
            <a:off x="4014439" y="2897604"/>
            <a:ext cx="3200400" cy="423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Максимально вовлекают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 учебный процесс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E7585C98-40C7-4ACB-A7C1-816D1CA345E4}"/>
              </a:ext>
            </a:extLst>
          </p:cNvPr>
          <p:cNvSpPr/>
          <p:nvPr/>
        </p:nvSpPr>
        <p:spPr>
          <a:xfrm>
            <a:off x="4014439" y="4447343"/>
            <a:ext cx="3200400" cy="423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Зарождают высокую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мотивацию к учёбе</a:t>
            </a:r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939F98BD-2494-4844-B7EE-FB911A0D7CE2}"/>
              </a:ext>
            </a:extLst>
          </p:cNvPr>
          <p:cNvSpPr/>
          <p:nvPr/>
        </p:nvSpPr>
        <p:spPr>
          <a:xfrm>
            <a:off x="590550" y="2393610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4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01</a:t>
            </a: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EA4D958D-F2F8-474B-8F80-B55CEBACB076}"/>
              </a:ext>
            </a:extLst>
          </p:cNvPr>
          <p:cNvSpPr/>
          <p:nvPr/>
        </p:nvSpPr>
        <p:spPr>
          <a:xfrm>
            <a:off x="590550" y="3926774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4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02</a:t>
            </a: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15692D95-232D-4AE1-98A4-A4ACF6B93084}"/>
              </a:ext>
            </a:extLst>
          </p:cNvPr>
          <p:cNvSpPr/>
          <p:nvPr/>
        </p:nvSpPr>
        <p:spPr>
          <a:xfrm>
            <a:off x="3984516" y="2393610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4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03</a:t>
            </a: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C9147F41-C8A4-4CF6-A999-3E3FF6302913}"/>
              </a:ext>
            </a:extLst>
          </p:cNvPr>
          <p:cNvSpPr/>
          <p:nvPr/>
        </p:nvSpPr>
        <p:spPr>
          <a:xfrm>
            <a:off x="3984516" y="3926774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4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04</a:t>
            </a: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864FC619-4508-48DD-A6EF-70FEE934B06B}"/>
              </a:ext>
            </a:extLst>
          </p:cNvPr>
          <p:cNvSpPr/>
          <p:nvPr/>
        </p:nvSpPr>
        <p:spPr>
          <a:xfrm>
            <a:off x="2141020" y="5453966"/>
            <a:ext cx="5555180" cy="2003115"/>
          </a:xfrm>
          <a:custGeom>
            <a:avLst/>
            <a:gdLst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17486 w 5863772"/>
              <a:gd name="connsiteY2" fmla="*/ 928915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17486 w 5863772"/>
              <a:gd name="connsiteY2" fmla="*/ 928915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17486 w 5863772"/>
              <a:gd name="connsiteY2" fmla="*/ 928915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280229 w 5863772"/>
              <a:gd name="connsiteY3" fmla="*/ 1219200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737429 w 5863772"/>
              <a:gd name="connsiteY3" fmla="*/ 1171575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737429 w 5863772"/>
              <a:gd name="connsiteY3" fmla="*/ 1171575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737429 w 5863772"/>
              <a:gd name="connsiteY3" fmla="*/ 1171575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737429 w 5863772"/>
              <a:gd name="connsiteY3" fmla="*/ 1171575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737429 w 5863772"/>
              <a:gd name="connsiteY3" fmla="*/ 1171575 h 2235200"/>
              <a:gd name="connsiteX4" fmla="*/ 5863772 w 5863772"/>
              <a:gd name="connsiteY4" fmla="*/ 0 h 2235200"/>
              <a:gd name="connsiteX0" fmla="*/ 0 w 5863772"/>
              <a:gd name="connsiteY0" fmla="*/ 2235200 h 2235200"/>
              <a:gd name="connsiteX1" fmla="*/ 899886 w 5863772"/>
              <a:gd name="connsiteY1" fmla="*/ 1204686 h 2235200"/>
              <a:gd name="connsiteX2" fmla="*/ 2084161 w 5863772"/>
              <a:gd name="connsiteY2" fmla="*/ 862240 h 2235200"/>
              <a:gd name="connsiteX3" fmla="*/ 3737429 w 5863772"/>
              <a:gd name="connsiteY3" fmla="*/ 1171575 h 2235200"/>
              <a:gd name="connsiteX4" fmla="*/ 5863772 w 5863772"/>
              <a:gd name="connsiteY4" fmla="*/ 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3772" h="2235200">
                <a:moveTo>
                  <a:pt x="0" y="2235200"/>
                </a:moveTo>
                <a:cubicBezTo>
                  <a:pt x="281819" y="1828800"/>
                  <a:pt x="476326" y="1490663"/>
                  <a:pt x="899886" y="1204686"/>
                </a:cubicBezTo>
                <a:cubicBezTo>
                  <a:pt x="1323446" y="918709"/>
                  <a:pt x="1449312" y="858233"/>
                  <a:pt x="2084161" y="862240"/>
                </a:cubicBezTo>
                <a:cubicBezTo>
                  <a:pt x="2719010" y="866247"/>
                  <a:pt x="2972556" y="1269244"/>
                  <a:pt x="3737429" y="1171575"/>
                </a:cubicBezTo>
                <a:cubicBezTo>
                  <a:pt x="4502302" y="1073906"/>
                  <a:pt x="4892524" y="532190"/>
                  <a:pt x="5863772" y="0"/>
                </a:cubicBez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36CDC51F-112A-4D33-95C2-1423B2E402F8}"/>
              </a:ext>
            </a:extLst>
          </p:cNvPr>
          <p:cNvSpPr/>
          <p:nvPr/>
        </p:nvSpPr>
        <p:spPr>
          <a:xfrm>
            <a:off x="11430000" y="6324600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01</a:t>
            </a:r>
          </a:p>
        </p:txBody>
      </p:sp>
      <p:pic>
        <p:nvPicPr>
          <p:cNvPr id="18" name="Рисунок 17" descr="Изображение выглядит как рисунок, картин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1FCAF6F-8BE7-4B18-B7FA-8A7DC4D89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6" t="27685" r="14537" b="22315"/>
          <a:stretch>
            <a:fillRect/>
          </a:stretch>
        </p:blipFill>
        <p:spPr>
          <a:xfrm>
            <a:off x="7214839" y="5286973"/>
            <a:ext cx="640698" cy="415838"/>
          </a:xfrm>
          <a:custGeom>
            <a:avLst/>
            <a:gdLst>
              <a:gd name="connsiteX0" fmla="*/ 5283200 w 5283200"/>
              <a:gd name="connsiteY0" fmla="*/ 0 h 3429000"/>
              <a:gd name="connsiteX1" fmla="*/ 3803650 w 5283200"/>
              <a:gd name="connsiteY1" fmla="*/ 2971800 h 3429000"/>
              <a:gd name="connsiteX2" fmla="*/ 2825750 w 5283200"/>
              <a:gd name="connsiteY2" fmla="*/ 2501900 h 3429000"/>
              <a:gd name="connsiteX3" fmla="*/ 1536700 w 5283200"/>
              <a:gd name="connsiteY3" fmla="*/ 3429000 h 3429000"/>
              <a:gd name="connsiteX4" fmla="*/ 1111250 w 5283200"/>
              <a:gd name="connsiteY4" fmla="*/ 1809750 h 3429000"/>
              <a:gd name="connsiteX5" fmla="*/ 0 w 5283200"/>
              <a:gd name="connsiteY5" fmla="*/ 13843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3200" h="3429000">
                <a:moveTo>
                  <a:pt x="5283200" y="0"/>
                </a:moveTo>
                <a:lnTo>
                  <a:pt x="3803650" y="2971800"/>
                </a:lnTo>
                <a:lnTo>
                  <a:pt x="2825750" y="2501900"/>
                </a:lnTo>
                <a:lnTo>
                  <a:pt x="1536700" y="3429000"/>
                </a:lnTo>
                <a:lnTo>
                  <a:pt x="1111250" y="1809750"/>
                </a:lnTo>
                <a:lnTo>
                  <a:pt x="0" y="13843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591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02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8" y="2133600"/>
            <a:ext cx="4494212" cy="60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Формирование новых знаний, развитие познавательной активности</a:t>
            </a: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3649840"/>
            <a:ext cx="5683779" cy="2957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мотивации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актуализация и фиксирование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затруднения в пробном действии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Выявление затруднения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Разработка плана по выходу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их создавшегося затруднения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Реализация выбранного плана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первичного закрепления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Самостоятельная работа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 проверка по эталону 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Рефлексия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184276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12B729-31FE-4C84-90AD-AFB827511F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" t="3763" r="4290"/>
          <a:stretch>
            <a:fillRect/>
          </a:stretch>
        </p:blipFill>
        <p:spPr>
          <a:xfrm>
            <a:off x="6096000" y="2074754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34614" y="4039986"/>
            <a:ext cx="4677863" cy="1282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Лекция, путешествие, инсценировка,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экспедиция, проблемный урок,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экскурсия, беседа 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9600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 открытия нового знания</a:t>
            </a:r>
          </a:p>
        </p:txBody>
      </p:sp>
    </p:spTree>
    <p:extLst>
      <p:ext uri="{BB962C8B-B14F-4D97-AF65-F5344CB8AC3E}">
        <p14:creationId xmlns:p14="http://schemas.microsoft.com/office/powerpoint/2010/main" val="27129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8F7A1-4652-4EAE-957B-FF272B4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r="614"/>
          <a:stretch/>
        </p:blipFill>
        <p:spPr>
          <a:xfrm>
            <a:off x="6096000" y="2079675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03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8" y="2133600"/>
            <a:ext cx="4862512" cy="60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Углубление, систематизация и применение ранее изученного материала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3649840"/>
            <a:ext cx="5683779" cy="2957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Актуализация знаний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Выявление индивидуальных затруднений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Построение плана по разрешению возникших затруднений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Реализация на практике выбранного плана,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Обобщение выявленных затруднений 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Осуществление самостоятельной работы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 самопроверки по эталонному образцу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Рефлексия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184276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34614" y="4343400"/>
            <a:ext cx="4677863" cy="978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Практикум, диалог, ролевая игра,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деловая игра, комбинированный урок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9600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 закрепления знаний</a:t>
            </a:r>
          </a:p>
        </p:txBody>
      </p:sp>
    </p:spTree>
    <p:extLst>
      <p:ext uri="{BB962C8B-B14F-4D97-AF65-F5344CB8AC3E}">
        <p14:creationId xmlns:p14="http://schemas.microsoft.com/office/powerpoint/2010/main" val="30324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8F7A1-4652-4EAE-957B-FF272B4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6096000" y="2079675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04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7" y="2133600"/>
            <a:ext cx="548640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Развитие умения строить теоретические предположения о дальнейшем развитии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темы, научить видению нового знания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 структуре общего курса, его связь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 уже приобретенным опытом и его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значение для последующего обучения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4053913"/>
            <a:ext cx="5683779" cy="2957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Самоопределение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Актуализация знаний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 фиксирование затруднений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Постановка учебной задачи, целей урока 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Составление плана, стратегии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 разрешению затруднения 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Реализация выбранного проекта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самостоятельной работы с проверкой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 эталону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рефлексии деятельности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588349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96047" y="3588349"/>
            <a:ext cx="4677863" cy="1726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Конференция, обсуждение,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урок-диспут,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урок-совершенствование,</a:t>
            </a:r>
          </a:p>
          <a:p>
            <a:pPr marL="0" indent="0">
              <a:buNone/>
            </a:pPr>
            <a:r>
              <a:rPr lang="ru-RU" sz="2400">
                <a:solidFill>
                  <a:schemeClr val="bg1"/>
                </a:solidFill>
              </a:rPr>
              <a:t> урок-конкурс,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 урок-игра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3779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 систематизации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12502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8F7A1-4652-4EAE-957B-FF272B4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r="1056"/>
          <a:stretch/>
        </p:blipFill>
        <p:spPr>
          <a:xfrm>
            <a:off x="6096000" y="2079675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05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7" y="2133600"/>
            <a:ext cx="5189083" cy="60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Проверка уровня освоения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материала, оценка достижений</a:t>
            </a: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3646488"/>
            <a:ext cx="5683779" cy="239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мотивации (самоопределения)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к контрольно-коррекционной деятельности 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 Актуализация знаний и осуществление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пробного учебного действия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Осуществление самостоятельной работы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 самопроверки с использованием эталонного образца </a:t>
            </a:r>
          </a:p>
          <a:p>
            <a:pPr marL="193675" indent="-193675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 Этап рефлексии контрольно-коррекционной деятельности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180924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34614" y="4156364"/>
            <a:ext cx="4677863" cy="1165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Письменные работы,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 устные опросы,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защита проектов, рефератов, тестирование 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3779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 контроля знаний</a:t>
            </a:r>
          </a:p>
        </p:txBody>
      </p:sp>
    </p:spTree>
    <p:extLst>
      <p:ext uri="{BB962C8B-B14F-4D97-AF65-F5344CB8AC3E}">
        <p14:creationId xmlns:p14="http://schemas.microsoft.com/office/powerpoint/2010/main" val="25458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8F7A1-4652-4EAE-957B-FF272B4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r="676"/>
          <a:stretch/>
        </p:blipFill>
        <p:spPr>
          <a:xfrm>
            <a:off x="6096000" y="2079675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06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7" y="2133600"/>
            <a:ext cx="5189083" cy="60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Выявление места и причины собственных затруднений в выполнении контрольной работы</a:t>
            </a: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3646488"/>
            <a:ext cx="5683779" cy="239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мотивации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Актуализация знаний и фиксирование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затруднений и причин собственных затруднений в выполнении контрольной работы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Составление алгоритма исправления ошибок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Реализация выбранного проекта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Этап рефлексии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180924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34614" y="4343400"/>
            <a:ext cx="4677863" cy="978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Обсуждение, консультация, беседа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3779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 коррекции знаний</a:t>
            </a:r>
          </a:p>
        </p:txBody>
      </p:sp>
    </p:spTree>
    <p:extLst>
      <p:ext uri="{BB962C8B-B14F-4D97-AF65-F5344CB8AC3E}">
        <p14:creationId xmlns:p14="http://schemas.microsoft.com/office/powerpoint/2010/main" val="4481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D8F7A1-4652-4EAE-957B-FF272B4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r="866"/>
          <a:stretch/>
        </p:blipFill>
        <p:spPr>
          <a:xfrm>
            <a:off x="6096000" y="2079675"/>
            <a:ext cx="5486400" cy="3716056"/>
          </a:xfrm>
          <a:custGeom>
            <a:avLst/>
            <a:gdLst>
              <a:gd name="connsiteX0" fmla="*/ 202042 w 5486400"/>
              <a:gd name="connsiteY0" fmla="*/ 0 h 3716056"/>
              <a:gd name="connsiteX1" fmla="*/ 5284358 w 5486400"/>
              <a:gd name="connsiteY1" fmla="*/ 0 h 3716056"/>
              <a:gd name="connsiteX2" fmla="*/ 5486400 w 5486400"/>
              <a:gd name="connsiteY2" fmla="*/ 202042 h 3716056"/>
              <a:gd name="connsiteX3" fmla="*/ 5486400 w 5486400"/>
              <a:gd name="connsiteY3" fmla="*/ 3514014 h 3716056"/>
              <a:gd name="connsiteX4" fmla="*/ 5284358 w 5486400"/>
              <a:gd name="connsiteY4" fmla="*/ 3716056 h 3716056"/>
              <a:gd name="connsiteX5" fmla="*/ 202042 w 5486400"/>
              <a:gd name="connsiteY5" fmla="*/ 3716056 h 3716056"/>
              <a:gd name="connsiteX6" fmla="*/ 0 w 5486400"/>
              <a:gd name="connsiteY6" fmla="*/ 3514014 h 3716056"/>
              <a:gd name="connsiteX7" fmla="*/ 0 w 5486400"/>
              <a:gd name="connsiteY7" fmla="*/ 202042 h 3716056"/>
              <a:gd name="connsiteX8" fmla="*/ 202042 w 5486400"/>
              <a:gd name="connsiteY8" fmla="*/ 0 h 37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0" h="3716056">
                <a:moveTo>
                  <a:pt x="202042" y="0"/>
                </a:moveTo>
                <a:lnTo>
                  <a:pt x="5284358" y="0"/>
                </a:lnTo>
                <a:cubicBezTo>
                  <a:pt x="5395943" y="0"/>
                  <a:pt x="5486400" y="90457"/>
                  <a:pt x="5486400" y="202042"/>
                </a:cubicBezTo>
                <a:lnTo>
                  <a:pt x="5486400" y="3514014"/>
                </a:lnTo>
                <a:cubicBezTo>
                  <a:pt x="5486400" y="3625599"/>
                  <a:pt x="5395943" y="3716056"/>
                  <a:pt x="5284358" y="3716056"/>
                </a:cubicBezTo>
                <a:lnTo>
                  <a:pt x="202042" y="3716056"/>
                </a:lnTo>
                <a:cubicBezTo>
                  <a:pt x="90457" y="3716056"/>
                  <a:pt x="0" y="3625599"/>
                  <a:pt x="0" y="3514014"/>
                </a:cubicBezTo>
                <a:lnTo>
                  <a:pt x="0" y="202042"/>
                </a:lnTo>
                <a:cubicBezTo>
                  <a:pt x="0" y="90457"/>
                  <a:pt x="90457" y="0"/>
                  <a:pt x="202042" y="0"/>
                </a:cubicBezTo>
                <a:close/>
              </a:path>
            </a:pathLst>
          </a:cu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80D249E-D4D6-434E-99CB-AE1742D5A93C}"/>
              </a:ext>
            </a:extLst>
          </p:cNvPr>
          <p:cNvSpPr/>
          <p:nvPr/>
        </p:nvSpPr>
        <p:spPr>
          <a:xfrm>
            <a:off x="11409039" y="6334208"/>
            <a:ext cx="1024612" cy="54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  <a:cs typeface="Barlow Bold" pitchFamily="34" charset="-120"/>
              </a:rPr>
              <a:t>07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2D7050E-8A79-4C42-984F-3F8D37FF5CFF}"/>
              </a:ext>
            </a:extLst>
          </p:cNvPr>
          <p:cNvSpPr/>
          <p:nvPr/>
        </p:nvSpPr>
        <p:spPr>
          <a:xfrm>
            <a:off x="623887" y="2133600"/>
            <a:ext cx="5189083" cy="60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Развитие творческих способностей, исследовательских умений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 навыков проектной работы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B64D36C-B836-4ADF-B5D9-FA8F1FFB369D}"/>
              </a:ext>
            </a:extLst>
          </p:cNvPr>
          <p:cNvSpPr/>
          <p:nvPr/>
        </p:nvSpPr>
        <p:spPr>
          <a:xfrm>
            <a:off x="623887" y="3646488"/>
            <a:ext cx="5683779" cy="239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Постановка задачи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Исследование или проектная работа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(в группах или индивидуально)</a:t>
            </a:r>
          </a:p>
          <a:p>
            <a:pPr marL="193675" indent="-1936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Презентация и защита проекта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484450E-BBB8-4737-9C43-46A9F4C701E1}"/>
              </a:ext>
            </a:extLst>
          </p:cNvPr>
          <p:cNvSpPr/>
          <p:nvPr/>
        </p:nvSpPr>
        <p:spPr>
          <a:xfrm>
            <a:off x="623888" y="1663775"/>
            <a:ext cx="2115224" cy="321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rlow Bold" pitchFamily="34" charset="-120"/>
              </a:rPr>
              <a:t>Цель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6BD81F7B-379F-4DFE-8D94-24811DEEF8EF}"/>
              </a:ext>
            </a:extLst>
          </p:cNvPr>
          <p:cNvSpPr/>
          <p:nvPr/>
        </p:nvSpPr>
        <p:spPr>
          <a:xfrm>
            <a:off x="623888" y="3180924"/>
            <a:ext cx="2115224" cy="397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Структура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34E1D5-9678-45B1-A0A0-EB7A78C385DA}"/>
              </a:ext>
            </a:extLst>
          </p:cNvPr>
          <p:cNvSpPr/>
          <p:nvPr/>
        </p:nvSpPr>
        <p:spPr>
          <a:xfrm>
            <a:off x="6095999" y="3012762"/>
            <a:ext cx="5486401" cy="2778048"/>
          </a:xfrm>
          <a:prstGeom prst="roundRect">
            <a:avLst>
              <a:gd name="adj" fmla="val 5437"/>
            </a:avLst>
          </a:prstGeom>
          <a:gradFill flip="none" rotWithShape="1">
            <a:gsLst>
              <a:gs pos="62000">
                <a:srgbClr val="27206F">
                  <a:alpha val="53000"/>
                </a:srgbClr>
              </a:gs>
              <a:gs pos="34000">
                <a:srgbClr val="393186">
                  <a:shade val="30000"/>
                  <a:satMod val="115000"/>
                  <a:alpha val="94000"/>
                </a:srgbClr>
              </a:gs>
              <a:gs pos="100000">
                <a:srgbClr val="393186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C24C-C072-4CD5-B3B7-5DACFF6242F4}"/>
              </a:ext>
            </a:extLst>
          </p:cNvPr>
          <p:cNvSpPr txBox="1"/>
          <p:nvPr/>
        </p:nvSpPr>
        <p:spPr>
          <a:xfrm>
            <a:off x="6534614" y="3646488"/>
            <a:ext cx="4874425" cy="167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193675" indent="-193675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58775" algn="l"/>
                <a:tab pos="449263" algn="l"/>
                <a:tab pos="715963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Виды уроков этого типа: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Создание коллективного проекта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 "Мой город"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 использованием знаний по окружающему миру, чтению и ИЗО  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Создание мини-фильма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о Великой Отечественной войне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6679A375-1B29-43DD-A9AA-4429F27EADA9}"/>
              </a:ext>
            </a:extLst>
          </p:cNvPr>
          <p:cNvSpPr/>
          <p:nvPr/>
        </p:nvSpPr>
        <p:spPr>
          <a:xfrm>
            <a:off x="3251200" y="684130"/>
            <a:ext cx="5683779" cy="260433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Урок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4191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уга 2">
            <a:extLst>
              <a:ext uri="{FF2B5EF4-FFF2-40B4-BE49-F238E27FC236}">
                <a16:creationId xmlns:a16="http://schemas.microsoft.com/office/drawing/2014/main" id="{9187578E-3E03-422B-8A72-1CCAD1CE1DD4}"/>
              </a:ext>
            </a:extLst>
          </p:cNvPr>
          <p:cNvSpPr/>
          <p:nvPr/>
        </p:nvSpPr>
        <p:spPr>
          <a:xfrm rot="8181393">
            <a:off x="10070036" y="-353790"/>
            <a:ext cx="3552887" cy="3252570"/>
          </a:xfrm>
          <a:prstGeom prst="arc">
            <a:avLst>
              <a:gd name="adj1" fmla="val 18138820"/>
              <a:gd name="adj2" fmla="val 2579345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AD0D664B-7AA0-4A8F-B897-BEB6F021F418}"/>
              </a:ext>
            </a:extLst>
          </p:cNvPr>
          <p:cNvSpPr/>
          <p:nvPr/>
        </p:nvSpPr>
        <p:spPr>
          <a:xfrm rot="8181393">
            <a:off x="655009" y="-1450627"/>
            <a:ext cx="3552887" cy="3252570"/>
          </a:xfrm>
          <a:prstGeom prst="arc">
            <a:avLst>
              <a:gd name="adj1" fmla="val 16052780"/>
              <a:gd name="adj2" fmla="val 249015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C4D52C69-D5C3-40DE-972F-3AA506125EA8}"/>
              </a:ext>
            </a:extLst>
          </p:cNvPr>
          <p:cNvSpPr/>
          <p:nvPr/>
        </p:nvSpPr>
        <p:spPr>
          <a:xfrm>
            <a:off x="11201400" y="6311983"/>
            <a:ext cx="381000" cy="241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ru-RU" sz="1200" b="1" dirty="0">
                <a:solidFill>
                  <a:srgbClr val="393186"/>
                </a:solidFill>
                <a:latin typeface="Inter" panose="02000503000000020004" pitchFamily="2" charset="0"/>
                <a:ea typeface="Inter" panose="02000503000000020004" pitchFamily="2" charset="0"/>
              </a:rPr>
              <a:t>09</a:t>
            </a:r>
          </a:p>
        </p:txBody>
      </p:sp>
      <p:pic>
        <p:nvPicPr>
          <p:cNvPr id="12" name="Рисунок 11" descr="Изображение выглядит как рисунок, картин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33EF597-3460-44EF-AE3C-41846C837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6" t="27685" r="14537" b="22315"/>
          <a:stretch>
            <a:fillRect/>
          </a:stretch>
        </p:blipFill>
        <p:spPr>
          <a:xfrm rot="20051601" flipH="1">
            <a:off x="6321298" y="2073845"/>
            <a:ext cx="808383" cy="524671"/>
          </a:xfrm>
          <a:custGeom>
            <a:avLst/>
            <a:gdLst>
              <a:gd name="connsiteX0" fmla="*/ 5283200 w 5283200"/>
              <a:gd name="connsiteY0" fmla="*/ 0 h 3429000"/>
              <a:gd name="connsiteX1" fmla="*/ 3803650 w 5283200"/>
              <a:gd name="connsiteY1" fmla="*/ 2971800 h 3429000"/>
              <a:gd name="connsiteX2" fmla="*/ 2825750 w 5283200"/>
              <a:gd name="connsiteY2" fmla="*/ 2501900 h 3429000"/>
              <a:gd name="connsiteX3" fmla="*/ 1536700 w 5283200"/>
              <a:gd name="connsiteY3" fmla="*/ 3429000 h 3429000"/>
              <a:gd name="connsiteX4" fmla="*/ 1111250 w 5283200"/>
              <a:gd name="connsiteY4" fmla="*/ 1809750 h 3429000"/>
              <a:gd name="connsiteX5" fmla="*/ 0 w 5283200"/>
              <a:gd name="connsiteY5" fmla="*/ 13843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3200" h="3429000">
                <a:moveTo>
                  <a:pt x="5283200" y="0"/>
                </a:moveTo>
                <a:lnTo>
                  <a:pt x="3803650" y="2971800"/>
                </a:lnTo>
                <a:lnTo>
                  <a:pt x="2825750" y="2501900"/>
                </a:lnTo>
                <a:lnTo>
                  <a:pt x="1536700" y="3429000"/>
                </a:lnTo>
                <a:lnTo>
                  <a:pt x="1111250" y="1809750"/>
                </a:lnTo>
                <a:lnTo>
                  <a:pt x="0" y="1384300"/>
                </a:lnTo>
                <a:close/>
              </a:path>
            </a:pathLst>
          </a:cu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12489CF-C6F8-4F40-A138-A9B84530566A}"/>
              </a:ext>
            </a:extLst>
          </p:cNvPr>
          <p:cNvGrpSpPr/>
          <p:nvPr/>
        </p:nvGrpSpPr>
        <p:grpSpPr>
          <a:xfrm>
            <a:off x="615949" y="2875743"/>
            <a:ext cx="3657601" cy="2790534"/>
            <a:chOff x="615949" y="2875743"/>
            <a:chExt cx="3657601" cy="2790534"/>
          </a:xfrm>
        </p:grpSpPr>
        <p:sp>
          <p:nvSpPr>
            <p:cNvPr id="6" name="Text 1">
              <a:extLst>
                <a:ext uri="{FF2B5EF4-FFF2-40B4-BE49-F238E27FC236}">
                  <a16:creationId xmlns:a16="http://schemas.microsoft.com/office/drawing/2014/main" id="{12ED998A-3461-4965-8015-61E8B3A2BE84}"/>
                </a:ext>
              </a:extLst>
            </p:cNvPr>
            <p:cNvSpPr/>
            <p:nvPr/>
          </p:nvSpPr>
          <p:spPr>
            <a:xfrm>
              <a:off x="615950" y="3528230"/>
              <a:ext cx="3657600" cy="71247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Взаимодополняющие</a:t>
              </a:r>
              <a:r>
                <a:rPr lang="en-US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 </a:t>
              </a:r>
              <a:br>
                <a:rPr lang="ru-RU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</a:br>
              <a:r>
                <a:rPr lang="ru-RU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т</a:t>
              </a:r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ипы</a:t>
              </a:r>
              <a:r>
                <a:rPr lang="en-US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 </a:t>
              </a:r>
              <a:r>
                <a:rPr lang="ru-RU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у</a:t>
              </a:r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роков</a:t>
              </a:r>
              <a:endParaRPr lang="en-US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7" name="Text 2">
              <a:extLst>
                <a:ext uri="{FF2B5EF4-FFF2-40B4-BE49-F238E27FC236}">
                  <a16:creationId xmlns:a16="http://schemas.microsoft.com/office/drawing/2014/main" id="{0E8FF162-F52F-43E4-A36A-C35D2CF4E350}"/>
                </a:ext>
              </a:extLst>
            </p:cNvPr>
            <p:cNvSpPr/>
            <p:nvPr/>
          </p:nvSpPr>
          <p:spPr>
            <a:xfrm>
              <a:off x="615949" y="4279437"/>
              <a:ext cx="3657599" cy="13868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90000"/>
                </a:lnSpc>
                <a:tabLst>
                  <a:tab pos="358775" algn="l"/>
                  <a:tab pos="449263" algn="l"/>
                  <a:tab pos="715963" algn="l"/>
                </a:tabLst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Различные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типы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уроков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важны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и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дополняют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друг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друга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,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создавая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целостную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образовательную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систему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" name="Text 0">
              <a:extLst>
                <a:ext uri="{FF2B5EF4-FFF2-40B4-BE49-F238E27FC236}">
                  <a16:creationId xmlns:a16="http://schemas.microsoft.com/office/drawing/2014/main" id="{F59EFAE7-6FC5-4DC7-8D54-45B3BCBE60CE}"/>
                </a:ext>
              </a:extLst>
            </p:cNvPr>
            <p:cNvSpPr/>
            <p:nvPr/>
          </p:nvSpPr>
          <p:spPr>
            <a:xfrm>
              <a:off x="615949" y="2875743"/>
              <a:ext cx="1024612" cy="54601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ru-RU" sz="32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Barlow Bold" pitchFamily="34" charset="-120"/>
                </a:rPr>
                <a:t>01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C5A13B0-FF7B-4ABE-BE88-18F9E35D7EB7}"/>
              </a:ext>
            </a:extLst>
          </p:cNvPr>
          <p:cNvGrpSpPr/>
          <p:nvPr/>
        </p:nvGrpSpPr>
        <p:grpSpPr>
          <a:xfrm>
            <a:off x="4545437" y="2875743"/>
            <a:ext cx="3762148" cy="2790534"/>
            <a:chOff x="4545437" y="2875743"/>
            <a:chExt cx="3762148" cy="2790534"/>
          </a:xfrm>
        </p:grpSpPr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7A188107-CF0D-48B7-89BB-AFD4D08ED498}"/>
                </a:ext>
              </a:extLst>
            </p:cNvPr>
            <p:cNvSpPr/>
            <p:nvPr/>
          </p:nvSpPr>
          <p:spPr>
            <a:xfrm>
              <a:off x="4572000" y="3528230"/>
              <a:ext cx="3735585" cy="71247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Учет</a:t>
              </a:r>
              <a:r>
                <a:rPr lang="en-US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 </a:t>
              </a:r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особенностей</a:t>
              </a:r>
              <a:r>
                <a:rPr lang="en-US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 </a:t>
              </a:r>
              <a:br>
                <a:rPr lang="ru-RU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</a:br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учеников</a:t>
              </a:r>
              <a:endParaRPr lang="en-US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9" name="Text 4">
              <a:extLst>
                <a:ext uri="{FF2B5EF4-FFF2-40B4-BE49-F238E27FC236}">
                  <a16:creationId xmlns:a16="http://schemas.microsoft.com/office/drawing/2014/main" id="{4563E522-D199-4BA2-A20C-B4630A6E835F}"/>
                </a:ext>
              </a:extLst>
            </p:cNvPr>
            <p:cNvSpPr/>
            <p:nvPr/>
          </p:nvSpPr>
          <p:spPr>
            <a:xfrm>
              <a:off x="4572000" y="4279437"/>
              <a:ext cx="3735585" cy="13868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90000"/>
                </a:lnSpc>
                <a:tabLst>
                  <a:tab pos="358775" algn="l"/>
                  <a:tab pos="449263" algn="l"/>
                  <a:tab pos="715963" algn="l"/>
                </a:tabLst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Выбор типа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урока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должен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основываться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на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возрастных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и индивидуальных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особенностях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учащихся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4" name="Text 0">
              <a:extLst>
                <a:ext uri="{FF2B5EF4-FFF2-40B4-BE49-F238E27FC236}">
                  <a16:creationId xmlns:a16="http://schemas.microsoft.com/office/drawing/2014/main" id="{11A3FCF0-68BA-4E5A-8B88-4206D2BD7F2E}"/>
                </a:ext>
              </a:extLst>
            </p:cNvPr>
            <p:cNvSpPr/>
            <p:nvPr/>
          </p:nvSpPr>
          <p:spPr>
            <a:xfrm>
              <a:off x="4545437" y="2875743"/>
              <a:ext cx="1024612" cy="54601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ru-RU" sz="32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Barlow Bold" pitchFamily="34" charset="-120"/>
                </a:rPr>
                <a:t>02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8B51231-21CC-4F39-A3C7-47A8F1BDB843}"/>
              </a:ext>
            </a:extLst>
          </p:cNvPr>
          <p:cNvGrpSpPr/>
          <p:nvPr/>
        </p:nvGrpSpPr>
        <p:grpSpPr>
          <a:xfrm>
            <a:off x="8752126" y="2875743"/>
            <a:ext cx="3062963" cy="2443824"/>
            <a:chOff x="8752126" y="2875743"/>
            <a:chExt cx="3062963" cy="2443824"/>
          </a:xfrm>
        </p:grpSpPr>
        <p:sp>
          <p:nvSpPr>
            <p:cNvPr id="10" name="Text 5">
              <a:extLst>
                <a:ext uri="{FF2B5EF4-FFF2-40B4-BE49-F238E27FC236}">
                  <a16:creationId xmlns:a16="http://schemas.microsoft.com/office/drawing/2014/main" id="{F9E852F3-3B3D-4B66-BC7C-90EDD8FA58BF}"/>
                </a:ext>
              </a:extLst>
            </p:cNvPr>
            <p:cNvSpPr/>
            <p:nvPr/>
          </p:nvSpPr>
          <p:spPr>
            <a:xfrm>
              <a:off x="8767088" y="3528230"/>
              <a:ext cx="3043912" cy="35623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Увлекательное</a:t>
              </a:r>
              <a:r>
                <a:rPr lang="en-US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 </a:t>
              </a:r>
              <a:br>
                <a:rPr lang="ru-RU" sz="20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</a:br>
              <a:r>
                <a:rPr lang="en-US" sz="2000" dirty="0" err="1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</a:rPr>
                <a:t>обучение</a:t>
              </a:r>
              <a:endParaRPr lang="en-US" sz="2000" dirty="0">
                <a:solidFill>
                  <a:srgbClr val="393186"/>
                </a:solidFill>
                <a:latin typeface="Inter Medium" panose="02000503000000020004" pitchFamily="2" charset="0"/>
                <a:ea typeface="Inter Medium" panose="02000503000000020004" pitchFamily="2" charset="0"/>
              </a:endParaRPr>
            </a:p>
          </p:txBody>
        </p:sp>
        <p:sp>
          <p:nvSpPr>
            <p:cNvPr id="11" name="Text 6">
              <a:extLst>
                <a:ext uri="{FF2B5EF4-FFF2-40B4-BE49-F238E27FC236}">
                  <a16:creationId xmlns:a16="http://schemas.microsoft.com/office/drawing/2014/main" id="{8F3E493F-F275-4EB1-A430-7FF89AD05C56}"/>
                </a:ext>
              </a:extLst>
            </p:cNvPr>
            <p:cNvSpPr/>
            <p:nvPr/>
          </p:nvSpPr>
          <p:spPr>
            <a:xfrm>
              <a:off x="8767089" y="4279437"/>
              <a:ext cx="3048000" cy="104013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ct val="90000"/>
                </a:lnSpc>
                <a:tabLst>
                  <a:tab pos="358775" algn="l"/>
                  <a:tab pos="449263" algn="l"/>
                  <a:tab pos="715963" algn="l"/>
                </a:tabLst>
              </a:pP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Грамотное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сочетание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типов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уроков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делает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обучение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не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только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эффективным, </a:t>
              </a:r>
              <a:b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но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и </a:t>
              </a:r>
              <a:r>
                <a:rPr 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увлекательным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5" name="Text 0">
              <a:extLst>
                <a:ext uri="{FF2B5EF4-FFF2-40B4-BE49-F238E27FC236}">
                  <a16:creationId xmlns:a16="http://schemas.microsoft.com/office/drawing/2014/main" id="{D932CFBA-5271-4FA2-9655-F1A542C4C025}"/>
                </a:ext>
              </a:extLst>
            </p:cNvPr>
            <p:cNvSpPr/>
            <p:nvPr/>
          </p:nvSpPr>
          <p:spPr>
            <a:xfrm>
              <a:off x="8752126" y="2875743"/>
              <a:ext cx="1024612" cy="54601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ru-RU" sz="3200" dirty="0">
                  <a:solidFill>
                    <a:srgbClr val="393186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Barlow Bold" pitchFamily="34" charset="-120"/>
                </a:rPr>
                <a:t>03</a:t>
              </a:r>
            </a:p>
          </p:txBody>
        </p:sp>
      </p:grpSp>
      <p:sp>
        <p:nvSpPr>
          <p:cNvPr id="16" name="Дуга 15">
            <a:extLst>
              <a:ext uri="{FF2B5EF4-FFF2-40B4-BE49-F238E27FC236}">
                <a16:creationId xmlns:a16="http://schemas.microsoft.com/office/drawing/2014/main" id="{7FE68881-7F5C-42FF-8A2A-C1995DF2BEA8}"/>
              </a:ext>
            </a:extLst>
          </p:cNvPr>
          <p:cNvSpPr/>
          <p:nvPr/>
        </p:nvSpPr>
        <p:spPr>
          <a:xfrm rot="541471">
            <a:off x="1903075" y="1834987"/>
            <a:ext cx="6309337" cy="5776024"/>
          </a:xfrm>
          <a:prstGeom prst="arc">
            <a:avLst>
              <a:gd name="adj1" fmla="val 18138820"/>
              <a:gd name="adj2" fmla="val 2134702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93CE42CC-D981-48D4-B91B-2B1700824C54}"/>
              </a:ext>
            </a:extLst>
          </p:cNvPr>
          <p:cNvSpPr/>
          <p:nvPr/>
        </p:nvSpPr>
        <p:spPr>
          <a:xfrm rot="18900000">
            <a:off x="799179" y="6399436"/>
            <a:ext cx="3552887" cy="3252570"/>
          </a:xfrm>
          <a:prstGeom prst="arc">
            <a:avLst>
              <a:gd name="adj1" fmla="val 16200000"/>
              <a:gd name="adj2" fmla="val 249015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8" name="Text 0">
            <a:extLst>
              <a:ext uri="{FF2B5EF4-FFF2-40B4-BE49-F238E27FC236}">
                <a16:creationId xmlns:a16="http://schemas.microsoft.com/office/drawing/2014/main" id="{38945414-7BE0-4587-9014-9A971E6321C7}"/>
              </a:ext>
            </a:extLst>
          </p:cNvPr>
          <p:cNvSpPr/>
          <p:nvPr/>
        </p:nvSpPr>
        <p:spPr>
          <a:xfrm>
            <a:off x="3250476" y="614666"/>
            <a:ext cx="6961871" cy="329897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818761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582</Words>
  <Application>Microsoft Office PowerPoint</Application>
  <PresentationFormat>Широкоэкранный</PresentationFormat>
  <Paragraphs>124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Barlow Bold</vt:lpstr>
      <vt:lpstr>Calibri</vt:lpstr>
      <vt:lpstr>Calibri Light</vt:lpstr>
      <vt:lpstr>Inter</vt:lpstr>
      <vt:lpstr>Inter Medium</vt:lpstr>
      <vt:lpstr>Inter SemiBold</vt:lpstr>
      <vt:lpstr>Times New Roman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Sekirbozhka</dc:creator>
  <cp:lastModifiedBy>Лидия ЛА. Павлова</cp:lastModifiedBy>
  <cp:revision>16</cp:revision>
  <dcterms:created xsi:type="dcterms:W3CDTF">2024-12-05T18:16:14Z</dcterms:created>
  <dcterms:modified xsi:type="dcterms:W3CDTF">2026-06-15T05:46:50Z</dcterms:modified>
</cp:coreProperties>
</file>