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01" autoAdjust="0"/>
  </p:normalViewPr>
  <p:slideViewPr>
    <p:cSldViewPr>
      <p:cViewPr varScale="1">
        <p:scale>
          <a:sx n="88" d="100"/>
          <a:sy n="88" d="100"/>
        </p:scale>
        <p:origin x="14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574" y="260647"/>
            <a:ext cx="8808914" cy="2160241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К</a:t>
            </a:r>
            <a:r>
              <a:rPr lang="ru-RU" b="1" i="1" dirty="0">
                <a:solidFill>
                  <a:srgbClr val="7030A0"/>
                </a:solidFill>
              </a:rPr>
              <a:t>ак помочь ребенку с опытом сиротства освоиться в классе и получить школьное </a:t>
            </a:r>
            <a:r>
              <a:rPr lang="ru-RU" b="1" i="1" dirty="0" smtClean="0">
                <a:solidFill>
                  <a:srgbClr val="7030A0"/>
                </a:solidFill>
              </a:rPr>
              <a:t>образование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640960" cy="26642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 descr="Как учителю помочь ребенку из детского дома адаптироваться в класс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6" y="2564904"/>
            <a:ext cx="8808912" cy="4065366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8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4600" b="1" u="sng" dirty="0">
                <a:solidFill>
                  <a:srgbClr val="7030A0"/>
                </a:solidFill>
              </a:rPr>
              <a:t>Не делайте акцент на «особенностях</a:t>
            </a:r>
            <a:r>
              <a:rPr lang="ru-RU" sz="4600" b="1" u="sng" dirty="0" smtClean="0">
                <a:solidFill>
                  <a:srgbClr val="7030A0"/>
                </a:solidFill>
              </a:rPr>
              <a:t>»</a:t>
            </a:r>
          </a:p>
          <a:p>
            <a:pPr marL="0" indent="0" algn="just">
              <a:buNone/>
            </a:pPr>
            <a:r>
              <a:rPr lang="ru-RU" sz="4600" b="1" dirty="0">
                <a:solidFill>
                  <a:srgbClr val="7030A0"/>
                </a:solidFill>
              </a:rPr>
              <a:t> </a:t>
            </a:r>
            <a:r>
              <a:rPr lang="ru-RU" sz="4600" b="1" dirty="0" smtClean="0">
                <a:solidFill>
                  <a:srgbClr val="7030A0"/>
                </a:solidFill>
              </a:rPr>
              <a:t>   </a:t>
            </a:r>
            <a:r>
              <a:rPr lang="ru-RU" dirty="0" smtClean="0">
                <a:solidFill>
                  <a:srgbClr val="7030A0"/>
                </a:solidFill>
              </a:rPr>
              <a:t>В</a:t>
            </a:r>
            <a:r>
              <a:rPr lang="ru-RU" dirty="0">
                <a:solidFill>
                  <a:srgbClr val="7030A0"/>
                </a:solidFill>
              </a:rPr>
              <a:t> классе со здоровой атмосферой нет травли и агрессии, дети одинаково уважают комфорт и границы всех одноклассников. И видят, что взрослые делают то же самое. Поэтому не акцентируйте внимание на том, что ребенок из детского дома отличается от других. Это спровоцирует насмешки, издевки и нетактичные замечания. Это касается и слов в защиту и оправдание ребенка: </a:t>
            </a:r>
            <a:r>
              <a:rPr lang="ru-RU" dirty="0">
                <a:solidFill>
                  <a:srgbClr val="FF0000"/>
                </a:solidFill>
              </a:rPr>
              <a:t>не стоит говорить «ему и так тяжело, не обижай его» или «не злись на него, он живет в детдоме и не понимает некоторых правил».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Скрывать</a:t>
            </a:r>
            <a:r>
              <a:rPr lang="ru-RU" dirty="0">
                <a:solidFill>
                  <a:srgbClr val="7030A0"/>
                </a:solidFill>
              </a:rPr>
              <a:t>, что новый ученик из </a:t>
            </a:r>
            <a:r>
              <a:rPr lang="ru-RU" dirty="0" smtClean="0">
                <a:solidFill>
                  <a:srgbClr val="7030A0"/>
                </a:solidFill>
              </a:rPr>
              <a:t>детского дома не</a:t>
            </a:r>
            <a:r>
              <a:rPr lang="ru-RU" dirty="0">
                <a:solidFill>
                  <a:srgbClr val="7030A0"/>
                </a:solidFill>
              </a:rPr>
              <a:t> стоит. Уделите этому столько же внимания, сколько и остальной информации про ребенка, которой поделитесь представляя его классу:  </a:t>
            </a:r>
            <a:r>
              <a:rPr lang="ru-RU" dirty="0">
                <a:solidFill>
                  <a:srgbClr val="FF0000"/>
                </a:solidFill>
              </a:rPr>
              <a:t>«Знакомьтесь, это Игорь, ваш новый одноклассник. Он живет в детском доме и перешел к нам из школы № 231. Пожалуйста, помогайте Игорю освоиться, предлагайте свою помощь  — расскажите, чем занимаетесь на переменах, покажите, где находится библиотека, медпункт и столовая</a:t>
            </a:r>
            <a:r>
              <a:rPr lang="ru-RU" dirty="0" smtClean="0">
                <a:solidFill>
                  <a:srgbClr val="FF0000"/>
                </a:solidFill>
              </a:rPr>
              <a:t>».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Состав детей в детском доме </a:t>
            </a:r>
            <a:r>
              <a:rPr lang="ru-RU" dirty="0">
                <a:solidFill>
                  <a:srgbClr val="7030A0"/>
                </a:solidFill>
              </a:rPr>
              <a:t>неоднороден. Есть </a:t>
            </a:r>
            <a:r>
              <a:rPr lang="ru-RU" dirty="0" smtClean="0">
                <a:solidFill>
                  <a:srgbClr val="7030A0"/>
                </a:solidFill>
              </a:rPr>
              <a:t>дети, которые в детских домах с </a:t>
            </a:r>
            <a:r>
              <a:rPr lang="ru-RU" dirty="0">
                <a:solidFill>
                  <a:srgbClr val="7030A0"/>
                </a:solidFill>
              </a:rPr>
              <a:t>самого рождения, а бывают бывшие домашние, которые в </a:t>
            </a:r>
            <a:r>
              <a:rPr lang="ru-RU" dirty="0" smtClean="0">
                <a:solidFill>
                  <a:srgbClr val="7030A0"/>
                </a:solidFill>
              </a:rPr>
              <a:t>детском доме </a:t>
            </a:r>
            <a:r>
              <a:rPr lang="ru-RU" dirty="0">
                <a:solidFill>
                  <a:srgbClr val="7030A0"/>
                </a:solidFill>
              </a:rPr>
              <a:t>год – два. У них другие понятия о социуме. Вообще неверно рассматривать </a:t>
            </a:r>
            <a:r>
              <a:rPr lang="ru-RU" dirty="0" smtClean="0">
                <a:solidFill>
                  <a:srgbClr val="7030A0"/>
                </a:solidFill>
              </a:rPr>
              <a:t>детей из детского дома </a:t>
            </a:r>
            <a:r>
              <a:rPr lang="ru-RU" dirty="0">
                <a:solidFill>
                  <a:srgbClr val="7030A0"/>
                </a:solidFill>
              </a:rPr>
              <a:t>и домашних как кроликов разных пород. Это все дети, просто оказавшиеся в разных жизненных условиях. А потому многое применимо как к домашним, так и к </a:t>
            </a:r>
            <a:r>
              <a:rPr lang="ru-RU" dirty="0" smtClean="0">
                <a:solidFill>
                  <a:srgbClr val="7030A0"/>
                </a:solidFill>
              </a:rPr>
              <a:t>детям из детского дома, </a:t>
            </a:r>
            <a:r>
              <a:rPr lang="ru-RU" dirty="0">
                <a:solidFill>
                  <a:srgbClr val="7030A0"/>
                </a:solidFill>
              </a:rPr>
              <a:t>но некоторое при применении ко вторым проявляется гораздо ярче.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2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Социальная </a:t>
            </a:r>
            <a:r>
              <a:rPr lang="ru-RU" dirty="0">
                <a:solidFill>
                  <a:srgbClr val="7030A0"/>
                </a:solidFill>
              </a:rPr>
              <a:t>адаптация детей сирот не ограничивается школой. Просите и сами давайте обратную связь близким ученика — представителям, опекунам. Так у них будет возможность вне школы обсудить сложные или волнующие ребенка ситуации, помочь ему практиковаться в общении и поддерживать. Например, если ребенок поссорился с кем-то, взрослые помогают ему разобраться в причинах конфликта, предлагают способы помириться или обсудить разногласия.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Если </a:t>
            </a:r>
            <a:r>
              <a:rPr lang="ru-RU" dirty="0">
                <a:solidFill>
                  <a:srgbClr val="7030A0"/>
                </a:solidFill>
              </a:rPr>
              <a:t>вы будете видеть общую картину, знать, как ребенок ведет себя в привычной среде, это поможет вам работать с ним в классе.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81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u="sng" dirty="0">
                <a:solidFill>
                  <a:srgbClr val="7030A0"/>
                </a:solidFill>
              </a:rPr>
              <a:t>Будьте готовы объяснить «очевидные» вещи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Воспитанник </a:t>
            </a:r>
            <a:r>
              <a:rPr lang="ru-RU" dirty="0">
                <a:solidFill>
                  <a:srgbClr val="7030A0"/>
                </a:solidFill>
              </a:rPr>
              <a:t>детского дома по-другому воспринимает привычные ситуации и действует совсем не так, как принято в классе и школе. Дело не в том, что он назло идет против правил — просто место, где он живет, устроено по-другому.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Например</a:t>
            </a:r>
            <a:r>
              <a:rPr lang="ru-RU" dirty="0">
                <a:solidFill>
                  <a:srgbClr val="7030A0"/>
                </a:solidFill>
              </a:rPr>
              <a:t>, ребенок без стука заходит в кабинеты во время урока и остается в том классе, где ему понравится. Это происходит из-за того, что </a:t>
            </a:r>
            <a:r>
              <a:rPr lang="ru-RU" dirty="0" smtClean="0">
                <a:solidFill>
                  <a:srgbClr val="7030A0"/>
                </a:solidFill>
              </a:rPr>
              <a:t>ранее ребенок был предоставлен сам себе и не имел представления о существовании элементарных правил. Поэтому </a:t>
            </a:r>
            <a:r>
              <a:rPr lang="ru-RU" dirty="0">
                <a:solidFill>
                  <a:srgbClr val="7030A0"/>
                </a:solidFill>
              </a:rPr>
              <a:t>для ребенка неочевидно, что в школе так делать неправильно.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Чтобы </a:t>
            </a:r>
            <a:r>
              <a:rPr lang="ru-RU" dirty="0">
                <a:solidFill>
                  <a:srgbClr val="7030A0"/>
                </a:solidFill>
              </a:rPr>
              <a:t>научиться новым правилам, ребенку понадобится опыт и поддержка. Поэтому исходите из принципа «не бывает ничего очевидного для всех».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875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7030A0"/>
                </a:solidFill>
              </a:rPr>
              <a:t>К</a:t>
            </a:r>
            <a:r>
              <a:rPr lang="ru-RU" b="1" dirty="0" smtClean="0">
                <a:solidFill>
                  <a:srgbClr val="7030A0"/>
                </a:solidFill>
              </a:rPr>
              <a:t>ак </a:t>
            </a:r>
            <a:r>
              <a:rPr lang="ru-RU" b="1" dirty="0">
                <a:solidFill>
                  <a:srgbClr val="7030A0"/>
                </a:solidFill>
              </a:rPr>
              <a:t>справиться с негативными поведенческими реакциями ученика из детского дома</a:t>
            </a:r>
            <a:r>
              <a:rPr lang="ru-RU" dirty="0">
                <a:solidFill>
                  <a:srgbClr val="7030A0"/>
                </a:solidFill>
              </a:rPr>
              <a:t>. </a:t>
            </a: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Если </a:t>
            </a:r>
            <a:r>
              <a:rPr lang="ru-RU" dirty="0">
                <a:solidFill>
                  <a:srgbClr val="7030A0"/>
                </a:solidFill>
              </a:rPr>
              <a:t>ребенок нарушает правила, говорите с ним об этом отдельно, не при всём классе. Пусть это будет не поучительный, а поддерживающий разговор. Как будто вы объясняете ему сложную тему или правила игры:</a:t>
            </a: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7030A0"/>
                </a:solidFill>
              </a:rPr>
              <a:t>   «</a:t>
            </a:r>
            <a:r>
              <a:rPr lang="ru-RU" i="1" dirty="0">
                <a:solidFill>
                  <a:srgbClr val="7030A0"/>
                </a:solidFill>
              </a:rPr>
              <a:t>Я вижу, что ты очень хочешь чем-то поделиться с Машей, но у нас есть правило соблюдать тишину, если кто-то выступает у доски. Если тебе сейчас трудно сосредоточиться на уроке, ты можешь выйти на несколько минут, чтобы прогуляться или выпить воды, а потом вернуться к нам».</a:t>
            </a:r>
            <a:endParaRPr lang="ru-RU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99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Если </a:t>
            </a:r>
            <a:r>
              <a:rPr lang="ru-RU" dirty="0">
                <a:solidFill>
                  <a:srgbClr val="7030A0"/>
                </a:solidFill>
              </a:rPr>
              <a:t>вы делаете ребенку замечание во время урока, следите за тем, что и каким тоном вы говорите. Замечание будет услышано, если будет звучать так же, как для любого другого ученика. 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Неправильно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i="1" dirty="0">
                <a:solidFill>
                  <a:srgbClr val="7030A0"/>
                </a:solidFill>
              </a:rPr>
              <a:t>«Я понимаю, что в детдоме всё общее, но у нас тут другие правила, и надо спрашивать разрешения, прежде чем что-то брать».</a:t>
            </a:r>
            <a:endParaRPr lang="ru-RU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Правильно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i="1" dirty="0">
                <a:solidFill>
                  <a:srgbClr val="7030A0"/>
                </a:solidFill>
              </a:rPr>
              <a:t>«Ты сейчас забрал из пенала Саши фломастер, не спросив разрешения. Я понимаю, что у тебя сегодня с собой только карандаши, но брать чужое без спросу нельзя.  Пожалуйста, верни его обратно. Ты можешь выбрать один из общих фломастеров в шкафу или попросить одноклассников поделиться своими, которыми они сейчас не рисуют».</a:t>
            </a:r>
            <a:endParaRPr lang="ru-RU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6799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Как </a:t>
            </a:r>
            <a:r>
              <a:rPr lang="ru-RU" b="1" dirty="0">
                <a:solidFill>
                  <a:srgbClr val="7030A0"/>
                </a:solidFill>
              </a:rPr>
              <a:t>создать комфортную обстановку для ребенка из детского дома в классе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Как помочь ребенку адаптироваться в новой школе: советы психолог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86281"/>
            <a:ext cx="6696744" cy="401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291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480720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Используйте сострадательный подход</a:t>
            </a:r>
          </a:p>
          <a:p>
            <a:pPr marL="0" indent="0" algn="ctr">
              <a:buNone/>
            </a:pPr>
            <a:endParaRPr lang="ru-RU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Сострадательный </a:t>
            </a:r>
            <a:r>
              <a:rPr lang="ru-RU" dirty="0">
                <a:solidFill>
                  <a:srgbClr val="7030A0"/>
                </a:solidFill>
              </a:rPr>
              <a:t>подход в обучении — это меры, которые позволяют детям, пережившим психологическую травму, получить в школе новый опыт и развить навыки, которые помогут общаться с другими людьми и выстраивать отношения.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К </a:t>
            </a:r>
            <a:r>
              <a:rPr lang="ru-RU" dirty="0">
                <a:solidFill>
                  <a:srgbClr val="7030A0"/>
                </a:solidFill>
              </a:rPr>
              <a:t>травматическому опыту относятся: 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продолжительный сильный стресс;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потеря или болезнь близкого;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опыт сиротства;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пережитое насилие или травля;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переезд, резкая смена окружения.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Ребенку</a:t>
            </a:r>
            <a:r>
              <a:rPr lang="ru-RU" dirty="0">
                <a:solidFill>
                  <a:srgbClr val="7030A0"/>
                </a:solidFill>
              </a:rPr>
              <a:t>, который пережил подобные ситуации, сложно доверять окружающим, просить о помощи, учиться новому, выражать и понимать эмоции. Он может сталкиваться с нарушениями сна, испытывать трудности с памятью и концентрацией. </a:t>
            </a:r>
            <a:r>
              <a:rPr lang="ru-RU" dirty="0">
                <a:solidFill>
                  <a:srgbClr val="7030A0"/>
                </a:solidFill>
              </a:rPr>
              <a:t>С</a:t>
            </a:r>
            <a:r>
              <a:rPr lang="ru-RU" dirty="0" smtClean="0">
                <a:solidFill>
                  <a:srgbClr val="7030A0"/>
                </a:solidFill>
              </a:rPr>
              <a:t>острадательная </a:t>
            </a:r>
            <a:r>
              <a:rPr lang="ru-RU" dirty="0">
                <a:solidFill>
                  <a:srgbClr val="7030A0"/>
                </a:solidFill>
              </a:rPr>
              <a:t>учебная программа поможет педагогу поддержать ребенка и справиться с возможными последствиями травматического опыта, с которыми он сталкивается в классе.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71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Применять </a:t>
            </a:r>
            <a:r>
              <a:rPr lang="ru-RU" dirty="0">
                <a:solidFill>
                  <a:srgbClr val="7030A0"/>
                </a:solidFill>
              </a:rPr>
              <a:t>сострадательный подход могут не только классные руководители с закрепленным за ними классом, но и все специалисты, которые взаимодействуют с </a:t>
            </a:r>
            <a:r>
              <a:rPr lang="ru-RU" dirty="0" smtClean="0">
                <a:solidFill>
                  <a:srgbClr val="7030A0"/>
                </a:solidFill>
              </a:rPr>
              <a:t>детьми.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074" name="Picture 2" descr="Что такое «сострадательный подход» и зачем он нужен в школ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136" y="3198279"/>
            <a:ext cx="6323856" cy="339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193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sz="50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7600" b="1" dirty="0" smtClean="0">
                <a:solidFill>
                  <a:srgbClr val="7030A0"/>
                </a:solidFill>
              </a:rPr>
              <a:t>Принципы сострадательного подхода</a:t>
            </a:r>
          </a:p>
          <a:p>
            <a:pPr marL="0" indent="0" algn="ctr">
              <a:buNone/>
            </a:pPr>
            <a:r>
              <a:rPr lang="ru-RU" sz="7600" b="1" dirty="0">
                <a:solidFill>
                  <a:srgbClr val="7030A0"/>
                </a:solidFill>
              </a:rPr>
              <a:t> </a:t>
            </a:r>
            <a:r>
              <a:rPr lang="ru-RU" sz="7600" b="1" dirty="0" smtClean="0">
                <a:solidFill>
                  <a:srgbClr val="7030A0"/>
                </a:solidFill>
              </a:rPr>
              <a:t>    </a:t>
            </a:r>
          </a:p>
          <a:p>
            <a:pPr marL="0" indent="0">
              <a:buNone/>
            </a:pPr>
            <a:r>
              <a:rPr lang="ru-RU" sz="7600" dirty="0" smtClean="0">
                <a:solidFill>
                  <a:srgbClr val="7030A0"/>
                </a:solidFill>
              </a:rPr>
              <a:t>              В основе сострадательного подхода лежит шесть принципов. </a:t>
            </a:r>
          </a:p>
          <a:p>
            <a:pPr marL="0" lvl="0" indent="0">
              <a:buNone/>
            </a:pPr>
            <a:r>
              <a:rPr lang="ru-RU" sz="7600" b="1" dirty="0" smtClean="0">
                <a:solidFill>
                  <a:srgbClr val="FF0000"/>
                </a:solidFill>
              </a:rPr>
              <a:t>      1. </a:t>
            </a:r>
            <a:r>
              <a:rPr lang="ru-RU" sz="8000" b="1" u="sng" dirty="0" smtClean="0">
                <a:solidFill>
                  <a:srgbClr val="FF0000"/>
                </a:solidFill>
              </a:rPr>
              <a:t>Наделять силой, а не лишать ее</a:t>
            </a:r>
          </a:p>
          <a:p>
            <a:pPr marL="0" indent="0" algn="just">
              <a:buNone/>
            </a:pPr>
            <a:r>
              <a:rPr lang="ru-RU" sz="7600" dirty="0" smtClean="0">
                <a:solidFill>
                  <a:srgbClr val="7030A0"/>
                </a:solidFill>
              </a:rPr>
              <a:t>         Ученики, пострадавшие от травмы, часто соревнуются с преподавателями за власть. Они верят, что если будут контролировать ситуацию в классе, то обеспечат себе безопасность.  Чем более бессильным, зависимым и некомпетентным чувствует себя ребенок, тем хуже будет его поведение. </a:t>
            </a:r>
          </a:p>
          <a:p>
            <a:pPr marL="0" indent="0" algn="just">
              <a:buNone/>
            </a:pPr>
            <a:r>
              <a:rPr lang="ru-RU" sz="7600" dirty="0" smtClean="0">
                <a:solidFill>
                  <a:srgbClr val="7030A0"/>
                </a:solidFill>
              </a:rPr>
              <a:t>      Дети:</a:t>
            </a:r>
          </a:p>
          <a:p>
            <a:pPr lvl="0" algn="just"/>
            <a:r>
              <a:rPr lang="ru-RU" sz="7600" dirty="0" smtClean="0">
                <a:solidFill>
                  <a:srgbClr val="7030A0"/>
                </a:solidFill>
              </a:rPr>
              <a:t>нарушают правила или отказываются им следовать;</a:t>
            </a:r>
          </a:p>
          <a:p>
            <a:pPr lvl="0" algn="just"/>
            <a:r>
              <a:rPr lang="ru-RU" sz="7600" dirty="0" smtClean="0">
                <a:solidFill>
                  <a:srgbClr val="7030A0"/>
                </a:solidFill>
              </a:rPr>
              <a:t>нарушают дисциплину в классе;</a:t>
            </a:r>
          </a:p>
          <a:p>
            <a:pPr lvl="0" algn="just"/>
            <a:r>
              <a:rPr lang="ru-RU" sz="7600" dirty="0" smtClean="0">
                <a:solidFill>
                  <a:srgbClr val="7030A0"/>
                </a:solidFill>
              </a:rPr>
              <a:t>вмешиваются в ход урока.</a:t>
            </a:r>
          </a:p>
          <a:p>
            <a:pPr algn="just"/>
            <a:r>
              <a:rPr lang="ru-RU" sz="7600" dirty="0" smtClean="0">
                <a:solidFill>
                  <a:srgbClr val="7030A0"/>
                </a:solidFill>
              </a:rPr>
              <a:t>Так они избегают ощущения бессилия и беспомощности — чувства, которые возвращают их к травматическому опыту.</a:t>
            </a:r>
          </a:p>
          <a:p>
            <a:pPr marL="0" indent="0">
              <a:buNone/>
            </a:pPr>
            <a:r>
              <a:rPr lang="ru-RU" sz="7600" b="1" i="1" dirty="0" smtClean="0">
                <a:solidFill>
                  <a:srgbClr val="7030A0"/>
                </a:solidFill>
              </a:rPr>
              <a:t>        Как действовать:</a:t>
            </a:r>
          </a:p>
          <a:p>
            <a:pPr marL="0" indent="0" algn="just">
              <a:buNone/>
            </a:pPr>
            <a:r>
              <a:rPr lang="ru-RU" sz="7600" dirty="0" smtClean="0">
                <a:solidFill>
                  <a:srgbClr val="7030A0"/>
                </a:solidFill>
              </a:rPr>
              <a:t>         в сострадательном подходе учитель не контролирует детей, столкнувшихся с последствиями травмы. Он предлагает им совместно следить за средой в классе. Например, вместе с учениками обсуждает и меняет правила поведения и последствия за их нарушение. </a:t>
            </a:r>
          </a:p>
          <a:p>
            <a:pPr marL="0" indent="0" algn="just">
              <a:buNone/>
            </a:pPr>
            <a:r>
              <a:rPr lang="ru-RU" sz="7600" dirty="0" smtClean="0">
                <a:solidFill>
                  <a:srgbClr val="7030A0"/>
                </a:solidFill>
              </a:rPr>
              <a:t>         Следует избегать криков, угроз, насмешек и сарказма, и последовательно, уважительно, ненасильственно следить за дисциплиной.</a:t>
            </a:r>
          </a:p>
          <a:p>
            <a:pPr algn="just"/>
            <a:endParaRPr lang="ru-RU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933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</a:t>
            </a:r>
            <a:r>
              <a:rPr lang="ru-RU" b="1" u="sng" dirty="0" smtClean="0">
                <a:solidFill>
                  <a:srgbClr val="FF0000"/>
                </a:solidFill>
              </a:rPr>
              <a:t>2. Поддерживать</a:t>
            </a:r>
            <a:r>
              <a:rPr lang="ru-RU" b="1" u="sng" dirty="0">
                <a:solidFill>
                  <a:srgbClr val="FF0000"/>
                </a:solidFill>
              </a:rPr>
              <a:t>, а не ругать за неудачи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У </a:t>
            </a:r>
            <a:r>
              <a:rPr lang="ru-RU" dirty="0">
                <a:solidFill>
                  <a:srgbClr val="7030A0"/>
                </a:solidFill>
              </a:rPr>
              <a:t>детей, переживших травматические события, возникают трудности с доверием, им бывает сложно проявлять инициативу и формировать отношения. Как правило, они очень критично относятся к себе, своим недостаткам и ошибкам, которые они совершают. 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 Как действовать:</a:t>
            </a:r>
            <a:endParaRPr lang="ru-RU" b="1" i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ребенку </a:t>
            </a:r>
            <a:r>
              <a:rPr lang="ru-RU" dirty="0">
                <a:solidFill>
                  <a:srgbClr val="7030A0"/>
                </a:solidFill>
              </a:rPr>
              <a:t>в такой ситуации нужен взрослый, который относится к нему с уважением, устойчивой добротой и сопереживанием. </a:t>
            </a:r>
            <a:endParaRPr lang="ru-RU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Например</a:t>
            </a:r>
            <a:r>
              <a:rPr lang="ru-RU" dirty="0">
                <a:solidFill>
                  <a:srgbClr val="7030A0"/>
                </a:solidFill>
              </a:rPr>
              <a:t>, когда ученик сталкивается с трудностями и говорит, что у него ничего не получится, учитель не будет ругать и указывать на ошибки, а поддержит и предложит помощь: </a:t>
            </a:r>
            <a:r>
              <a:rPr lang="ru-RU" dirty="0">
                <a:solidFill>
                  <a:srgbClr val="FF0000"/>
                </a:solidFill>
              </a:rPr>
              <a:t>«Мне жаль, что ты так думаешь. Я понимаю, что сейчас тебе тяжело, но это не значит, что так будет всегда. Я могу помочь тебе, когда ты будешь готов попробовать снова». 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6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Проблемы </a:t>
            </a:r>
            <a:r>
              <a:rPr lang="ru-RU" b="1" dirty="0">
                <a:solidFill>
                  <a:srgbClr val="7030A0"/>
                </a:solidFill>
              </a:rPr>
              <a:t>адаптации детей-сирот в школе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7030A0"/>
                </a:solidFill>
              </a:rPr>
              <a:t>Детям-сиротам сложно вписываться в школьную жизнь из-за трудного поведения. Его главная причина — травматический опыт. Потеря родителей — тяжелое событие для психики ребенка. Есть разные виды травм, которые влияют на поступки ребенка-сироты в период адаптации в </a:t>
            </a:r>
            <a:r>
              <a:rPr lang="ru-RU" dirty="0" smtClean="0">
                <a:solidFill>
                  <a:srgbClr val="7030A0"/>
                </a:solidFill>
              </a:rPr>
              <a:t>школе.</a:t>
            </a:r>
            <a:endParaRPr lang="ru-RU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575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3. Не </a:t>
            </a:r>
            <a:r>
              <a:rPr lang="ru-RU" b="1" dirty="0">
                <a:solidFill>
                  <a:srgbClr val="FF0000"/>
                </a:solidFill>
              </a:rPr>
              <a:t>снижать планку, но и не завышать ее 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Ученики </a:t>
            </a:r>
            <a:r>
              <a:rPr lang="ru-RU" dirty="0">
                <a:solidFill>
                  <a:srgbClr val="7030A0"/>
                </a:solidFill>
              </a:rPr>
              <a:t>с травматическим опытом могут отличаться от других детей в классе — иначе реагировать на происходящее, с другим темпом осваивать новые навыки, быстрее уставать и отвлекаться. Если акцентировать на этом внимание, озвучивать такие различия, ребенок почувствует бессилие. Это только усилит проявления травмы. 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  Как действовать:</a:t>
            </a:r>
            <a:r>
              <a:rPr lang="ru-RU" b="1" i="1" dirty="0">
                <a:solidFill>
                  <a:srgbClr val="7030A0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Ребенку</a:t>
            </a:r>
            <a:r>
              <a:rPr lang="ru-RU" dirty="0">
                <a:solidFill>
                  <a:srgbClr val="7030A0"/>
                </a:solidFill>
              </a:rPr>
              <a:t>, который пережил травму, важно видеть, что учитель предъявляет к нему те же требования, что и к остальным. Озвучивает правила, предупреждает о последствиях, называет проблемы и замечает успехи. Это помогает ему почувствовать, что он достоин безусловного положительного отношения и внимания наравне с другими.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163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4. Проверять </a:t>
            </a:r>
            <a:r>
              <a:rPr lang="ru-RU" b="1" dirty="0">
                <a:solidFill>
                  <a:srgbClr val="FF0000"/>
                </a:solidFill>
              </a:rPr>
              <a:t>предположения, наблюдать и задавать вопросы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Травма </a:t>
            </a:r>
            <a:r>
              <a:rPr lang="ru-RU" dirty="0">
                <a:solidFill>
                  <a:srgbClr val="7030A0"/>
                </a:solidFill>
              </a:rPr>
              <a:t>— это индивидуальная реакция человека на пережитые события. Когда мы предполагаем, что кто-то травмирован, основываясь на стереотипах об определенной группе людей (например, если ученик из неполной семьи), это мешает понять ребенка.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Постарайтесь </a:t>
            </a:r>
            <a:r>
              <a:rPr lang="ru-RU" dirty="0">
                <a:solidFill>
                  <a:srgbClr val="7030A0"/>
                </a:solidFill>
              </a:rPr>
              <a:t>рассматривать каждого ученика независимо от каких-либо факторов, которые вы знаете о его личной жизни. Спокойный, замкнутый ребенок, эмоционально отсутствующий во время урока, может и должен волновать учителя не меньше, чем тот, который шумит и отказывается следовать правилам. 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Как </a:t>
            </a:r>
            <a:r>
              <a:rPr lang="ru-RU" b="1" i="1" dirty="0">
                <a:solidFill>
                  <a:srgbClr val="7030A0"/>
                </a:solidFill>
              </a:rPr>
              <a:t>действовать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наблюдать </a:t>
            </a:r>
            <a:r>
              <a:rPr lang="ru-RU" dirty="0">
                <a:solidFill>
                  <a:srgbClr val="7030A0"/>
                </a:solidFill>
              </a:rPr>
              <a:t>за поведением ученика и </a:t>
            </a:r>
            <a:r>
              <a:rPr lang="ru-RU" dirty="0" smtClean="0">
                <a:solidFill>
                  <a:srgbClr val="7030A0"/>
                </a:solidFill>
              </a:rPr>
              <a:t>задавать </a:t>
            </a:r>
            <a:r>
              <a:rPr lang="ru-RU" dirty="0">
                <a:solidFill>
                  <a:srgbClr val="7030A0"/>
                </a:solidFill>
              </a:rPr>
              <a:t>вопросы чутко и уместно, исходя из результатов наблюдений. Например, если это вопрос о трудностях и переживаниях, лучше задавать его в спокойной обстановке, находясь наедине с ребенком. 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Здесь </a:t>
            </a:r>
            <a:r>
              <a:rPr lang="ru-RU" dirty="0">
                <a:solidFill>
                  <a:srgbClr val="7030A0"/>
                </a:solidFill>
              </a:rPr>
              <a:t>на первый план выходят три навыка: </a:t>
            </a:r>
          </a:p>
          <a:p>
            <a:pPr marL="0" lv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Умение </a:t>
            </a:r>
            <a:r>
              <a:rPr lang="ru-RU" b="1" dirty="0">
                <a:solidFill>
                  <a:srgbClr val="7030A0"/>
                </a:solidFill>
              </a:rPr>
              <a:t>замечать свои предположения. </a:t>
            </a:r>
            <a:endParaRPr lang="ru-RU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Каждый </a:t>
            </a:r>
            <a:r>
              <a:rPr lang="ru-RU" dirty="0">
                <a:solidFill>
                  <a:srgbClr val="7030A0"/>
                </a:solidFill>
              </a:rPr>
              <a:t>раз, когда </a:t>
            </a:r>
            <a:r>
              <a:rPr lang="ru-RU" dirty="0" smtClean="0">
                <a:solidFill>
                  <a:srgbClr val="7030A0"/>
                </a:solidFill>
              </a:rPr>
              <a:t>вы ловите </a:t>
            </a:r>
            <a:r>
              <a:rPr lang="ru-RU" dirty="0">
                <a:solidFill>
                  <a:srgbClr val="7030A0"/>
                </a:solidFill>
              </a:rPr>
              <a:t>себя на том, что </a:t>
            </a:r>
            <a:r>
              <a:rPr lang="ru-RU" dirty="0" smtClean="0">
                <a:solidFill>
                  <a:srgbClr val="7030A0"/>
                </a:solidFill>
              </a:rPr>
              <a:t>сделали </a:t>
            </a:r>
            <a:r>
              <a:rPr lang="ru-RU" dirty="0">
                <a:solidFill>
                  <a:srgbClr val="7030A0"/>
                </a:solidFill>
              </a:rPr>
              <a:t>предположение, </a:t>
            </a:r>
            <a:r>
              <a:rPr lang="ru-RU" dirty="0" smtClean="0">
                <a:solidFill>
                  <a:srgbClr val="7030A0"/>
                </a:solidFill>
              </a:rPr>
              <a:t>не делать </a:t>
            </a:r>
            <a:r>
              <a:rPr lang="ru-RU" dirty="0">
                <a:solidFill>
                  <a:srgbClr val="7030A0"/>
                </a:solidFill>
              </a:rPr>
              <a:t>выводов, пока не </a:t>
            </a:r>
            <a:r>
              <a:rPr lang="ru-RU" dirty="0" smtClean="0">
                <a:solidFill>
                  <a:srgbClr val="7030A0"/>
                </a:solidFill>
              </a:rPr>
              <a:t>понаблюдаете </a:t>
            </a:r>
            <a:r>
              <a:rPr lang="ru-RU" dirty="0">
                <a:solidFill>
                  <a:srgbClr val="7030A0"/>
                </a:solidFill>
              </a:rPr>
              <a:t>за поведением ребенка.</a:t>
            </a:r>
          </a:p>
          <a:p>
            <a:pPr marL="0" lv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Умение </a:t>
            </a:r>
            <a:r>
              <a:rPr lang="ru-RU" b="1" dirty="0">
                <a:solidFill>
                  <a:srgbClr val="7030A0"/>
                </a:solidFill>
              </a:rPr>
              <a:t>задавать вопросы, основываясь на наблюдениях.</a:t>
            </a:r>
            <a:endParaRPr lang="ru-RU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После </a:t>
            </a:r>
            <a:r>
              <a:rPr lang="ru-RU" dirty="0">
                <a:solidFill>
                  <a:srgbClr val="7030A0"/>
                </a:solidFill>
              </a:rPr>
              <a:t>наблюдений полезно записать основные замечания и мысли — это помогает посмотреть на поведение ребенка спокойно, без эмоций, которые </a:t>
            </a:r>
            <a:r>
              <a:rPr lang="ru-RU" dirty="0" smtClean="0">
                <a:solidFill>
                  <a:srgbClr val="7030A0"/>
                </a:solidFill>
              </a:rPr>
              <a:t> испытываете </a:t>
            </a:r>
            <a:r>
              <a:rPr lang="ru-RU" dirty="0">
                <a:solidFill>
                  <a:srgbClr val="7030A0"/>
                </a:solidFill>
              </a:rPr>
              <a:t>в момент наблюдения.</a:t>
            </a:r>
          </a:p>
          <a:p>
            <a:pPr marL="0" lv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Умение </a:t>
            </a:r>
            <a:r>
              <a:rPr lang="ru-RU" b="1" dirty="0">
                <a:solidFill>
                  <a:srgbClr val="7030A0"/>
                </a:solidFill>
              </a:rPr>
              <a:t>выслушать. </a:t>
            </a:r>
            <a:endParaRPr lang="ru-RU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Задавать </a:t>
            </a:r>
            <a:r>
              <a:rPr lang="ru-RU" dirty="0">
                <a:solidFill>
                  <a:srgbClr val="7030A0"/>
                </a:solidFill>
              </a:rPr>
              <a:t>вопросы стоит тогда, когда мы готовы внимательно выслушать ответ. Следующий шаг после вопроса — остановиться, подождать и прислушаться. Возможно, ученик не даст прямого ответа, но его поведение может измениться.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375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5. Быть </a:t>
            </a:r>
            <a:r>
              <a:rPr lang="ru-RU" b="1" dirty="0">
                <a:solidFill>
                  <a:srgbClr val="FF0000"/>
                </a:solidFill>
              </a:rPr>
              <a:t>«тренером по отношениям»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</a:t>
            </a:r>
            <a:r>
              <a:rPr lang="ru-RU" dirty="0" err="1" smtClean="0">
                <a:solidFill>
                  <a:srgbClr val="7030A0"/>
                </a:solidFill>
              </a:rPr>
              <a:t>Джудит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Герман, психиатр и специалист по травме, писала: «Травматические события ставят под сомнение основные человеческие отношения. Они нарушают привязанности семьи, дружбы, любви и общины».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Как </a:t>
            </a:r>
            <a:r>
              <a:rPr lang="ru-RU" b="1" i="1" dirty="0">
                <a:solidFill>
                  <a:srgbClr val="7030A0"/>
                </a:solidFill>
              </a:rPr>
              <a:t>действовать 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</a:t>
            </a:r>
            <a:r>
              <a:rPr lang="ru-RU" dirty="0">
                <a:solidFill>
                  <a:srgbClr val="7030A0"/>
                </a:solidFill>
              </a:rPr>
              <a:t>п</a:t>
            </a:r>
            <a:r>
              <a:rPr lang="ru-RU" dirty="0" smtClean="0">
                <a:solidFill>
                  <a:srgbClr val="7030A0"/>
                </a:solidFill>
              </a:rPr>
              <a:t>оказать </a:t>
            </a:r>
            <a:r>
              <a:rPr lang="ru-RU" dirty="0">
                <a:solidFill>
                  <a:srgbClr val="7030A0"/>
                </a:solidFill>
              </a:rPr>
              <a:t>ребенку, что вокруг есть люди, которые уважают его, готовы поддержать и выслушать. С их помощью ученики тренируются выстраивать границы и общаться со взрослыми и другими детьми. Отношения, которые педагог устанавливает с учениками, влияют на тон и манеру поведения внутри класса.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295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19268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6. Предоставлять </a:t>
            </a:r>
            <a:r>
              <a:rPr lang="ru-RU" b="1" dirty="0">
                <a:solidFill>
                  <a:srgbClr val="FF0000"/>
                </a:solidFill>
              </a:rPr>
              <a:t>возможности для помощи другим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Детям </a:t>
            </a:r>
            <a:r>
              <a:rPr lang="ru-RU" dirty="0">
                <a:solidFill>
                  <a:srgbClr val="7030A0"/>
                </a:solidFill>
              </a:rPr>
              <a:t>и подросткам важно принадлежать к какому-то сообществу. Это позволяет быть услышанными, делать выбор, нести ответственность, участвовать в решении общих проблем. Помогая другим, они чувствуют себя более устойчиво и уверенно. 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Как действовать:</a:t>
            </a:r>
            <a:endParaRPr lang="ru-RU" b="1" i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использовать </a:t>
            </a:r>
            <a:r>
              <a:rPr lang="ru-RU" dirty="0">
                <a:solidFill>
                  <a:srgbClr val="7030A0"/>
                </a:solidFill>
              </a:rPr>
              <a:t>задания для взаимной проверки в классе или провести урок, который организуют сами ученики по методическим рекомендациям учителя. Педагогу стоит показывать ученикам новые возможности для дружбы и поддержки — замечать успехи, задавать вопросы, показывать, как можно помочь друг другу.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930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    </a:t>
            </a:r>
            <a:r>
              <a:rPr lang="ru-RU" dirty="0" smtClean="0">
                <a:solidFill>
                  <a:srgbClr val="7030A0"/>
                </a:solidFill>
              </a:rPr>
              <a:t>Сострадательный </a:t>
            </a:r>
            <a:r>
              <a:rPr lang="ru-RU" dirty="0">
                <a:solidFill>
                  <a:srgbClr val="7030A0"/>
                </a:solidFill>
              </a:rPr>
              <a:t>подход важно использовать системно и последовательно. Составлять для себя план действий, придерживаться правил и обращать внимание на изменения в поведении ученика. Но даже если у вас нет возможности внедрить сострадательный подход на общем школьном уровне, можно применять его индивидуально. Например, постепенно включать в свою работу те принципы, которые вы считаете ценными — это будет поддержкой для детей, переживших травму.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       Работа </a:t>
            </a:r>
            <a:r>
              <a:rPr lang="ru-RU" dirty="0">
                <a:solidFill>
                  <a:srgbClr val="7030A0"/>
                </a:solidFill>
              </a:rPr>
              <a:t>с детьми-сиротами — большая дополнительная нагрузка для </a:t>
            </a:r>
            <a:r>
              <a:rPr lang="ru-RU" dirty="0" smtClean="0">
                <a:solidFill>
                  <a:srgbClr val="7030A0"/>
                </a:solidFill>
              </a:rPr>
              <a:t>педагога. </a:t>
            </a:r>
            <a:r>
              <a:rPr lang="ru-RU" dirty="0">
                <a:solidFill>
                  <a:srgbClr val="7030A0"/>
                </a:solidFill>
              </a:rPr>
              <a:t>Любая работа с поведением — это длинный путь. Он состоит из маленьких шагов и изменений. Берегите свои ресурсы, включайте в работу новые приемы и методики постепенно.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135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19268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</a:t>
            </a:r>
            <a:r>
              <a:rPr lang="ru-RU" dirty="0">
                <a:solidFill>
                  <a:srgbClr val="7030A0"/>
                </a:solidFill>
              </a:rPr>
              <a:t>Работа с </a:t>
            </a:r>
            <a:r>
              <a:rPr lang="ru-RU" dirty="0" smtClean="0">
                <a:solidFill>
                  <a:srgbClr val="7030A0"/>
                </a:solidFill>
              </a:rPr>
              <a:t>детьми-сиротами </a:t>
            </a:r>
            <a:r>
              <a:rPr lang="ru-RU" dirty="0">
                <a:solidFill>
                  <a:srgbClr val="7030A0"/>
                </a:solidFill>
              </a:rPr>
              <a:t>- это </a:t>
            </a:r>
            <a:r>
              <a:rPr lang="ru-RU" dirty="0" smtClean="0">
                <a:solidFill>
                  <a:srgbClr val="7030A0"/>
                </a:solidFill>
              </a:rPr>
              <a:t>также проверка </a:t>
            </a:r>
            <a:r>
              <a:rPr lang="ru-RU" dirty="0">
                <a:solidFill>
                  <a:srgbClr val="7030A0"/>
                </a:solidFill>
              </a:rPr>
              <a:t>на собственные личностные качества, просто методики здесь не </a:t>
            </a:r>
            <a:r>
              <a:rPr lang="ru-RU" dirty="0" smtClean="0">
                <a:solidFill>
                  <a:srgbClr val="7030A0"/>
                </a:solidFill>
              </a:rPr>
              <a:t>срабатывают. Поработав </a:t>
            </a:r>
            <a:r>
              <a:rPr lang="ru-RU" dirty="0">
                <a:solidFill>
                  <a:srgbClr val="7030A0"/>
                </a:solidFill>
              </a:rPr>
              <a:t>с ними, уже точно понимаешь, что представляешь собой как Человек. И </a:t>
            </a:r>
            <a:r>
              <a:rPr lang="ru-RU" dirty="0" smtClean="0">
                <a:solidFill>
                  <a:srgbClr val="7030A0"/>
                </a:solidFill>
              </a:rPr>
              <a:t>помните, </a:t>
            </a:r>
            <a:r>
              <a:rPr lang="ru-RU" dirty="0">
                <a:solidFill>
                  <a:srgbClr val="7030A0"/>
                </a:solidFill>
              </a:rPr>
              <a:t>им не нужна </a:t>
            </a:r>
            <a:r>
              <a:rPr lang="ru-RU" dirty="0" smtClean="0">
                <a:solidFill>
                  <a:srgbClr val="7030A0"/>
                </a:solidFill>
              </a:rPr>
              <a:t>ваша </a:t>
            </a:r>
            <a:r>
              <a:rPr lang="ru-RU" dirty="0">
                <a:solidFill>
                  <a:srgbClr val="7030A0"/>
                </a:solidFill>
              </a:rPr>
              <a:t>жалость, им нужна </a:t>
            </a:r>
            <a:r>
              <a:rPr lang="ru-RU" dirty="0" smtClean="0">
                <a:solidFill>
                  <a:srgbClr val="7030A0"/>
                </a:solidFill>
              </a:rPr>
              <a:t>ваша </a:t>
            </a:r>
            <a:r>
              <a:rPr lang="ru-RU" dirty="0">
                <a:solidFill>
                  <a:srgbClr val="7030A0"/>
                </a:solidFill>
              </a:rPr>
              <a:t>человечность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     Индивидуальный </a:t>
            </a:r>
            <a:r>
              <a:rPr lang="ru-RU" dirty="0">
                <a:solidFill>
                  <a:srgbClr val="7030A0"/>
                </a:solidFill>
              </a:rPr>
              <a:t>подход и внимание требуются каждому ребенку, но во сто крат они нужнее тем, кто не по своей воле остался без родителей.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Если </a:t>
            </a:r>
            <a:r>
              <a:rPr lang="ru-RU" dirty="0">
                <a:solidFill>
                  <a:srgbClr val="7030A0"/>
                </a:solidFill>
              </a:rPr>
              <a:t>в каждом ребенке </a:t>
            </a:r>
            <a:r>
              <a:rPr lang="ru-RU" dirty="0" smtClean="0">
                <a:solidFill>
                  <a:srgbClr val="7030A0"/>
                </a:solidFill>
              </a:rPr>
              <a:t>вы сможете </a:t>
            </a:r>
            <a:r>
              <a:rPr lang="ru-RU" dirty="0">
                <a:solidFill>
                  <a:srgbClr val="7030A0"/>
                </a:solidFill>
              </a:rPr>
              <a:t>увидеть личность, заслуживающую </a:t>
            </a:r>
            <a:r>
              <a:rPr lang="ru-RU" dirty="0" smtClean="0">
                <a:solidFill>
                  <a:srgbClr val="7030A0"/>
                </a:solidFill>
              </a:rPr>
              <a:t>вашего </a:t>
            </a:r>
            <a:r>
              <a:rPr lang="ru-RU" dirty="0">
                <a:solidFill>
                  <a:srgbClr val="7030A0"/>
                </a:solidFill>
              </a:rPr>
              <a:t>внимания, уважения, нуждающуюся в </a:t>
            </a:r>
            <a:r>
              <a:rPr lang="ru-RU" dirty="0" smtClean="0">
                <a:solidFill>
                  <a:srgbClr val="7030A0"/>
                </a:solidFill>
              </a:rPr>
              <a:t>вас </a:t>
            </a:r>
            <a:r>
              <a:rPr lang="ru-RU" dirty="0">
                <a:solidFill>
                  <a:srgbClr val="7030A0"/>
                </a:solidFill>
              </a:rPr>
              <a:t>и не </a:t>
            </a:r>
            <a:r>
              <a:rPr lang="ru-RU" dirty="0" smtClean="0">
                <a:solidFill>
                  <a:srgbClr val="7030A0"/>
                </a:solidFill>
              </a:rPr>
              <a:t>проигнорируете </a:t>
            </a:r>
            <a:r>
              <a:rPr lang="ru-RU" dirty="0">
                <a:solidFill>
                  <a:srgbClr val="7030A0"/>
                </a:solidFill>
              </a:rPr>
              <a:t>это, авторитет </a:t>
            </a:r>
            <a:r>
              <a:rPr lang="ru-RU" dirty="0" smtClean="0">
                <a:solidFill>
                  <a:srgbClr val="7030A0"/>
                </a:solidFill>
              </a:rPr>
              <a:t>вам </a:t>
            </a:r>
            <a:r>
              <a:rPr lang="ru-RU" dirty="0">
                <a:solidFill>
                  <a:srgbClr val="7030A0"/>
                </a:solidFill>
              </a:rPr>
              <a:t>обеспечен.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«</a:t>
            </a:r>
            <a:r>
              <a:rPr lang="ru-RU" i="1" dirty="0">
                <a:solidFill>
                  <a:srgbClr val="7030A0"/>
                </a:solidFill>
              </a:rPr>
              <a:t>Не навреди!</a:t>
            </a:r>
            <a:r>
              <a:rPr lang="ru-RU" dirty="0">
                <a:solidFill>
                  <a:srgbClr val="7030A0"/>
                </a:solidFill>
              </a:rPr>
              <a:t>» Этот медицинский лозунг при общении с израненными детскими душами </a:t>
            </a:r>
            <a:r>
              <a:rPr lang="ru-RU" dirty="0" smtClean="0">
                <a:solidFill>
                  <a:srgbClr val="7030A0"/>
                </a:solidFill>
              </a:rPr>
              <a:t>должен </a:t>
            </a:r>
            <a:r>
              <a:rPr lang="ru-RU" dirty="0">
                <a:solidFill>
                  <a:srgbClr val="7030A0"/>
                </a:solidFill>
              </a:rPr>
              <a:t>соблюдаться в первую очередь.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162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9"/>
            <a:ext cx="8352928" cy="6120680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700" b="1" dirty="0">
                <a:solidFill>
                  <a:srgbClr val="7030A0"/>
                </a:solidFill>
              </a:rPr>
              <a:t>Комплексная </a:t>
            </a:r>
            <a:r>
              <a:rPr lang="ru-RU" sz="2700" b="1" dirty="0" smtClean="0">
                <a:solidFill>
                  <a:srgbClr val="7030A0"/>
                </a:solidFill>
              </a:rPr>
              <a:t>травма</a:t>
            </a:r>
          </a:p>
          <a:p>
            <a:pPr marL="0" indent="0" algn="ctr">
              <a:buNone/>
            </a:pPr>
            <a:r>
              <a:rPr lang="ru-RU" sz="2700" dirty="0" smtClean="0">
                <a:solidFill>
                  <a:srgbClr val="7030A0"/>
                </a:solidFill>
              </a:rPr>
              <a:t>Возникает</a:t>
            </a:r>
            <a:r>
              <a:rPr lang="ru-RU" sz="2700" dirty="0">
                <a:solidFill>
                  <a:srgbClr val="7030A0"/>
                </a:solidFill>
              </a:rPr>
              <a:t>, когда ребенок переживает несколько длительных травматических событий. Например, живет в тяжелых антисанитарных условиях, подвергается насилию. У него появляются ночные или дневные кошмары, он не высыпается, быстро утомляется, теряет концентрацию во время урока</a:t>
            </a:r>
            <a:r>
              <a:rPr lang="ru-RU" sz="2700" dirty="0" smtClean="0">
                <a:solidFill>
                  <a:srgbClr val="7030A0"/>
                </a:solidFill>
              </a:rPr>
              <a:t>.</a:t>
            </a:r>
          </a:p>
          <a:p>
            <a:pPr marL="0" indent="0" algn="ctr">
              <a:buNone/>
            </a:pPr>
            <a:endParaRPr lang="ru-RU" sz="27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2" name="Picture 4" descr="Детские травмы: как проработать детские травмы | Rozmova.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428999"/>
            <a:ext cx="5182029" cy="2724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95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192688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7030A0"/>
                </a:solidFill>
              </a:rPr>
              <a:t>Посттравматическое расстройство (ПТСР)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Возникает</a:t>
            </a:r>
            <a:r>
              <a:rPr lang="ru-RU" dirty="0">
                <a:solidFill>
                  <a:srgbClr val="7030A0"/>
                </a:solidFill>
              </a:rPr>
              <a:t>, когда ребенок переживает травматические события, наблюдает или думает о них. Симптомы: 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</a:t>
            </a:r>
            <a:r>
              <a:rPr lang="ru-RU" b="1" dirty="0" err="1" smtClean="0">
                <a:solidFill>
                  <a:srgbClr val="7030A0"/>
                </a:solidFill>
              </a:rPr>
              <a:t>Гипервозбуждение</a:t>
            </a:r>
            <a:r>
              <a:rPr lang="ru-RU" b="1" dirty="0">
                <a:solidFill>
                  <a:srgbClr val="7030A0"/>
                </a:solidFill>
              </a:rPr>
              <a:t>.</a:t>
            </a:r>
            <a:r>
              <a:rPr lang="ru-RU" dirty="0">
                <a:solidFill>
                  <a:srgbClr val="7030A0"/>
                </a:solidFill>
              </a:rPr>
              <a:t> Ребенок постоянно находится в ожидании опасности. От этого он остро реагирует на происходящее вокруг. Ему сложно управлять эмоциями, будь то радость, злость или тревога. Например, если ребенок регулярно сталкивался с насилием, он будет прятаться или плакать, если учитель повысит голос.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Избегание</a:t>
            </a:r>
            <a:r>
              <a:rPr lang="ru-RU" b="1" dirty="0">
                <a:solidFill>
                  <a:srgbClr val="7030A0"/>
                </a:solidFill>
              </a:rPr>
              <a:t>.</a:t>
            </a:r>
            <a:r>
              <a:rPr lang="ru-RU" dirty="0">
                <a:solidFill>
                  <a:srgbClr val="7030A0"/>
                </a:solidFill>
              </a:rPr>
              <a:t> Ребенок убегает от реального мира, отстраняется от происходящего. В школе замкнут, необщителен, на занятиях у него «отсутствующий» вид.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51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6120679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500" b="1" dirty="0">
                <a:solidFill>
                  <a:srgbClr val="7030A0"/>
                </a:solidFill>
              </a:rPr>
              <a:t>Травма убежища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</a:t>
            </a:r>
            <a:r>
              <a:rPr lang="ru-RU" dirty="0" smtClean="0">
                <a:solidFill>
                  <a:srgbClr val="7030A0"/>
                </a:solidFill>
              </a:rPr>
              <a:t>Возникает</a:t>
            </a:r>
            <a:r>
              <a:rPr lang="ru-RU" dirty="0">
                <a:solidFill>
                  <a:srgbClr val="7030A0"/>
                </a:solidFill>
              </a:rPr>
              <a:t>, когда ребенок обращается за помощью к взрослому — </a:t>
            </a:r>
            <a:r>
              <a:rPr lang="ru-RU" dirty="0" smtClean="0">
                <a:solidFill>
                  <a:srgbClr val="7030A0"/>
                </a:solidFill>
              </a:rPr>
              <a:t>педагогу, </a:t>
            </a:r>
            <a:r>
              <a:rPr lang="ru-RU" dirty="0">
                <a:solidFill>
                  <a:srgbClr val="7030A0"/>
                </a:solidFill>
              </a:rPr>
              <a:t>члену семьи или врачу — но не получает поддержки. Или сталкивается с непониманием и агрессией. Ребенок перестает доверять другим, просить и принимать помощь. Он начинает «проверять» взрослого на негативную реакцию: например, нарушает школьные правила, мешает вести урок или отказывается выполнять задания и отвечать на вопросы.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14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264696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Воспитанники </a:t>
            </a:r>
            <a:r>
              <a:rPr lang="ru-RU" dirty="0">
                <a:solidFill>
                  <a:srgbClr val="7030A0"/>
                </a:solidFill>
              </a:rPr>
              <a:t>детского </a:t>
            </a:r>
            <a:r>
              <a:rPr lang="ru-RU" dirty="0">
                <a:solidFill>
                  <a:srgbClr val="7030A0"/>
                </a:solidFill>
              </a:rPr>
              <a:t>дома (в настоящее время детские дома переименованы в Центры содействия семейному устройству), </a:t>
            </a:r>
            <a:r>
              <a:rPr lang="ru-RU" dirty="0">
                <a:solidFill>
                  <a:srgbClr val="7030A0"/>
                </a:solidFill>
              </a:rPr>
              <a:t>живут по отличным от школы правилам. У них отличаются представление о: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собственности — «какая вещь моя, а какая чужая?»;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правилах очередности — «я первый, значит, это теперь моё»;</a:t>
            </a:r>
          </a:p>
          <a:p>
            <a:pPr lvl="0" algn="just"/>
            <a:r>
              <a:rPr lang="ru-RU" dirty="0">
                <a:solidFill>
                  <a:srgbClr val="7030A0"/>
                </a:solidFill>
              </a:rPr>
              <a:t>способах отстоять себя — «нужно ударить тех, кто зло на меня смотрит, пока это не сделали они».</a:t>
            </a:r>
          </a:p>
          <a:p>
            <a:pPr marL="0" indent="0" algn="just">
              <a:buNone/>
            </a:pPr>
            <a:r>
              <a:rPr lang="ru-RU" u="sng" dirty="0" smtClean="0">
                <a:solidFill>
                  <a:srgbClr val="7030A0"/>
                </a:solidFill>
              </a:rPr>
              <a:t>          Это </a:t>
            </a:r>
            <a:r>
              <a:rPr lang="ru-RU" u="sng" dirty="0">
                <a:solidFill>
                  <a:srgbClr val="7030A0"/>
                </a:solidFill>
              </a:rPr>
              <a:t>осложняет общение с одноклассниками в период адаптации к школе. Например, ребенок без спроса берет чужие вещи, или нарушает личные границы других </a:t>
            </a:r>
            <a:r>
              <a:rPr lang="ru-RU" u="sng" dirty="0" smtClean="0">
                <a:solidFill>
                  <a:srgbClr val="7030A0"/>
                </a:solidFill>
              </a:rPr>
              <a:t>детей</a:t>
            </a:r>
            <a:r>
              <a:rPr lang="ru-RU" u="sng" dirty="0">
                <a:solidFill>
                  <a:srgbClr val="7030A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24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250825" y="333374"/>
            <a:ext cx="8569647" cy="6263977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300" u="sng" dirty="0" smtClean="0">
                <a:solidFill>
                  <a:srgbClr val="7030A0"/>
                </a:solidFill>
              </a:rPr>
              <a:t>        Еще </a:t>
            </a:r>
            <a:r>
              <a:rPr lang="ru-RU" sz="2300" u="sng" dirty="0" smtClean="0">
                <a:solidFill>
                  <a:srgbClr val="7030A0"/>
                </a:solidFill>
              </a:rPr>
              <a:t>в детском доме мало </a:t>
            </a:r>
            <a:r>
              <a:rPr lang="ru-RU" sz="2300" u="sng" dirty="0">
                <a:solidFill>
                  <a:srgbClr val="7030A0"/>
                </a:solidFill>
              </a:rPr>
              <a:t>свободы выбора. Жизнь ребенка годами строится по одному расписанию, а все важные решения принимают взрослые. Когда сирота попадает в обычную школу, он теряется. Он не привык самостоятельно делать выбор, ему трудно осознавать свои желания и предпочтения, брать на себя</a:t>
            </a:r>
            <a:r>
              <a:rPr lang="ru-RU" sz="2300" dirty="0">
                <a:solidFill>
                  <a:srgbClr val="7030A0"/>
                </a:solidFill>
              </a:rPr>
              <a:t> ответственность и пробовать что-то новое. Например, в ситуациях, когда у ребенка есть возможность сделать что-то не по указаниям учителя: выбрать факультатив, тему сочинения, согласиться или отказаться от участия в школьном спектакле. </a:t>
            </a:r>
          </a:p>
          <a:p>
            <a:pPr marL="0" indent="0" algn="just">
              <a:buNone/>
            </a:pPr>
            <a:r>
              <a:rPr lang="ru-RU" sz="2300" dirty="0" smtClean="0">
                <a:solidFill>
                  <a:srgbClr val="7030A0"/>
                </a:solidFill>
              </a:rPr>
              <a:t>       У</a:t>
            </a:r>
            <a:r>
              <a:rPr lang="ru-RU" sz="2300" dirty="0">
                <a:solidFill>
                  <a:srgbClr val="7030A0"/>
                </a:solidFill>
              </a:rPr>
              <a:t> воспитанников детского дома есть предубеждения о детях, которые живут в семьях. Например, такой ребенок может считать, что одноклассники во всем его превосходят, или, наоборот, заслуживают меньшего, чем он. От этого ему сложно идти на контакт с ними, а это рискует стать причиной конфликтов и даже травли. Особенно, если учитель уделяет сироте больше внимания, и остальные чувствуют несправедливость.</a:t>
            </a:r>
          </a:p>
        </p:txBody>
      </p:sp>
    </p:spTree>
    <p:extLst>
      <p:ext uri="{BB962C8B-B14F-4D97-AF65-F5344CB8AC3E}">
        <p14:creationId xmlns:p14="http://schemas.microsoft.com/office/powerpoint/2010/main" val="880138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934" y="260648"/>
            <a:ext cx="8544538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Как </a:t>
            </a:r>
            <a:r>
              <a:rPr lang="ru-RU" sz="3600" b="1" dirty="0">
                <a:solidFill>
                  <a:srgbClr val="7030A0"/>
                </a:solidFill>
              </a:rPr>
              <a:t>помочь ребенку из детского дома адаптироваться в школе</a:t>
            </a:r>
          </a:p>
          <a:p>
            <a:pPr marL="0" indent="0">
              <a:buNone/>
            </a:pPr>
            <a:endParaRPr lang="ru-RU" b="1" dirty="0"/>
          </a:p>
        </p:txBody>
      </p:sp>
      <p:pic>
        <p:nvPicPr>
          <p:cNvPr id="1026" name="Picture 2" descr="Адаптация ребенка к школе. Советы родителям первоклассника — ДЕТСКИЙ ТАМБ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24944"/>
            <a:ext cx="530222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94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u="sng" dirty="0" smtClean="0">
                <a:solidFill>
                  <a:srgbClr val="7030A0"/>
                </a:solidFill>
              </a:rPr>
              <a:t>Дайте ему время</a:t>
            </a:r>
            <a:r>
              <a:rPr lang="ru-RU" b="1" u="sng" dirty="0"/>
              <a:t> 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000" dirty="0" smtClean="0">
                <a:solidFill>
                  <a:srgbClr val="7030A0"/>
                </a:solidFill>
              </a:rPr>
              <a:t>Не</a:t>
            </a:r>
            <a:r>
              <a:rPr lang="ru-RU" sz="3000" dirty="0">
                <a:solidFill>
                  <a:srgbClr val="7030A0"/>
                </a:solidFill>
              </a:rPr>
              <a:t> принуждайте ребенка общаться с одноклассниками в период адаптации в школе. Вместо этого наблюдайте, какие активности на уроке вызывают у него больше интереса и решительности. Используйте их, чтобы помочь сироте чувствовать себя увереннее. Например: ребенку нравится придумывать математические задачи. Предлагайте ему выполнять такие задания у доски. Если ребенку трудно выступать перед классом, попросите ответить с места. Отметьте, с чем он хорошо справился, когда он закончит.</a:t>
            </a:r>
          </a:p>
          <a:p>
            <a:pPr marL="0" indent="0" algn="just">
              <a:buNone/>
            </a:pPr>
            <a:r>
              <a:rPr lang="ru-RU" sz="3000" dirty="0" smtClean="0">
                <a:solidFill>
                  <a:srgbClr val="7030A0"/>
                </a:solidFill>
              </a:rPr>
              <a:t>          Эти </a:t>
            </a:r>
            <a:r>
              <a:rPr lang="ru-RU" sz="3000" dirty="0">
                <a:solidFill>
                  <a:srgbClr val="7030A0"/>
                </a:solidFill>
              </a:rPr>
              <a:t>ситуации успеха  укрепят самооценку и уверенность ребенка. Ему станет легче пробовать новое и общаться со сверстниками.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96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561</Words>
  <Application>Microsoft Office PowerPoint</Application>
  <PresentationFormat>Экран (4:3)</PresentationFormat>
  <Paragraphs>104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Как помочь ребенку с опытом сиротства освоиться в классе и получить школьное образование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помочь ребенку с опытом сиротства освоиться в классе и получить школьное образование</dc:title>
  <dc:creator>ДД5</dc:creator>
  <cp:lastModifiedBy>User</cp:lastModifiedBy>
  <cp:revision>20</cp:revision>
  <dcterms:created xsi:type="dcterms:W3CDTF">2021-11-18T10:16:20Z</dcterms:created>
  <dcterms:modified xsi:type="dcterms:W3CDTF">2026-05-21T11:06:13Z</dcterms:modified>
</cp:coreProperties>
</file>