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8" r:id="rId3"/>
    <p:sldId id="266" r:id="rId4"/>
    <p:sldId id="267" r:id="rId5"/>
    <p:sldId id="262" r:id="rId6"/>
    <p:sldId id="263" r:id="rId7"/>
    <p:sldId id="264" r:id="rId8"/>
    <p:sldId id="268" r:id="rId9"/>
    <p:sldId id="270" r:id="rId10"/>
    <p:sldId id="272" r:id="rId11"/>
    <p:sldId id="269" r:id="rId12"/>
  </p:sldIdLst>
  <p:sldSz cx="12192000" cy="6858000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C44B1F-3064-4FD0-91B8-D2E18F73A5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D711E34-8D10-0137-5A19-B9A30AF3F7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72B5BF-4363-8598-A1AE-EA56AFA7A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AC0026-A170-6150-2BE2-D5080930B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91A469-3913-5EE9-4D14-9F897D66F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635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ABA3FB-E2A3-7D58-F2D6-BE2AB4A57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EFDF2D-05F5-61F0-7E50-77B43CB4B8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23832A-4056-C5B3-D646-23FB3A5AC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B61F99-EBBB-97F2-5886-150673778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F3603B-B256-FD93-CD04-B23006C9D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303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0384164-D510-A3FB-4B1A-CDF3737040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6FA09F-D59A-2330-D966-C5A568308A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E70EC4-3D12-998A-3EAC-D802035C9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7BEEC5-F334-6422-4684-719C1EB4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CCE027-71B5-E925-CC58-FF24B886C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895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0D2FF-CD02-F411-34F7-0874078A2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48F877-E532-E932-A499-6009A26E2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BC24CE-A94E-C80F-CFAA-F666EBF66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717AEC-E49C-FDB5-874D-56A37D239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6016A0-9EC5-7C9C-A42B-A458F06DD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318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3B5B4A-751F-99F0-5FA3-200FC5A28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1A3675-280B-A2C5-BD82-74748FC8C8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3DC5F8-BC3B-2AD1-6AB3-0F412C0DE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EA6EFD-9737-E49D-A541-FBB517534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F1AB32-B333-160A-61AE-8856B1922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708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CB7D6A-741C-E315-4660-18F0EE443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3CD832-CD41-3490-DCF4-2E30D428F9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C62C73F-7ED2-FD07-C1F5-5DDBEBC89A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3887A6-CA4F-29E7-EBED-A17EB3A87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F29DC9-1FEF-7096-1828-FD8CE811B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723C408-E7A7-29D1-FC7A-0F090E0BB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476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E4D1D4-9B9E-E427-F92C-C19723821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365BB7-95F3-C2BE-F0DD-EEC783498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4048E6-204A-7860-8B10-7ABB7AC28D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BCFF1B8-6D47-D0BC-2003-A0CD1982F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FB10CF1-6772-BE8A-0615-54ED014820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0D03C74-9F6E-1D90-771C-90B96626C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CF16872-6AB1-5CF9-6B41-0C1EB4CF5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3A7A8A8-76E9-BFAC-30DE-C5852ACE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614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1CADC8-3D10-FA0C-726E-7B6E24DC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8797562-6B7E-F870-8F02-8C2AF0423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1362C22-2293-6D99-0889-D17283667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0CCE9E8-70EC-E5E5-FF0F-2F0A3E053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076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39FCF92-1E95-8F19-3647-F0A493368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B93B9A4-1DBE-459C-3AFB-852898B5B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FD6F20-50B5-E9DA-374D-36423E92C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375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8E0FEF-FD89-0AB2-7974-0C28B9432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8AEEAE-49ED-CB54-C23E-8E3B8481F4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F3C122D-4C8F-8F86-071E-DA15578022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08E15E7-5996-3B90-96D3-F0CF703CA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452CA2-E878-E634-37D7-126782E1F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2F4A29-A8D6-E237-6480-F2C71C34B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975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6AB706-BF56-FF3E-DDE9-D8A4720D4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D5E447E-CD16-3608-69F4-8A999B58E4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2A10CA-D953-C15B-1874-777DC1E7F4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E18976-3F41-0E5F-B981-7ADC297B5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B41E1D-6D83-AA91-79B2-D1287FF7A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CAE0EE-13EE-F018-8299-8782BB231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59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B13565-1C92-B65D-D71E-DF0BD38F4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556882-29BF-CA32-4BDD-453CB3C1AC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842502-6946-791D-AE9C-891869EB78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DD18D-2975-4949-A99E-376C0EEB578B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398883-B4A3-DAB2-94FB-D33149BCC5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1F78E5-576D-7CE4-FA29-4080EBE7EA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25C1E-696D-4371-8575-077B38D03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008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7FA6CD-6748-3E05-485B-E7395A089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97340"/>
          </a:xfrm>
        </p:spPr>
        <p:txBody>
          <a:bodyPr>
            <a:normAutofit/>
          </a:bodyPr>
          <a:lstStyle/>
          <a:p>
            <a:pPr algn="ctr"/>
            <a:br>
              <a:rPr lang="ru-RU" b="1" dirty="0">
                <a:solidFill>
                  <a:srgbClr val="FF0000"/>
                </a:solidFill>
              </a:rPr>
            </a:b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Тема: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Жанры в изобразительном искусстве. Изменчивость образа мира в истории жанра портрета.</a:t>
            </a:r>
          </a:p>
        </p:txBody>
      </p:sp>
    </p:spTree>
    <p:extLst>
      <p:ext uri="{BB962C8B-B14F-4D97-AF65-F5344CB8AC3E}">
        <p14:creationId xmlns:p14="http://schemas.microsoft.com/office/powerpoint/2010/main" val="1820160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67D114-97EF-4ECF-3736-83E87B3EA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            Карта творческого пути: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B1EDE1-15D8-4388-6123-4BB43607540B}"/>
              </a:ext>
            </a:extLst>
          </p:cNvPr>
          <p:cNvSpPr txBox="1"/>
          <p:nvPr/>
        </p:nvSpPr>
        <p:spPr>
          <a:xfrm>
            <a:off x="1231641" y="1999505"/>
            <a:ext cx="9937102" cy="3352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b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Знание теоретического материала. Учесть особенности сюрреализма. (Г)</a:t>
            </a:r>
            <a:endParaRPr lang="ru-RU" sz="2400" b="1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b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Первоначальный замысел, идея. (В)</a:t>
            </a:r>
            <a:endParaRPr lang="ru-RU" sz="2400" b="1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b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Эскиз. Наметить пропорции. (Д)</a:t>
            </a:r>
            <a:endParaRPr lang="ru-RU" sz="2400" b="1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b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Подчеркнуть особенности, делающие портрет уникальным (Б)</a:t>
            </a:r>
            <a:endParaRPr lang="ru-RU" sz="2400" b="1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b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Завершить  работу  с цветом. 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Материал: акварель, цветные карандаши (А)</a:t>
            </a:r>
            <a:endParaRPr lang="ru-RU" sz="2400" b="1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113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CF852D7-B3E6-C0B7-B6E4-A6CB23CAF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71" y="300135"/>
            <a:ext cx="273367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375CD7E-9AA9-D838-6528-358E570380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744" y="300135"/>
            <a:ext cx="20955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DBAEDCB-931B-D297-C1AC-8DC6D764B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764" y="3579845"/>
            <a:ext cx="24384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358DD7EB-F4E2-664B-4E39-BCDD0F453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846" y="3579845"/>
            <a:ext cx="2438399" cy="325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61FD3637-92E1-86E5-96E6-5CEBA3CCC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895" y="415990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716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5B125F0-9587-8300-6C76-10E206FBD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577" y="62524"/>
            <a:ext cx="9134668" cy="684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9369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BBDEAD-B71E-3847-CB37-F5C6B2526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Жанр портрета в России </a:t>
            </a:r>
            <a:r>
              <a:rPr lang="en-US" dirty="0"/>
              <a:t>XIX</a:t>
            </a:r>
            <a:r>
              <a:rPr lang="ru-RU" dirty="0"/>
              <a:t>в</a:t>
            </a:r>
          </a:p>
        </p:txBody>
      </p:sp>
      <p:pic>
        <p:nvPicPr>
          <p:cNvPr id="5132" name="Picture 12" descr="Picture background">
            <a:extLst>
              <a:ext uri="{FF2B5EF4-FFF2-40B4-BE49-F238E27FC236}">
                <a16:creationId xmlns:a16="http://schemas.microsoft.com/office/drawing/2014/main" id="{19C784D6-32D1-29C4-8E0F-0B3D4E046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305" y="1502229"/>
            <a:ext cx="6913985" cy="518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3190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A715C2-3CF4-A659-1011-8CD221B25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Жанр портрета в России </a:t>
            </a:r>
            <a:r>
              <a:rPr lang="en-US" dirty="0"/>
              <a:t>XX</a:t>
            </a:r>
            <a:r>
              <a:rPr lang="ru-RU" dirty="0"/>
              <a:t>в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7EDA444-669B-C2A0-5AF4-C89B73D66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393" y="1690688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F2C6347F-A0D7-72D1-753B-6DBFFE713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906054"/>
            <a:ext cx="4572000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949EA0E1-32F5-C8CB-F535-2784F7D06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620" y="1774371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500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731A86-1EF6-174B-BC75-87E318E9C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3089988" cy="88517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1.Модернизм</a:t>
            </a:r>
            <a:r>
              <a:rPr lang="ru-RU" dirty="0"/>
              <a:t>        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C84BB79-CEA3-025A-BEB9-A5DB36751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46" y="1408922"/>
            <a:ext cx="2415366" cy="241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9D82B1A-C76F-316C-7D04-B9793D89D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860" y="2680246"/>
            <a:ext cx="1737278" cy="303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77DD55F9-683E-EF1F-4861-D95EC331A1B5}"/>
              </a:ext>
            </a:extLst>
          </p:cNvPr>
          <p:cNvSpPr txBox="1">
            <a:spLocks/>
          </p:cNvSpPr>
          <p:nvPr/>
        </p:nvSpPr>
        <p:spPr>
          <a:xfrm>
            <a:off x="4944838" y="217942"/>
            <a:ext cx="3415897" cy="794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2.Поп-арт </a:t>
            </a:r>
            <a:r>
              <a:rPr lang="ru-RU" dirty="0"/>
              <a:t>          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42C10AC-EC5A-19B4-4FDB-3F65E437B3FB}"/>
              </a:ext>
            </a:extLst>
          </p:cNvPr>
          <p:cNvSpPr txBox="1">
            <a:spLocks/>
          </p:cNvSpPr>
          <p:nvPr/>
        </p:nvSpPr>
        <p:spPr>
          <a:xfrm>
            <a:off x="8637701" y="295501"/>
            <a:ext cx="3415897" cy="8668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3.Сюрреализм</a:t>
            </a:r>
            <a:r>
              <a:rPr lang="ru-RU" dirty="0"/>
              <a:t>            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9AD66DD5-472E-4BAF-53FC-DE745864B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134" y="4696387"/>
            <a:ext cx="2799699" cy="186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AA0205EA-6219-AA51-2714-C165B424C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742" y="1571044"/>
            <a:ext cx="2800091" cy="280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C54EAEB6-06AA-C180-1DAE-E3519C6C7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701" y="1408922"/>
            <a:ext cx="2597685" cy="259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16C55926-1115-D432-4E6E-AEF16A5310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523" y="3740019"/>
            <a:ext cx="174307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254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8298EB-2775-D4FC-DCBA-94ED2DC6E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D447CD-C014-594D-AC5A-82AC25C3C277}"/>
              </a:ext>
            </a:extLst>
          </p:cNvPr>
          <p:cNvSpPr txBox="1"/>
          <p:nvPr/>
        </p:nvSpPr>
        <p:spPr>
          <a:xfrm>
            <a:off x="5507394" y="5396457"/>
            <a:ext cx="609755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передать эмоции или философский смысл</a:t>
            </a:r>
            <a:r>
              <a:rPr lang="ru-RU" sz="28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u="sng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</a:t>
            </a:r>
            <a:r>
              <a:rPr lang="ru-RU" sz="28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u="sng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деформацию форм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6315CC-6E38-4EEF-26FD-6043C9D9C863}"/>
              </a:ext>
            </a:extLst>
          </p:cNvPr>
          <p:cNvSpPr txBox="1"/>
          <p:nvPr/>
        </p:nvSpPr>
        <p:spPr>
          <a:xfrm>
            <a:off x="436984" y="3974605"/>
            <a:ext cx="6487108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u="sng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яркие цвета</a:t>
            </a:r>
            <a:r>
              <a:rPr lang="ru-RU" sz="28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u="sng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образы знаменитостей</a:t>
            </a:r>
            <a:endParaRPr lang="ru-RU" sz="2800" b="1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8F6D3E-B6E0-DC3A-2780-FA0E4A840F64}"/>
              </a:ext>
            </a:extLst>
          </p:cNvPr>
          <p:cNvSpPr txBox="1"/>
          <p:nvPr/>
        </p:nvSpPr>
        <p:spPr>
          <a:xfrm>
            <a:off x="1310952" y="4603136"/>
            <a:ext cx="609755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совместить реальность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u="sng" dirty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миром снов, фантазий и иррациональных образов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279B40DD-6342-1C8C-2911-47DE0AC783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112625"/>
              </p:ext>
            </p:extLst>
          </p:nvPr>
        </p:nvGraphicFramePr>
        <p:xfrm>
          <a:off x="3086877" y="222458"/>
          <a:ext cx="6215742" cy="36565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1914">
                  <a:extLst>
                    <a:ext uri="{9D8B030D-6E8A-4147-A177-3AD203B41FA5}">
                      <a16:colId xmlns:a16="http://schemas.microsoft.com/office/drawing/2014/main" val="1067333010"/>
                    </a:ext>
                  </a:extLst>
                </a:gridCol>
                <a:gridCol w="2071914">
                  <a:extLst>
                    <a:ext uri="{9D8B030D-6E8A-4147-A177-3AD203B41FA5}">
                      <a16:colId xmlns:a16="http://schemas.microsoft.com/office/drawing/2014/main" val="1145488090"/>
                    </a:ext>
                  </a:extLst>
                </a:gridCol>
                <a:gridCol w="2071914">
                  <a:extLst>
                    <a:ext uri="{9D8B030D-6E8A-4147-A177-3AD203B41FA5}">
                      <a16:colId xmlns:a16="http://schemas.microsoft.com/office/drawing/2014/main" val="2264543645"/>
                    </a:ext>
                  </a:extLst>
                </a:gridCol>
              </a:tblGrid>
              <a:tr h="699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Художественные направления 20в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Особенности,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признаки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ru-RU" sz="180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 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Портретисты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С.130-131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2364723"/>
                  </a:ext>
                </a:extLst>
              </a:tr>
              <a:tr h="699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Модернизм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 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100" kern="10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100" kern="100">
                          <a:effectLst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6554024"/>
                  </a:ext>
                </a:extLst>
              </a:tr>
              <a:tr h="699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Поп-арт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>
                          <a:effectLst/>
                        </a:rPr>
                        <a:t> </a:t>
                      </a:r>
                      <a:endParaRPr lang="ru-RU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100" kern="10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100" kern="100">
                          <a:effectLst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4032027"/>
                  </a:ext>
                </a:extLst>
              </a:tr>
              <a:tr h="7910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Сюрреализм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effectLst/>
                        </a:rPr>
                        <a:t> </a:t>
                      </a:r>
                      <a:endParaRPr lang="ru-RU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100" kern="100">
                          <a:effectLst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100" kern="10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0051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2325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F2FC3056-A3D6-D259-F591-90FA6B143B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963334"/>
              </p:ext>
            </p:extLst>
          </p:nvPr>
        </p:nvGraphicFramePr>
        <p:xfrm>
          <a:off x="1278294" y="258304"/>
          <a:ext cx="9550680" cy="6226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1198">
                  <a:extLst>
                    <a:ext uri="{9D8B030D-6E8A-4147-A177-3AD203B41FA5}">
                      <a16:colId xmlns:a16="http://schemas.microsoft.com/office/drawing/2014/main" val="4241208235"/>
                    </a:ext>
                  </a:extLst>
                </a:gridCol>
                <a:gridCol w="3414985">
                  <a:extLst>
                    <a:ext uri="{9D8B030D-6E8A-4147-A177-3AD203B41FA5}">
                      <a16:colId xmlns:a16="http://schemas.microsoft.com/office/drawing/2014/main" val="2008390271"/>
                    </a:ext>
                  </a:extLst>
                </a:gridCol>
                <a:gridCol w="3304497">
                  <a:extLst>
                    <a:ext uri="{9D8B030D-6E8A-4147-A177-3AD203B41FA5}">
                      <a16:colId xmlns:a16="http://schemas.microsoft.com/office/drawing/2014/main" val="4290209600"/>
                    </a:ext>
                  </a:extLst>
                </a:gridCol>
              </a:tblGrid>
              <a:tr h="1249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Художественные направления 20в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Особенности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признаки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Портретисты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extLst>
                  <a:ext uri="{0D108BD9-81ED-4DB2-BD59-A6C34878D82A}">
                    <a16:rowId xmlns:a16="http://schemas.microsoft.com/office/drawing/2014/main" val="1718029801"/>
                  </a:ext>
                </a:extLst>
              </a:tr>
              <a:tr h="17058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Модернизм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 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Передача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эмоций или философский смысл через деформацию форм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А. Модильяни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А. Матисс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extLst>
                  <a:ext uri="{0D108BD9-81ED-4DB2-BD59-A6C34878D82A}">
                    <a16:rowId xmlns:a16="http://schemas.microsoft.com/office/drawing/2014/main" val="1159022052"/>
                  </a:ext>
                </a:extLst>
              </a:tr>
              <a:tr h="17058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Поп-арт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 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Использование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образов знаменитостей, сочетание ярких цветов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Э. Уорхол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А. Белый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extLst>
                  <a:ext uri="{0D108BD9-81ED-4DB2-BD59-A6C34878D82A}">
                    <a16:rowId xmlns:a16="http://schemas.microsoft.com/office/drawing/2014/main" val="1186772893"/>
                  </a:ext>
                </a:extLst>
              </a:tr>
              <a:tr h="15652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Сюрреализм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 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>
                          <a:effectLst/>
                        </a:rPr>
                        <a:t>Совмещение реальности с миром снов, фантазий и иррациональных образов</a:t>
                      </a:r>
                      <a:endParaRPr lang="ru-RU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С. Дали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2000" kern="100" dirty="0">
                          <a:effectLst/>
                        </a:rPr>
                        <a:t>В. Новиков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50" marR="58350" marT="0" marB="0"/>
                </a:tc>
                <a:extLst>
                  <a:ext uri="{0D108BD9-81ED-4DB2-BD59-A6C34878D82A}">
                    <a16:rowId xmlns:a16="http://schemas.microsoft.com/office/drawing/2014/main" val="233037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8097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6CC885-B671-E6AE-CD70-C8D7BFDA3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8232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Творческое задание: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изобрази портрет в направлении сюрреализма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578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A64D6B-8B1B-9128-1DB2-A8ECDC9E8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Карта творческого пути: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EC2494-9414-EACC-AB69-5A2695B8A598}"/>
              </a:ext>
            </a:extLst>
          </p:cNvPr>
          <p:cNvSpPr txBox="1"/>
          <p:nvPr/>
        </p:nvSpPr>
        <p:spPr>
          <a:xfrm>
            <a:off x="688133" y="1305241"/>
            <a:ext cx="6097554" cy="1205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Завершить  работу  с цветом. Материал: акварель, </a:t>
            </a:r>
            <a:r>
              <a:rPr lang="ru-RU" sz="2400" b="1" kern="1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цв.карандаши</a:t>
            </a:r>
            <a:endParaRPr lang="ru-RU" sz="2400" b="1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7CF023-E186-3802-2328-7EAFA368223E}"/>
              </a:ext>
            </a:extLst>
          </p:cNvPr>
          <p:cNvSpPr txBox="1"/>
          <p:nvPr/>
        </p:nvSpPr>
        <p:spPr>
          <a:xfrm>
            <a:off x="1892560" y="5491067"/>
            <a:ext cx="6097554" cy="863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Знание теоретического материала. Учесть особенности сюрреализма.</a:t>
            </a:r>
            <a:endParaRPr lang="ru-RU" sz="2400" b="1" kern="100" dirty="0">
              <a:solidFill>
                <a:schemeClr val="accent4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9A9F93-8FED-FC22-D4F6-533DD454AC42}"/>
              </a:ext>
            </a:extLst>
          </p:cNvPr>
          <p:cNvSpPr txBox="1"/>
          <p:nvPr/>
        </p:nvSpPr>
        <p:spPr>
          <a:xfrm rot="655315">
            <a:off x="7250662" y="5011133"/>
            <a:ext cx="6097554" cy="460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Д. Эскиз. Наметить пропорции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4E126E-E0F4-DCA9-D3E4-7F7BF6CD232F}"/>
              </a:ext>
            </a:extLst>
          </p:cNvPr>
          <p:cNvSpPr txBox="1"/>
          <p:nvPr/>
        </p:nvSpPr>
        <p:spPr>
          <a:xfrm>
            <a:off x="1145333" y="3698650"/>
            <a:ext cx="6097554" cy="863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Подчеркнуть особенности, делающие портрет уникальным</a:t>
            </a:r>
            <a:endParaRPr lang="ru-RU" sz="2400" b="1" kern="1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778506-48A5-3E9C-3420-5F644399B2A8}"/>
              </a:ext>
            </a:extLst>
          </p:cNvPr>
          <p:cNvSpPr txBox="1"/>
          <p:nvPr/>
        </p:nvSpPr>
        <p:spPr>
          <a:xfrm rot="20930709">
            <a:off x="5277659" y="1904497"/>
            <a:ext cx="6097554" cy="468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Первоначальный замысел, идея.</a:t>
            </a:r>
            <a:endParaRPr lang="ru-RU" sz="2400" b="1" kern="1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1780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263</Words>
  <Application>Microsoft Office PowerPoint</Application>
  <PresentationFormat>Широкоэкранный</PresentationFormat>
  <Paragraphs>65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  Тема: Жанры в изобразительном искусстве. Изменчивость образа мира в истории жанра портрета.</vt:lpstr>
      <vt:lpstr>Презентация PowerPoint</vt:lpstr>
      <vt:lpstr>Жанр портрета в России XIXв</vt:lpstr>
      <vt:lpstr>Жанр портрета в России XXв</vt:lpstr>
      <vt:lpstr>1.Модернизм            </vt:lpstr>
      <vt:lpstr>  </vt:lpstr>
      <vt:lpstr>Презентация PowerPoint</vt:lpstr>
      <vt:lpstr>Творческое задание: изобрази портрет в направлении сюрреализма    </vt:lpstr>
      <vt:lpstr>Карта творческого пути: </vt:lpstr>
      <vt:lpstr>            Карта творческого пути: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Ирина Cумарокова</dc:creator>
  <cp:lastModifiedBy>Ирина Cумарокова</cp:lastModifiedBy>
  <cp:revision>6</cp:revision>
  <cp:lastPrinted>2026-03-19T12:09:01Z</cp:lastPrinted>
  <dcterms:created xsi:type="dcterms:W3CDTF">2026-03-12T12:44:40Z</dcterms:created>
  <dcterms:modified xsi:type="dcterms:W3CDTF">2026-04-19T11:33:25Z</dcterms:modified>
</cp:coreProperties>
</file>