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8" r:id="rId11"/>
    <p:sldId id="275" r:id="rId12"/>
    <p:sldId id="274" r:id="rId13"/>
    <p:sldId id="276" r:id="rId14"/>
    <p:sldId id="278" r:id="rId15"/>
    <p:sldId id="279" r:id="rId16"/>
    <p:sldId id="280" r:id="rId17"/>
    <p:sldId id="282" r:id="rId18"/>
    <p:sldId id="281" r:id="rId19"/>
    <p:sldId id="267" r:id="rId20"/>
    <p:sldId id="268" r:id="rId21"/>
    <p:sldId id="269" r:id="rId22"/>
    <p:sldId id="270" r:id="rId23"/>
    <p:sldId id="271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Образ Василия Тёркина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Гузенко</a:t>
            </a:r>
            <a:r>
              <a:rPr lang="ru-RU" dirty="0" smtClean="0"/>
              <a:t> Е.Ф.</a:t>
            </a:r>
            <a:endParaRPr lang="ru-RU" dirty="0" smtClean="0"/>
          </a:p>
          <a:p>
            <a:r>
              <a:rPr lang="ru-RU" dirty="0" smtClean="0"/>
              <a:t>МКОУ </a:t>
            </a:r>
            <a:r>
              <a:rPr lang="ru-RU" dirty="0" err="1" smtClean="0"/>
              <a:t>Светлополянская</a:t>
            </a:r>
            <a:r>
              <a:rPr lang="ru-RU" dirty="0" smtClean="0"/>
              <a:t> СОШ</a:t>
            </a:r>
            <a:endParaRPr lang="ru-RU" dirty="0" smtClean="0"/>
          </a:p>
          <a:p>
            <a:r>
              <a:rPr lang="ru-RU" dirty="0" smtClean="0"/>
              <a:t>2026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Проверим домашнее задание:</a:t>
            </a:r>
            <a:br>
              <a:rPr lang="ru-RU" dirty="0" smtClean="0"/>
            </a:br>
            <a:r>
              <a:rPr lang="ru-RU" dirty="0" smtClean="0"/>
              <a:t>анализ текста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79512" y="2276872"/>
            <a:ext cx="4038600" cy="39498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Каждая глава – отдельная история. Но из отдельных историй складывается цельный образ.</a:t>
            </a:r>
          </a:p>
          <a:p>
            <a:r>
              <a:rPr lang="ru-RU" dirty="0" smtClean="0"/>
              <a:t>По мере анализа глав – делаем краткие записи об образе героя.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/>
          </a:p>
        </p:txBody>
      </p:sp>
      <p:pic>
        <p:nvPicPr>
          <p:cNvPr id="9218" name="Picture 2" descr="https://im1-tub-ru.yandex.net/i?id=4482f155e00252f69a9c23b03c7d1ad5&amp;n=33&amp;h=215&amp;w=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988840"/>
            <a:ext cx="4630615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«На привале»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Чем занимаются солдаты на привале?   О чём говорят?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Почему бойцы решили, что Тёркин   парень «свой»?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слова помогают доказать, что   Тёркин разговаривает с новобранцами?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Какой смысл вкладывает автор вместе  со своим героем в слово "сабантуй"? (В тюркских языках:        сабан - плуг, туй  - праздник)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Почему после рассказа о «сабантуях» Васю Тёркина стали называть по имени-отчеству?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«Переправа»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 каким чувством автор рисует «стриженый народ» – молодых солдат?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сравнивает их с отцами и дедами, сражавшимися за Родину в прошлом?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переправа сорвалась?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оставшиеся на берегу солдаты чувствовали свою вину перед теми, кто «вцепился в берег правый»?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Что увидели солдаты в дозоре?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 какой целью Василий Тёркин переплыл замерзающую реку? Как лечили его от простуды?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Какой повтор подчёркивает главную мысль поэмы?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 награде»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Для чего Тёркину нужна медаль? За награды ли сражается русский солдат – защитник Родины?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О чём мечтает герой на войне? Какие детали из рассказа о "вечёрке" помогают понять солдата, вернувшегося  с войны? Каким он хочет предстать перед  земляками?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Тёркин неоднократно подчёркивал, что он не гордый?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Приведите примеры строк, в которых звучит юмор и печаль.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«Гармонь»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Куда направлялся солдат по прифронтовой дороге?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он боролся с холодом и унынием?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танкисты неохотно дают Тёркину гармонь?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Отчего «стало вдруг теплее на дороге фронтовой»?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Что играет гармонист бойцам? Почему он  выбирает именно эти мелодии?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Приведите примеры из текста, отражающие фронтовое братство и оптимизм среди бойцов.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танкисты подарили Тёркину гармонь?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«Два солдата»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глава так называется?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проявились в этой главе добродушная русская натура и щедрое сердце Тёркина?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слова повторяет дед? В чём смысл сопоставления солдат двух поколений?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Какой вопрос волнует обоих солдат? Почему на этот вопрос Тёркин отвечает не с ходу, а взяв долгую паузу? Сомневается ли он в победе?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Какое значение имела эта встреча и для старого солдата, и для Тёркина?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«Кто стрелял?»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мечты пробудило у солдат жужжание майского жука?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Какую роль играет описание майского вечера в этой главе?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 какому «томящему душу звуку» прислушивались солдаты в окопах? Какие чувства и мысли вызывал этот звук?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Кто и почему вступил в неравный бой с фашистским самолётом?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Согласны ли вы с сержантом в том, что «глядь – и орден, как с куста»? Легко ли досталась эта награда?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Каким, по мнению Твардовского, должен быть настоящий </a:t>
            </a:r>
            <a:r>
              <a:rPr lang="ru-RU" smtClean="0"/>
              <a:t>защитник Родины?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115328" cy="426879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«От автора»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Кто такой Василий Тёркин? Что мы знаем о его биографии, судьбе?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 чём говорит его фамилия?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Василий Тёркин полюбился солдатам?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автор относится к своему герою?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Приведите цитаты, говорящие о том, что образ Василия Тёркина – это обобщённый образ русского солдата.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 что Тёркина называют «русским </a:t>
            </a:r>
            <a:r>
              <a:rPr lang="ru-RU" dirty="0" err="1" smtClean="0"/>
              <a:t>чудо-человеком</a:t>
            </a:r>
            <a:r>
              <a:rPr lang="ru-RU" dirty="0" smtClean="0"/>
              <a:t>»?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2512"/>
                <a:gridCol w="1800200"/>
                <a:gridCol w="490688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«На привале»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Оптимист, привычный ко всему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 К кухне – с места, с места – в бой. </a:t>
                      </a:r>
                    </a:p>
                    <a:p>
                      <a:r>
                        <a:rPr lang="ru-RU" sz="2400" b="1" dirty="0" smtClean="0"/>
                        <a:t>Курит, ест и пьёт со</a:t>
                      </a:r>
                      <a:r>
                        <a:rPr lang="ru-RU" sz="2400" b="1" baseline="0" dirty="0" smtClean="0"/>
                        <a:t> смаком</a:t>
                      </a:r>
                    </a:p>
                    <a:p>
                      <a:r>
                        <a:rPr lang="ru-RU" sz="2400" b="1" baseline="0" dirty="0" smtClean="0"/>
                        <a:t> На позиции любой. </a:t>
                      </a:r>
                    </a:p>
                    <a:p>
                      <a:r>
                        <a:rPr lang="ru-RU" sz="2400" b="1" baseline="0" dirty="0" smtClean="0"/>
                        <a:t>Как ни трудно, как ни худо – </a:t>
                      </a:r>
                    </a:p>
                    <a:p>
                      <a:r>
                        <a:rPr lang="ru-RU" sz="2400" b="1" baseline="0" dirty="0" smtClean="0"/>
                        <a:t>не сдавай, вперёд гляди!»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Проверим знание текста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Определите название главы, к которой нарисована иллюстрация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2512"/>
                <a:gridCol w="1800200"/>
                <a:gridCol w="490688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«Переправа»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самоотверженный,</a:t>
                      </a:r>
                      <a:r>
                        <a:rPr lang="ru-RU" sz="2400" b="1" baseline="0" dirty="0" smtClean="0"/>
                        <a:t> способный на героизм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 Он</a:t>
                      </a:r>
                      <a:r>
                        <a:rPr lang="ru-RU" sz="2400" b="1" baseline="0" dirty="0" smtClean="0"/>
                        <a:t> как он, Василий Тёркин,</a:t>
                      </a:r>
                    </a:p>
                    <a:p>
                      <a:r>
                        <a:rPr lang="ru-RU" sz="2400" b="1" baseline="0" dirty="0" smtClean="0"/>
                        <a:t>Встал живой, - добрался вплавь»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2512"/>
                <a:gridCol w="1800200"/>
                <a:gridCol w="490688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«О</a:t>
                      </a:r>
                      <a:r>
                        <a:rPr lang="ru-RU" sz="2400" b="1" baseline="0" dirty="0" smtClean="0"/>
                        <a:t> награде</a:t>
                      </a:r>
                      <a:r>
                        <a:rPr lang="ru-RU" sz="2400" b="1" dirty="0" smtClean="0"/>
                        <a:t>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Скромный</a:t>
                      </a:r>
                      <a:r>
                        <a:rPr lang="ru-RU" sz="2400" b="1" baseline="0" dirty="0" smtClean="0"/>
                        <a:t>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</a:t>
                      </a:r>
                      <a:r>
                        <a:rPr lang="ru-RU" sz="2400" b="1" baseline="0" dirty="0" smtClean="0"/>
                        <a:t> -  Нет, ребята, я не гордый.</a:t>
                      </a:r>
                    </a:p>
                    <a:p>
                      <a:r>
                        <a:rPr lang="ru-RU" sz="2400" b="1" baseline="0" dirty="0" smtClean="0"/>
                        <a:t>Не заглядывая вдаль,</a:t>
                      </a:r>
                    </a:p>
                    <a:p>
                      <a:r>
                        <a:rPr lang="ru-RU" sz="2400" b="1" baseline="0" dirty="0" smtClean="0"/>
                        <a:t>Так скажу: зачем мне орден?</a:t>
                      </a:r>
                    </a:p>
                    <a:p>
                      <a:r>
                        <a:rPr lang="ru-RU" sz="2400" b="1" baseline="0" dirty="0" smtClean="0"/>
                        <a:t>Я согласен на медаль.»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66528"/>
                <a:gridCol w="2016224"/>
                <a:gridCol w="454684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«Гармонь»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Прекрасный</a:t>
                      </a:r>
                      <a:r>
                        <a:rPr lang="ru-RU" sz="2400" b="1" baseline="0" dirty="0" smtClean="0"/>
                        <a:t> гармонист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</a:t>
                      </a:r>
                      <a:r>
                        <a:rPr lang="ru-RU" sz="2400" b="1" baseline="0" dirty="0" smtClean="0"/>
                        <a:t> -Только взял боец трёхрядку,</a:t>
                      </a:r>
                    </a:p>
                    <a:p>
                      <a:r>
                        <a:rPr lang="ru-RU" sz="2400" b="1" baseline="0" dirty="0" smtClean="0"/>
                        <a:t>Сразу видно - гармонист»</a:t>
                      </a:r>
                    </a:p>
                    <a:p>
                      <a:r>
                        <a:rPr lang="ru-RU" sz="2400" b="1" baseline="0" dirty="0" smtClean="0"/>
                        <a:t>«Обогреться, потолкаться</a:t>
                      </a:r>
                    </a:p>
                    <a:p>
                      <a:r>
                        <a:rPr lang="ru-RU" sz="2400" b="1" baseline="0" dirty="0" smtClean="0"/>
                        <a:t>К гармонисту все идут»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66528"/>
                <a:gridCol w="2016224"/>
                <a:gridCol w="454684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«Два</a:t>
                      </a:r>
                      <a:r>
                        <a:rPr lang="ru-RU" sz="2400" b="1" baseline="0" dirty="0" smtClean="0"/>
                        <a:t> солдата</a:t>
                      </a:r>
                      <a:r>
                        <a:rPr lang="ru-RU" sz="2400" b="1" dirty="0" smtClean="0"/>
                        <a:t>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Мастер</a:t>
                      </a:r>
                      <a:r>
                        <a:rPr lang="ru-RU" sz="2400" b="1" baseline="0" dirty="0" smtClean="0"/>
                        <a:t> на все руки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«Посмотреть</a:t>
                      </a:r>
                      <a:r>
                        <a:rPr lang="ru-RU" sz="2400" b="1" baseline="0" dirty="0" smtClean="0"/>
                        <a:t> – и то отрадно:</a:t>
                      </a:r>
                    </a:p>
                    <a:p>
                      <a:r>
                        <a:rPr lang="ru-RU" sz="2400" b="1" baseline="0" dirty="0" smtClean="0"/>
                        <a:t>Завалящая пила</a:t>
                      </a:r>
                    </a:p>
                    <a:p>
                      <a:r>
                        <a:rPr lang="ru-RU" sz="2400" b="1" baseline="0" dirty="0" smtClean="0"/>
                        <a:t>Так-то ладно, так-то складно</a:t>
                      </a:r>
                    </a:p>
                    <a:p>
                      <a:r>
                        <a:rPr lang="ru-RU" sz="2400" b="1" baseline="0" dirty="0" smtClean="0"/>
                        <a:t>У него в руках пошла»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заполнения таблицы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66528"/>
                <a:gridCol w="2016224"/>
                <a:gridCol w="4546848"/>
              </a:tblGrid>
              <a:tr h="93553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Глава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Черты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цитаты</a:t>
                      </a:r>
                      <a:endParaRPr lang="ru-RU" sz="2400" b="1" dirty="0"/>
                    </a:p>
                  </a:txBody>
                  <a:tcPr/>
                </a:tc>
              </a:tr>
              <a:tr h="362956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«Кто</a:t>
                      </a:r>
                      <a:r>
                        <a:rPr lang="ru-RU" sz="2400" b="1" baseline="0" dirty="0" smtClean="0"/>
                        <a:t> стрелял?</a:t>
                      </a:r>
                      <a:r>
                        <a:rPr lang="ru-RU" sz="2400" b="1" dirty="0" smtClean="0"/>
                        <a:t>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Отважный, упрямый</a:t>
                      </a:r>
                      <a:r>
                        <a:rPr lang="ru-RU" sz="2400" b="1" baseline="0" dirty="0" smtClean="0"/>
                        <a:t>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«Нет, товарищ, зло и гордо,</a:t>
                      </a:r>
                    </a:p>
                    <a:p>
                      <a:r>
                        <a:rPr lang="ru-RU" sz="2400" b="1" baseline="0" dirty="0" smtClean="0"/>
                        <a:t>Как закон велит бойцу,</a:t>
                      </a:r>
                    </a:p>
                    <a:p>
                      <a:r>
                        <a:rPr lang="ru-RU" sz="2400" b="1" baseline="0" dirty="0" smtClean="0"/>
                        <a:t>Смерть встречай лицом к лицу</a:t>
                      </a:r>
                    </a:p>
                    <a:p>
                      <a:r>
                        <a:rPr lang="ru-RU" sz="2400" b="1" baseline="0" dirty="0" smtClean="0"/>
                        <a:t>И хотя бы плюнь ей в морду,</a:t>
                      </a:r>
                    </a:p>
                    <a:p>
                      <a:r>
                        <a:rPr lang="ru-RU" sz="2400" b="1" baseline="0" dirty="0" smtClean="0"/>
                        <a:t>Если всё пришло к концу»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419" t="6782" b="5730"/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87212"/>
            <a:ext cx="9144000" cy="560832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98948" y="1187212"/>
            <a:ext cx="6146104" cy="560832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31794" cy="576064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7259" y="908720"/>
            <a:ext cx="4277275" cy="576064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4" name="Содержимое 3" descr="И.Бруни На прива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2073" t="18847" r="15638" b="5063"/>
          <a:stretch>
            <a:fillRect/>
          </a:stretch>
        </p:blipFill>
        <p:spPr>
          <a:xfrm>
            <a:off x="274380" y="1052736"/>
            <a:ext cx="8595241" cy="580526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– «На привале»</a:t>
            </a:r>
          </a:p>
          <a:p>
            <a:r>
              <a:rPr lang="ru-RU" dirty="0" smtClean="0"/>
              <a:t>2 – «Переправа»</a:t>
            </a:r>
          </a:p>
          <a:p>
            <a:r>
              <a:rPr lang="ru-RU" dirty="0" smtClean="0"/>
              <a:t>3 – «О награде»</a:t>
            </a:r>
          </a:p>
          <a:p>
            <a:r>
              <a:rPr lang="ru-RU" dirty="0" smtClean="0"/>
              <a:t>4 – «Гармонь»</a:t>
            </a:r>
          </a:p>
          <a:p>
            <a:r>
              <a:rPr lang="ru-RU" dirty="0" smtClean="0"/>
              <a:t>5 – «Два солдата»</a:t>
            </a:r>
          </a:p>
          <a:p>
            <a:r>
              <a:rPr lang="ru-RU" dirty="0" smtClean="0"/>
              <a:t>6 – «Кто стрелял?»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846</Words>
  <Application>Microsoft Office PowerPoint</Application>
  <PresentationFormat>Экран (4:3)</PresentationFormat>
  <Paragraphs>129</Paragraphs>
  <Slides>24</Slides>
  <Notes>0</Notes>
  <HiddenSlides>7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Образ Василия Тёркина</vt:lpstr>
      <vt:lpstr>Проверим знание текста</vt:lpstr>
      <vt:lpstr>1</vt:lpstr>
      <vt:lpstr>2</vt:lpstr>
      <vt:lpstr>3</vt:lpstr>
      <vt:lpstr>4</vt:lpstr>
      <vt:lpstr>5</vt:lpstr>
      <vt:lpstr>6</vt:lpstr>
      <vt:lpstr>Проверь себя</vt:lpstr>
      <vt:lpstr>Проверим домашнее задание: анализ текста </vt:lpstr>
      <vt:lpstr>«На привале»</vt:lpstr>
      <vt:lpstr>«Переправа»</vt:lpstr>
      <vt:lpstr>«О награде»</vt:lpstr>
      <vt:lpstr>«Гармонь»</vt:lpstr>
      <vt:lpstr>«Два солдата»</vt:lpstr>
      <vt:lpstr>«Кто стрелял?»</vt:lpstr>
      <vt:lpstr>Каким, по мнению Твардовского, должен быть настоящий защитник Родины?</vt:lpstr>
      <vt:lpstr>«От автора»</vt:lpstr>
      <vt:lpstr>Вариант заполнения таблицы</vt:lpstr>
      <vt:lpstr>Вариант заполнения таблицы</vt:lpstr>
      <vt:lpstr>Вариант заполнения таблицы</vt:lpstr>
      <vt:lpstr>Вариант заполнения таблицы</vt:lpstr>
      <vt:lpstr>Вариант заполнения таблицы</vt:lpstr>
      <vt:lpstr>Вариант заполнения таблицы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Василия Тёркина</dc:title>
  <dc:creator>Домашний</dc:creator>
  <cp:lastModifiedBy>User</cp:lastModifiedBy>
  <cp:revision>16</cp:revision>
  <dcterms:created xsi:type="dcterms:W3CDTF">2016-03-31T17:39:40Z</dcterms:created>
  <dcterms:modified xsi:type="dcterms:W3CDTF">2026-04-13T06:02:25Z</dcterms:modified>
</cp:coreProperties>
</file>