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63" r:id="rId5"/>
    <p:sldId id="268" r:id="rId6"/>
    <p:sldId id="276" r:id="rId7"/>
    <p:sldId id="278" r:id="rId8"/>
    <p:sldId id="279" r:id="rId9"/>
    <p:sldId id="283" r:id="rId10"/>
    <p:sldId id="282" r:id="rId11"/>
    <p:sldId id="284" r:id="rId12"/>
    <p:sldId id="285" r:id="rId13"/>
    <p:sldId id="277" r:id="rId14"/>
    <p:sldId id="286" r:id="rId15"/>
    <p:sldId id="287" r:id="rId16"/>
    <p:sldId id="275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Трусова" initials="ТТ" lastIdx="1" clrIdx="0">
    <p:extLst>
      <p:ext uri="{19B8F6BF-5375-455C-9EA6-DF929625EA0E}">
        <p15:presenceInfo xmlns:p15="http://schemas.microsoft.com/office/powerpoint/2012/main" userId="2b0c75420547ca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Путешествие в Грамматику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4781" y="3624943"/>
            <a:ext cx="8791575" cy="1655762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Правописание приставок </a:t>
            </a:r>
            <a:r>
              <a:rPr lang="ru-RU" sz="3200">
                <a:solidFill>
                  <a:srgbClr val="FF0000"/>
                </a:solidFill>
              </a:rPr>
              <a:t>пре- </a:t>
            </a:r>
            <a:r>
              <a:rPr lang="ru-RU" sz="3200" smtClean="0">
                <a:solidFill>
                  <a:srgbClr val="FF0000"/>
                </a:solidFill>
              </a:rPr>
              <a:t>, при-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896733" y="3598520"/>
            <a:ext cx="83275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953153" y="3598520"/>
            <a:ext cx="9470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761008" y="3598520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900210" y="3624943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23587" y="430924"/>
            <a:ext cx="270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 знаком Хамелеона-2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5091" y="5457821"/>
            <a:ext cx="465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Донецк </a:t>
            </a:r>
          </a:p>
          <a:p>
            <a:pPr algn="ctr"/>
            <a:r>
              <a:rPr lang="ru-RU" dirty="0"/>
              <a:t>Завалишина С.А.</a:t>
            </a:r>
          </a:p>
        </p:txBody>
      </p:sp>
    </p:spTree>
    <p:extLst>
      <p:ext uri="{BB962C8B-B14F-4D97-AF65-F5344CB8AC3E}">
        <p14:creationId xmlns:p14="http://schemas.microsoft.com/office/powerpoint/2010/main" val="654651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300" y="3095306"/>
            <a:ext cx="5087940" cy="354171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ПРЕ</a:t>
            </a:r>
            <a:r>
              <a:rPr lang="ru-RU" dirty="0"/>
              <a:t>КРАСНЫЙ </a:t>
            </a:r>
            <a:r>
              <a:rPr lang="ru-RU" sz="1800" dirty="0"/>
              <a:t>(ОЧЕНЬ КРАСИВЫЙ)</a:t>
            </a:r>
          </a:p>
          <a:p>
            <a:r>
              <a:rPr lang="ru-RU" dirty="0">
                <a:solidFill>
                  <a:srgbClr val="FF0000"/>
                </a:solidFill>
              </a:rPr>
              <a:t>ПРЕ</a:t>
            </a:r>
            <a:r>
              <a:rPr lang="ru-RU" dirty="0"/>
              <a:t>СЛАДКИЙ </a:t>
            </a:r>
            <a:r>
              <a:rPr lang="ru-RU" sz="2000" dirty="0"/>
              <a:t>(ОЧЕНЬ)</a:t>
            </a:r>
          </a:p>
          <a:p>
            <a:r>
              <a:rPr lang="ru-RU" dirty="0">
                <a:solidFill>
                  <a:srgbClr val="FF0000"/>
                </a:solidFill>
              </a:rPr>
              <a:t>ПРЕ</a:t>
            </a:r>
            <a:r>
              <a:rPr lang="ru-RU" dirty="0"/>
              <a:t>КРАТИТЬ</a:t>
            </a:r>
            <a:r>
              <a:rPr lang="ru-RU" sz="2000" dirty="0"/>
              <a:t> (</a:t>
            </a:r>
            <a:r>
              <a:rPr lang="ru-RU" sz="2000" dirty="0">
                <a:solidFill>
                  <a:srgbClr val="FF0000"/>
                </a:solidFill>
              </a:rPr>
              <a:t>ПЕРЕ</a:t>
            </a:r>
            <a:r>
              <a:rPr lang="ru-RU" sz="2000" dirty="0"/>
              <a:t>СТАТЬ)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32120" y="3095306"/>
            <a:ext cx="4875211" cy="3541714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684020" y="1473358"/>
            <a:ext cx="902970" cy="297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84020" y="2009456"/>
            <a:ext cx="853440" cy="242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700494" y="803622"/>
            <a:ext cx="162306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rgbClr val="B258D3"/>
                </a:solidFill>
              </a:rPr>
              <a:t>ОЧЕНЬ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00494" y="1949464"/>
            <a:ext cx="162306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rgbClr val="B258D3"/>
                </a:solidFill>
              </a:rPr>
              <a:t>ПЕРЕ-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371600" y="1473358"/>
            <a:ext cx="0" cy="1485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-20557" y="1337310"/>
            <a:ext cx="162306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ПРЕ-</a:t>
            </a:r>
            <a:endParaRPr lang="ru-RU" sz="3600" b="1" dirty="0">
              <a:ln/>
              <a:solidFill>
                <a:srgbClr val="FF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21193" y="1473358"/>
            <a:ext cx="891540" cy="145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14365" y="1507648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5349240" y="1074420"/>
            <a:ext cx="1714500" cy="11772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ПРИ-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760720" y="1337310"/>
            <a:ext cx="891540" cy="145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652260" y="1351901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085804" y="915698"/>
            <a:ext cx="902970" cy="297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194872" y="1255349"/>
            <a:ext cx="1047709" cy="2451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194872" y="1800256"/>
            <a:ext cx="1047709" cy="1492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085804" y="2130583"/>
            <a:ext cx="1156777" cy="2760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8242581" y="113611"/>
            <a:ext cx="216475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>
                <a:ln/>
                <a:solidFill>
                  <a:srgbClr val="B258D3"/>
                </a:solidFill>
              </a:rPr>
              <a:t>приближение</a:t>
            </a:r>
          </a:p>
        </p:txBody>
      </p:sp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8274547" y="849756"/>
            <a:ext cx="2132784" cy="8682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600" b="1" dirty="0">
                <a:ln/>
                <a:solidFill>
                  <a:srgbClr val="B258D3"/>
                </a:solidFill>
              </a:rPr>
              <a:t>присоединение</a:t>
            </a:r>
          </a:p>
        </p:txBody>
      </p:sp>
    </p:spTree>
    <p:extLst>
      <p:ext uri="{BB962C8B-B14F-4D97-AF65-F5344CB8AC3E}">
        <p14:creationId xmlns:p14="http://schemas.microsoft.com/office/powerpoint/2010/main" val="2377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0" grpId="0" animBg="1"/>
      <p:bldP spid="5" grpId="0" animBg="1"/>
      <p:bldP spid="35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21082" y="608592"/>
            <a:ext cx="5355633" cy="2821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ru-RU" sz="2400" dirty="0"/>
              <a:t>Язык</a:t>
            </a:r>
            <a:r>
              <a:rPr lang="ru-RU" sz="2400" dirty="0">
                <a:solidFill>
                  <a:srgbClr val="FF0000"/>
                </a:solidFill>
              </a:rPr>
              <a:t> при</a:t>
            </a:r>
            <a:r>
              <a:rPr lang="ru-RU" sz="2400" dirty="0"/>
              <a:t>кусил</a:t>
            </a:r>
            <a:r>
              <a:rPr lang="ru-RU" sz="2400" dirty="0">
                <a:solidFill>
                  <a:prstClr val="white"/>
                </a:solidFill>
              </a:rPr>
              <a:t> – не совсем откусил,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ru-RU" sz="2400" dirty="0">
                <a:solidFill>
                  <a:srgbClr val="FF0000"/>
                </a:solidFill>
              </a:rPr>
              <a:t>При</a:t>
            </a:r>
            <a:r>
              <a:rPr lang="ru-RU" sz="2400" dirty="0">
                <a:solidFill>
                  <a:prstClr val="white"/>
                </a:solidFill>
              </a:rPr>
              <a:t>горело – не значит сгорит.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ru-RU" sz="2400" dirty="0">
                <a:solidFill>
                  <a:prstClr val="white"/>
                </a:solidFill>
              </a:rPr>
              <a:t>Помни, что сделано, но не совсем,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ru-RU" sz="2400" dirty="0">
                <a:solidFill>
                  <a:prstClr val="white"/>
                </a:solidFill>
              </a:rPr>
              <a:t>Пиши с </a:t>
            </a:r>
            <a:r>
              <a:rPr lang="ru-RU" sz="2400" dirty="0" err="1">
                <a:solidFill>
                  <a:srgbClr val="FF0000"/>
                </a:solidFill>
              </a:rPr>
              <a:t>при</a:t>
            </a:r>
            <a:r>
              <a:rPr lang="ru-RU" sz="2400" dirty="0" err="1">
                <a:solidFill>
                  <a:prstClr val="white"/>
                </a:solidFill>
              </a:rPr>
              <a:t>ставкою</a:t>
            </a:r>
            <a:r>
              <a:rPr lang="ru-RU" sz="2400" dirty="0">
                <a:solidFill>
                  <a:prstClr val="white"/>
                </a:solidFill>
              </a:rPr>
              <a:t>  </a:t>
            </a:r>
            <a:r>
              <a:rPr lang="ru-RU" sz="2400" dirty="0">
                <a:solidFill>
                  <a:srgbClr val="FF0000"/>
                </a:solidFill>
              </a:rPr>
              <a:t>при-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ru-RU" sz="2400" dirty="0">
                <a:solidFill>
                  <a:srgbClr val="FF0000"/>
                </a:solidFill>
              </a:rPr>
              <a:t>Назовите значение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31891" y="876529"/>
            <a:ext cx="4849680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1000"/>
              </a:spcBef>
              <a:buSzPct val="125000"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«Неполнота,</a:t>
            </a:r>
          </a:p>
          <a:p>
            <a:pPr lvl="0" defTabSz="914400">
              <a:spcBef>
                <a:spcPts val="1000"/>
              </a:spcBef>
              <a:buSzPct val="125000"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незаконченность действия»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3427" y="4160830"/>
            <a:ext cx="4809458" cy="16784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ДОПОЛНЕНИЕ УЧИТЕЛЯ: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значение «доведение до конца»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Пристрелить, прикончить,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r="32639"/>
          <a:stretch>
            <a:fillRect/>
          </a:stretch>
        </p:blipFill>
        <p:spPr>
          <a:xfrm>
            <a:off x="7774306" y="2216830"/>
            <a:ext cx="2751616" cy="3888000"/>
          </a:xfrm>
          <a:prstGeom prst="round2DiagRect">
            <a:avLst>
              <a:gd name="adj1" fmla="val 5608"/>
              <a:gd name="adj2" fmla="val 0"/>
            </a:avLst>
          </a:prstGeom>
          <a:effectLst>
            <a:outerShdw blurRad="88900" dist="38100" dir="5400000" algn="t" rotWithShape="0">
              <a:prstClr val="black">
                <a:alpha val="40000"/>
              </a:prst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814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300" y="3095306"/>
            <a:ext cx="5087940" cy="354171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ПРЕ</a:t>
            </a:r>
            <a:r>
              <a:rPr lang="ru-RU" dirty="0"/>
              <a:t>КРАСНЫЙ </a:t>
            </a:r>
            <a:r>
              <a:rPr lang="ru-RU" sz="1800" dirty="0"/>
              <a:t>(ОЧЕНЬ КРАСИВЫЙ)</a:t>
            </a:r>
          </a:p>
          <a:p>
            <a:r>
              <a:rPr lang="ru-RU" dirty="0">
                <a:solidFill>
                  <a:srgbClr val="FF0000"/>
                </a:solidFill>
              </a:rPr>
              <a:t>ПРЕ</a:t>
            </a:r>
            <a:r>
              <a:rPr lang="ru-RU" dirty="0"/>
              <a:t>СЛАДКИЙ </a:t>
            </a:r>
            <a:r>
              <a:rPr lang="ru-RU" sz="2000" dirty="0"/>
              <a:t>(ОЧЕНЬ)</a:t>
            </a:r>
          </a:p>
          <a:p>
            <a:r>
              <a:rPr lang="ru-RU" dirty="0">
                <a:solidFill>
                  <a:srgbClr val="FF0000"/>
                </a:solidFill>
              </a:rPr>
              <a:t>ПРЕ</a:t>
            </a:r>
            <a:r>
              <a:rPr lang="ru-RU" dirty="0"/>
              <a:t>КРАТИТЬ</a:t>
            </a:r>
            <a:r>
              <a:rPr lang="ru-RU" sz="2000" dirty="0"/>
              <a:t> (</a:t>
            </a:r>
            <a:r>
              <a:rPr lang="ru-RU" sz="2000" dirty="0">
                <a:solidFill>
                  <a:srgbClr val="FF0000"/>
                </a:solidFill>
              </a:rPr>
              <a:t>ПЕРЕ</a:t>
            </a:r>
            <a:r>
              <a:rPr lang="ru-RU" sz="2000" dirty="0"/>
              <a:t>СТАТЬ)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32120" y="3095306"/>
            <a:ext cx="4875211" cy="354171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При</a:t>
            </a:r>
            <a:r>
              <a:rPr lang="ru-RU" dirty="0"/>
              <a:t>бежать</a:t>
            </a:r>
          </a:p>
          <a:p>
            <a:r>
              <a:rPr lang="ru-RU" dirty="0">
                <a:solidFill>
                  <a:srgbClr val="FF0000"/>
                </a:solidFill>
              </a:rPr>
              <a:t>При</a:t>
            </a:r>
            <a:r>
              <a:rPr lang="ru-RU" dirty="0"/>
              <a:t>брежный</a:t>
            </a:r>
          </a:p>
          <a:p>
            <a:r>
              <a:rPr lang="ru-RU" dirty="0">
                <a:solidFill>
                  <a:srgbClr val="FF0000"/>
                </a:solidFill>
              </a:rPr>
              <a:t>При</a:t>
            </a:r>
            <a:r>
              <a:rPr lang="ru-RU" dirty="0"/>
              <a:t>лепить</a:t>
            </a:r>
          </a:p>
          <a:p>
            <a:r>
              <a:rPr lang="ru-RU" dirty="0">
                <a:solidFill>
                  <a:srgbClr val="FF0000"/>
                </a:solidFill>
              </a:rPr>
              <a:t>При</a:t>
            </a:r>
            <a:r>
              <a:rPr lang="ru-RU" dirty="0"/>
              <a:t>лечь</a:t>
            </a:r>
          </a:p>
          <a:p>
            <a:r>
              <a:rPr lang="ru-RU" dirty="0">
                <a:solidFill>
                  <a:srgbClr val="FF0000"/>
                </a:solidFill>
              </a:rPr>
              <a:t>При</a:t>
            </a:r>
            <a:r>
              <a:rPr lang="ru-RU" dirty="0"/>
              <a:t>шлёпнуть.</a:t>
            </a: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684020" y="1473358"/>
            <a:ext cx="902970" cy="297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84020" y="2009456"/>
            <a:ext cx="853440" cy="242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700494" y="803622"/>
            <a:ext cx="162306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rgbClr val="B258D3"/>
                </a:solidFill>
              </a:rPr>
              <a:t>ОЧЕНЬ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00494" y="1949464"/>
            <a:ext cx="162306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rgbClr val="B258D3"/>
                </a:solidFill>
              </a:rPr>
              <a:t>ПЕРЕ-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371600" y="1473358"/>
            <a:ext cx="0" cy="1485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-20557" y="1337310"/>
            <a:ext cx="162306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ПРЕ-</a:t>
            </a:r>
            <a:endParaRPr lang="ru-RU" sz="3600" b="1" dirty="0">
              <a:ln/>
              <a:solidFill>
                <a:srgbClr val="FF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21193" y="1473358"/>
            <a:ext cx="891540" cy="145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14365" y="1507648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5349240" y="1074420"/>
            <a:ext cx="1714500" cy="11772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ПРИ-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760720" y="1337310"/>
            <a:ext cx="891540" cy="145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652260" y="1351901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085804" y="915698"/>
            <a:ext cx="902970" cy="297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194872" y="1255349"/>
            <a:ext cx="1047709" cy="2451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194872" y="1800256"/>
            <a:ext cx="1047709" cy="1492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085804" y="2130583"/>
            <a:ext cx="1156777" cy="2760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8242581" y="13438"/>
            <a:ext cx="216475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2000" dirty="0">
              <a:ln/>
              <a:solidFill>
                <a:srgbClr val="B258D3"/>
              </a:solidFill>
            </a:endParaRPr>
          </a:p>
          <a:p>
            <a:pPr algn="ctr"/>
            <a:r>
              <a:rPr lang="ru-RU" sz="2000" dirty="0">
                <a:ln/>
                <a:solidFill>
                  <a:srgbClr val="B258D3"/>
                </a:solidFill>
              </a:rPr>
              <a:t>приближение,</a:t>
            </a:r>
          </a:p>
          <a:p>
            <a:pPr algn="ctr"/>
            <a:r>
              <a:rPr lang="ru-RU" sz="2000" dirty="0">
                <a:ln/>
                <a:solidFill>
                  <a:srgbClr val="B258D3"/>
                </a:solidFill>
              </a:rPr>
              <a:t>нахождение рядом</a:t>
            </a:r>
          </a:p>
          <a:p>
            <a:pPr algn="ctr"/>
            <a:endParaRPr lang="ru-RU" sz="2000" b="1" dirty="0">
              <a:ln/>
              <a:solidFill>
                <a:srgbClr val="B258D3"/>
              </a:solidFill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8274547" y="927838"/>
            <a:ext cx="2132784" cy="790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600" b="1" dirty="0">
                <a:ln/>
                <a:solidFill>
                  <a:srgbClr val="B258D3"/>
                </a:solidFill>
              </a:rPr>
              <a:t>присоединение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58564" y="1616479"/>
            <a:ext cx="2164750" cy="7641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>
                <a:ln/>
                <a:solidFill>
                  <a:srgbClr val="B258D3"/>
                </a:solidFill>
              </a:rPr>
              <a:t>неполнота</a:t>
            </a:r>
          </a:p>
          <a:p>
            <a:pPr algn="ctr"/>
            <a:r>
              <a:rPr lang="ru-RU" sz="2000" b="1" dirty="0">
                <a:ln/>
                <a:solidFill>
                  <a:srgbClr val="B258D3"/>
                </a:solidFill>
              </a:rPr>
              <a:t>действия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274547" y="2324612"/>
            <a:ext cx="2164750" cy="8266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>
                <a:ln/>
                <a:solidFill>
                  <a:srgbClr val="B258D3"/>
                </a:solidFill>
              </a:rPr>
              <a:t>Доведение до конца</a:t>
            </a:r>
          </a:p>
        </p:txBody>
      </p:sp>
    </p:spTree>
    <p:extLst>
      <p:ext uri="{BB962C8B-B14F-4D97-AF65-F5344CB8AC3E}">
        <p14:creationId xmlns:p14="http://schemas.microsoft.com/office/powerpoint/2010/main" val="25430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0" grpId="0" animBg="1"/>
      <p:bldP spid="5" grpId="0" animBg="1"/>
      <p:bldP spid="35" grpId="0" animBg="1"/>
      <p:bldP spid="38" grpId="0" animBg="1"/>
      <p:bldP spid="21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6314" y="-137161"/>
            <a:ext cx="8791575" cy="1361123"/>
          </a:xfrm>
        </p:spPr>
        <p:txBody>
          <a:bodyPr/>
          <a:lstStyle/>
          <a:p>
            <a:r>
              <a:rPr lang="ru-RU" dirty="0"/>
              <a:t>«ЗАКРЕПЛЯЛОЧКА»</a:t>
            </a:r>
          </a:p>
        </p:txBody>
      </p:sp>
      <p:sp>
        <p:nvSpPr>
          <p:cNvPr id="8" name="Объект 7"/>
          <p:cNvSpPr>
            <a:spLocks noGrp="1"/>
          </p:cNvSpPr>
          <p:nvPr>
            <p:ph type="subTitle" idx="1"/>
          </p:nvPr>
        </p:nvSpPr>
        <p:spPr>
          <a:xfrm>
            <a:off x="2164904" y="1223962"/>
            <a:ext cx="9416416" cy="45018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Распределить слова в 2 столбика:</a:t>
            </a:r>
          </a:p>
          <a:p>
            <a:r>
              <a:rPr lang="ru-RU" sz="2800" dirty="0" err="1">
                <a:solidFill>
                  <a:srgbClr val="002060"/>
                </a:solidFill>
              </a:rPr>
              <a:t>Пр..школьный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пр..остановился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пр..мудрый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пр..увеличивать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пр..говаривать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пр..великий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пр..огромный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пр..вращение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пр..слать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пр..встать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</a:t>
            </a:r>
            <a:r>
              <a:rPr lang="ru-RU" sz="2800" dirty="0">
                <a:solidFill>
                  <a:srgbClr val="002060"/>
                </a:solidFill>
              </a:rPr>
              <a:t>..</a:t>
            </a:r>
            <a:r>
              <a:rPr lang="ru-RU" sz="2800" dirty="0" err="1">
                <a:solidFill>
                  <a:srgbClr val="002060"/>
                </a:solidFill>
              </a:rPr>
              <a:t>городный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пр..мерять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пр..ковылять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пр..громкий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пр..жать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</a:t>
            </a:r>
            <a:r>
              <a:rPr lang="ru-RU" sz="2800" dirty="0">
                <a:solidFill>
                  <a:srgbClr val="002060"/>
                </a:solidFill>
              </a:rPr>
              <a:t>..</a:t>
            </a:r>
            <a:r>
              <a:rPr lang="ru-RU" sz="2800" dirty="0" err="1">
                <a:solidFill>
                  <a:srgbClr val="002060"/>
                </a:solidFill>
              </a:rPr>
              <a:t>плюснуть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пр..скорбный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</a:t>
            </a:r>
            <a:r>
              <a:rPr lang="ru-RU" sz="2800" dirty="0">
                <a:solidFill>
                  <a:srgbClr val="002060"/>
                </a:solidFill>
              </a:rPr>
              <a:t>..</a:t>
            </a:r>
            <a:r>
              <a:rPr lang="ru-RU" sz="2800" dirty="0" err="1">
                <a:solidFill>
                  <a:srgbClr val="002060"/>
                </a:solidFill>
              </a:rPr>
              <a:t>морский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пр</a:t>
            </a:r>
            <a:r>
              <a:rPr lang="ru-RU" sz="2800" dirty="0">
                <a:solidFill>
                  <a:srgbClr val="002060"/>
                </a:solidFill>
              </a:rPr>
              <a:t>..</a:t>
            </a:r>
            <a:r>
              <a:rPr lang="ru-RU" sz="2800" dirty="0" err="1">
                <a:solidFill>
                  <a:srgbClr val="002060"/>
                </a:solidFill>
              </a:rPr>
              <a:t>градить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092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8" y="0"/>
            <a:ext cx="12000931" cy="7233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/>
              <a:t>Запоминалочка</a:t>
            </a:r>
            <a:r>
              <a:rPr lang="ru-RU" dirty="0"/>
              <a:t> и </a:t>
            </a:r>
            <a:r>
              <a:rPr lang="ru-RU" dirty="0" err="1" smtClean="0"/>
              <a:t>различалочка</a:t>
            </a:r>
            <a:r>
              <a:rPr lang="ru-RU" dirty="0" smtClean="0"/>
              <a:t>» </a:t>
            </a:r>
            <a:r>
              <a:rPr lang="ru-RU" dirty="0" smtClean="0">
                <a:solidFill>
                  <a:srgbClr val="002060"/>
                </a:solidFill>
              </a:rPr>
              <a:t>Это </a:t>
            </a:r>
            <a:r>
              <a:rPr lang="ru-RU" dirty="0">
                <a:solidFill>
                  <a:srgbClr val="002060"/>
                </a:solidFill>
              </a:rPr>
              <a:t>трудновато!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723331"/>
            <a:ext cx="11928142" cy="6134669"/>
          </a:xfrm>
          <a:solidFill>
            <a:schemeClr val="accent5">
              <a:lumMod val="75000"/>
            </a:schemeClr>
          </a:solidFill>
        </p:spPr>
        <p:txBody>
          <a:bodyPr>
            <a:normAutofit fontScale="32500" lnSpcReduction="20000"/>
          </a:bodyPr>
          <a:lstStyle/>
          <a:p>
            <a:r>
              <a:rPr lang="ru-RU" sz="8600" dirty="0"/>
              <a:t>Презреть(презирать) </a:t>
            </a:r>
            <a:r>
              <a:rPr lang="ru-RU" sz="5100" dirty="0"/>
              <a:t>– </a:t>
            </a:r>
            <a:r>
              <a:rPr lang="ru-RU" sz="5500" dirty="0"/>
              <a:t>пренебречь </a:t>
            </a:r>
            <a:r>
              <a:rPr lang="ru-RU" sz="5500" dirty="0" smtClean="0"/>
              <a:t>чем-то недостойным </a:t>
            </a:r>
            <a:r>
              <a:rPr lang="ru-RU" sz="5500" dirty="0"/>
              <a:t>внимания (презирал опасность; </a:t>
            </a:r>
          </a:p>
          <a:p>
            <a:pPr marL="0" indent="0">
              <a:buNone/>
            </a:pPr>
            <a:r>
              <a:rPr lang="ru-RU" sz="5500" dirty="0"/>
              <a:t>     взгляд полный презрения)</a:t>
            </a:r>
          </a:p>
          <a:p>
            <a:pPr marL="0" indent="0">
              <a:buNone/>
            </a:pPr>
            <a:r>
              <a:rPr lang="ru-RU" sz="5100" dirty="0"/>
              <a:t>    </a:t>
            </a:r>
            <a:r>
              <a:rPr lang="ru-RU" sz="6000" dirty="0"/>
              <a:t>Призреть – дать приют (призрел старика)</a:t>
            </a:r>
          </a:p>
          <a:p>
            <a:r>
              <a:rPr lang="ru-RU" sz="6000" dirty="0"/>
              <a:t>Преклонить (согнуть, нагнуть) преклонить колени</a:t>
            </a:r>
          </a:p>
          <a:p>
            <a:pPr marL="0" indent="0">
              <a:buNone/>
            </a:pPr>
            <a:r>
              <a:rPr lang="ru-RU" sz="6000" dirty="0"/>
              <a:t>    Приклонить (слегка пригнуть, прислонить) – приклонил деревце к земле</a:t>
            </a:r>
          </a:p>
          <a:p>
            <a:r>
              <a:rPr lang="ru-RU" sz="6000" dirty="0"/>
              <a:t>Пребывать (находиться) в счастливом неведении</a:t>
            </a:r>
          </a:p>
          <a:p>
            <a:pPr marL="0" indent="0">
              <a:buNone/>
            </a:pPr>
            <a:r>
              <a:rPr lang="ru-RU" sz="7400" dirty="0"/>
              <a:t>    Прибывать (приходить) поезд прибывает</a:t>
            </a:r>
            <a:endParaRPr lang="ru-RU" sz="6200" dirty="0"/>
          </a:p>
          <a:p>
            <a:pPr marL="0" indent="0">
              <a:buNone/>
            </a:pPr>
            <a:r>
              <a:rPr lang="ru-RU" sz="5500" b="1" u="sng" dirty="0">
                <a:solidFill>
                  <a:srgbClr val="FF0000"/>
                </a:solidFill>
              </a:rPr>
              <a:t>Запиши и </a:t>
            </a:r>
            <a:r>
              <a:rPr lang="ru-RU" sz="5500" b="1" u="sng" dirty="0" smtClean="0">
                <a:solidFill>
                  <a:srgbClr val="FF0000"/>
                </a:solidFill>
              </a:rPr>
              <a:t>запомни:</a:t>
            </a:r>
            <a:endParaRPr lang="ru-RU" sz="55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7000" dirty="0">
                <a:solidFill>
                  <a:srgbClr val="FF0000"/>
                </a:solidFill>
              </a:rPr>
              <a:t>Преимущество, преподнести, препятствовать, преследовать, презент, преклонный, преткновение, претендент, преобладать, президент, прекословить, препарат.</a:t>
            </a:r>
          </a:p>
          <a:p>
            <a:pPr marL="0" indent="0">
              <a:buNone/>
            </a:pPr>
            <a:r>
              <a:rPr lang="ru-RU" sz="7000" dirty="0">
                <a:solidFill>
                  <a:srgbClr val="FF0000"/>
                </a:solidFill>
              </a:rPr>
              <a:t>Приверженец, прихотливый, приемлемый, пристрастие, пример, приют, приключение, приём, присяга, природа, привилегия, приоритет.</a:t>
            </a: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73" y="1973645"/>
            <a:ext cx="1898969" cy="14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1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752" y="1860867"/>
            <a:ext cx="9905999" cy="354171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Выучить правило</a:t>
            </a:r>
          </a:p>
          <a:p>
            <a:r>
              <a:rPr lang="ru-RU" dirty="0">
                <a:solidFill>
                  <a:srgbClr val="002060"/>
                </a:solidFill>
              </a:rPr>
              <a:t>Записать правило о приставках пре-, при-  на лист с Хамелеоном</a:t>
            </a:r>
          </a:p>
          <a:p>
            <a:r>
              <a:rPr lang="ru-RU" dirty="0">
                <a:solidFill>
                  <a:srgbClr val="002060"/>
                </a:solidFill>
              </a:rPr>
              <a:t>Составить 3 пары предложений с трудными словами (это трудно!)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99" y="4434465"/>
            <a:ext cx="2596882" cy="13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1020" y="142293"/>
            <a:ext cx="1444877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cap="none" dirty="0">
                <a:ln/>
              </a:rPr>
              <a:t> «Подытожь-ка»</a:t>
            </a:r>
            <a:br>
              <a:rPr lang="ru-RU" b="1" cap="none" dirty="0">
                <a:ln/>
              </a:rPr>
            </a:br>
            <a:r>
              <a:rPr lang="ru-RU" b="1" cap="none" dirty="0">
                <a:ln/>
              </a:rPr>
              <a:t>Докажите, что хамелеон ручной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05593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 dirty="0">
                <a:ln/>
              </a:rPr>
              <a:t>Назовите приставки –хамелеоны.</a:t>
            </a:r>
          </a:p>
          <a:p>
            <a:r>
              <a:rPr lang="ru-RU" sz="3200" b="1" dirty="0">
                <a:ln/>
              </a:rPr>
              <a:t>Под что подстраиваются приставки, которые заканчиваются на З-, С- ?</a:t>
            </a:r>
          </a:p>
          <a:p>
            <a:r>
              <a:rPr lang="ru-RU" sz="3200" b="1" dirty="0">
                <a:ln/>
              </a:rPr>
              <a:t>От чего зависит выбор О//А в приставках раз-рас, роз-рос?</a:t>
            </a:r>
          </a:p>
          <a:p>
            <a:r>
              <a:rPr lang="ru-RU" sz="3200" b="1" dirty="0">
                <a:ln/>
              </a:rPr>
              <a:t>От чего зависит выбор пре-, при-?</a:t>
            </a:r>
          </a:p>
          <a:p>
            <a:endParaRPr lang="ru-RU" sz="3200" b="1" dirty="0">
              <a:ln/>
            </a:endParaRPr>
          </a:p>
          <a:p>
            <a:endParaRPr lang="ru-RU" sz="3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03" y="168853"/>
            <a:ext cx="2762250" cy="20806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573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68142"/>
            <a:ext cx="9905998" cy="896383"/>
          </a:xfrm>
        </p:spPr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935" y="1064525"/>
            <a:ext cx="10568366" cy="2961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/>
              <a:t>Граник</a:t>
            </a:r>
            <a:r>
              <a:rPr lang="ru-RU" sz="3600" dirty="0"/>
              <a:t> Г.Г., Бондаренко С.М., Концевая Л.А. </a:t>
            </a:r>
            <a:r>
              <a:rPr lang="ru-RU" sz="3600" smtClean="0"/>
              <a:t>«Секреты орфографии» </a:t>
            </a:r>
            <a:r>
              <a:rPr lang="ru-RU" sz="3600" dirty="0"/>
              <a:t>М.: Просвещение, 1991.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69" y="3179928"/>
            <a:ext cx="4699675" cy="379439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1717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63286"/>
            <a:ext cx="11050587" cy="1322614"/>
          </a:xfrm>
        </p:spPr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ru-RU" dirty="0"/>
              <a:t>«Орфографическое болото»</a:t>
            </a:r>
            <a:br>
              <a:rPr lang="ru-RU" dirty="0"/>
            </a:br>
            <a:r>
              <a:rPr lang="ru-RU" sz="2700" cap="none" dirty="0">
                <a:solidFill>
                  <a:prstClr val="white"/>
                </a:solidFill>
                <a:ea typeface="+mn-ea"/>
                <a:cs typeface="+mn-cs"/>
              </a:rPr>
              <a:t> Надо выбираться! Вставьте пропущенные буквы, обозначьте орфограмму</a:t>
            </a:r>
            <a:br>
              <a:rPr lang="ru-RU" sz="2700" cap="none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sz="27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0563" y="2097088"/>
            <a:ext cx="4929514" cy="3564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3273" y="1175657"/>
            <a:ext cx="6234545" cy="56823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2600" dirty="0" err="1"/>
              <a:t>Р..згром</a:t>
            </a:r>
            <a:r>
              <a:rPr lang="uk-UA" sz="2600" dirty="0"/>
              <a:t> противника</a:t>
            </a:r>
            <a:endParaRPr lang="ru-RU" sz="2600" dirty="0"/>
          </a:p>
          <a:p>
            <a:pPr>
              <a:lnSpc>
                <a:spcPct val="100000"/>
              </a:lnSpc>
            </a:pPr>
            <a:r>
              <a:rPr lang="uk-UA" sz="2600" dirty="0" err="1"/>
              <a:t>Р..злад</a:t>
            </a:r>
            <a:r>
              <a:rPr lang="uk-UA" sz="2600" dirty="0"/>
              <a:t>  в </a:t>
            </a:r>
            <a:r>
              <a:rPr lang="uk-UA" sz="2600" dirty="0" err="1"/>
              <a:t>отношениях</a:t>
            </a:r>
            <a:endParaRPr lang="ru-RU" sz="2600" dirty="0"/>
          </a:p>
          <a:p>
            <a:pPr>
              <a:lnSpc>
                <a:spcPct val="100000"/>
              </a:lnSpc>
            </a:pPr>
            <a:r>
              <a:rPr lang="uk-UA" sz="2600" dirty="0" err="1"/>
              <a:t>Об..явлен</a:t>
            </a:r>
            <a:r>
              <a:rPr lang="uk-UA" sz="2600" dirty="0"/>
              <a:t>  в </a:t>
            </a:r>
            <a:r>
              <a:rPr lang="uk-UA" sz="2600" dirty="0" err="1"/>
              <a:t>р..зыск</a:t>
            </a:r>
            <a:endParaRPr lang="ru-RU" sz="2600" dirty="0"/>
          </a:p>
          <a:p>
            <a:pPr>
              <a:lnSpc>
                <a:spcPct val="100000"/>
              </a:lnSpc>
            </a:pPr>
            <a:r>
              <a:rPr lang="uk-UA" sz="2600" dirty="0" err="1"/>
              <a:t>Р..здольн</a:t>
            </a:r>
            <a:r>
              <a:rPr lang="ru-RU" sz="2600" dirty="0"/>
              <a:t>ы</a:t>
            </a:r>
            <a:r>
              <a:rPr lang="uk-UA" sz="2600" dirty="0"/>
              <a:t>е степи</a:t>
            </a:r>
            <a:endParaRPr lang="ru-RU" sz="2600" dirty="0"/>
          </a:p>
          <a:p>
            <a:pPr>
              <a:lnSpc>
                <a:spcPct val="100000"/>
              </a:lnSpc>
            </a:pPr>
            <a:r>
              <a:rPr lang="ru-RU" sz="2600" dirty="0"/>
              <a:t>Настенная р..</a:t>
            </a:r>
            <a:r>
              <a:rPr lang="ru-RU" sz="2600" dirty="0" err="1"/>
              <a:t>спись</a:t>
            </a:r>
            <a:endParaRPr lang="ru-RU" sz="2600" dirty="0"/>
          </a:p>
          <a:p>
            <a:pPr>
              <a:lnSpc>
                <a:spcPct val="100000"/>
              </a:lnSpc>
            </a:pPr>
            <a:r>
              <a:rPr lang="ru-RU" sz="2600" dirty="0" err="1"/>
              <a:t>Р..спуск</a:t>
            </a:r>
            <a:r>
              <a:rPr lang="ru-RU" sz="2600" dirty="0"/>
              <a:t> незаконных формирований</a:t>
            </a:r>
          </a:p>
          <a:p>
            <a:pPr>
              <a:lnSpc>
                <a:spcPct val="100000"/>
              </a:lnSpc>
            </a:pPr>
            <a:r>
              <a:rPr lang="ru-RU" sz="2600" dirty="0" err="1"/>
              <a:t>Р..злом</a:t>
            </a:r>
            <a:r>
              <a:rPr lang="ru-RU" sz="2600" dirty="0"/>
              <a:t> земной коры</a:t>
            </a:r>
          </a:p>
          <a:p>
            <a:pPr>
              <a:lnSpc>
                <a:spcPct val="100000"/>
              </a:lnSpc>
            </a:pPr>
            <a:r>
              <a:rPr lang="ru-RU" sz="2600" dirty="0"/>
              <a:t>Р..</a:t>
            </a:r>
            <a:r>
              <a:rPr lang="ru-RU" sz="2600" dirty="0" err="1"/>
              <a:t>гадывать</a:t>
            </a:r>
            <a:r>
              <a:rPr lang="ru-RU" sz="2600" dirty="0"/>
              <a:t>  кроссворд</a:t>
            </a:r>
          </a:p>
          <a:p>
            <a:pPr>
              <a:lnSpc>
                <a:spcPct val="100000"/>
              </a:lnSpc>
            </a:pPr>
            <a:r>
              <a:rPr lang="ru-RU" sz="2600" dirty="0"/>
              <a:t>Р..</a:t>
            </a:r>
            <a:r>
              <a:rPr lang="ru-RU" sz="2600" dirty="0" err="1"/>
              <a:t>зыскивать</a:t>
            </a:r>
            <a:r>
              <a:rPr lang="ru-RU" sz="2600" dirty="0"/>
              <a:t> преступника</a:t>
            </a:r>
          </a:p>
          <a:p>
            <a:pPr>
              <a:lnSpc>
                <a:spcPct val="100000"/>
              </a:lnSpc>
            </a:pPr>
            <a:r>
              <a:rPr lang="ru-RU" sz="2600" dirty="0"/>
              <a:t>Р..</a:t>
            </a:r>
            <a:r>
              <a:rPr lang="ru-RU" sz="2600" dirty="0" err="1"/>
              <a:t>счерк</a:t>
            </a:r>
            <a:r>
              <a:rPr lang="ru-RU" sz="2600" dirty="0"/>
              <a:t> пера</a:t>
            </a:r>
          </a:p>
          <a:p>
            <a:endParaRPr lang="ru-RU" sz="3000" dirty="0"/>
          </a:p>
          <a:p>
            <a:endParaRPr lang="ru-RU" sz="3000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50" y="4876800"/>
            <a:ext cx="2305050" cy="1981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7446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10704223" cy="147857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 «Рассыпанные буквы»</a:t>
            </a:r>
            <a:br>
              <a:rPr lang="ru-RU" sz="2800" dirty="0"/>
            </a:br>
            <a:r>
              <a:rPr lang="ru-RU" sz="2800" dirty="0"/>
              <a:t>Задание :  Соберите слова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4359132"/>
          </a:xfrm>
        </p:spPr>
        <p:txBody>
          <a:bodyPr/>
          <a:lstStyle/>
          <a:p>
            <a:r>
              <a:rPr lang="ru-RU" dirty="0"/>
              <a:t>СТОЯРАСНИЕ</a:t>
            </a:r>
          </a:p>
          <a:p>
            <a:r>
              <a:rPr lang="ru-RU" dirty="0"/>
              <a:t>НИЕСЛОЕРАС</a:t>
            </a:r>
          </a:p>
          <a:p>
            <a:r>
              <a:rPr lang="ru-RU" dirty="0"/>
              <a:t>ДЕСУЖРАСНИЕ</a:t>
            </a:r>
          </a:p>
          <a:p>
            <a:r>
              <a:rPr lang="ru-RU" dirty="0"/>
              <a:t>ЧИВОСТЬРАЗВОРГО</a:t>
            </a:r>
          </a:p>
          <a:p>
            <a:r>
              <a:rPr lang="ru-RU" dirty="0"/>
              <a:t>НИЕЛЕПЫРАС</a:t>
            </a:r>
          </a:p>
          <a:p>
            <a:r>
              <a:rPr lang="ru-RU" dirty="0"/>
              <a:t>ЧЕГРАНИЕРАЗНИ</a:t>
            </a:r>
          </a:p>
          <a:p>
            <a:r>
              <a:rPr lang="uk-UA" dirty="0"/>
              <a:t>ЖЕРАЗДРАНИЕ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4359132"/>
          </a:xfrm>
        </p:spPr>
        <p:txBody>
          <a:bodyPr/>
          <a:lstStyle/>
          <a:p>
            <a:r>
              <a:rPr lang="ru-RU" dirty="0"/>
              <a:t>РАССТОЯНИЕ</a:t>
            </a:r>
          </a:p>
          <a:p>
            <a:r>
              <a:rPr lang="ru-RU" dirty="0"/>
              <a:t>РАССЛОЕНИЕ</a:t>
            </a:r>
          </a:p>
          <a:p>
            <a:r>
              <a:rPr lang="ru-RU" dirty="0"/>
              <a:t>РАССУЖДЕНИЕ</a:t>
            </a:r>
          </a:p>
          <a:p>
            <a:r>
              <a:rPr lang="ru-RU" dirty="0"/>
              <a:t>РАЗГОВОРЧИВОСТЬ</a:t>
            </a:r>
          </a:p>
          <a:p>
            <a:r>
              <a:rPr lang="ru-RU" dirty="0"/>
              <a:t>РАСПЫЛЕНИЕ</a:t>
            </a:r>
          </a:p>
          <a:p>
            <a:r>
              <a:rPr lang="uk-UA" dirty="0"/>
              <a:t>РАЗГРАНИЧЕНИЕ</a:t>
            </a:r>
          </a:p>
          <a:p>
            <a:r>
              <a:rPr lang="uk-UA" dirty="0"/>
              <a:t>РАЗДРАЖЕНИЕ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4" y="249238"/>
            <a:ext cx="2466975" cy="18478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1814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«Повтори-ка»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Какие правила мы вспомнили?</a:t>
            </a:r>
          </a:p>
          <a:p>
            <a:r>
              <a:rPr lang="ru-RU" sz="3200" dirty="0"/>
              <a:t>О каких приставках-хамелеонах не сказали?</a:t>
            </a:r>
          </a:p>
          <a:p>
            <a:r>
              <a:rPr lang="ru-RU" sz="3200" dirty="0"/>
              <a:t>Рассказать о правописании приставок на  з-, с-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6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11397" cy="17259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ПОД ЗНАКОМ ХАМЕЛЕОНА - 2</a:t>
            </a:r>
            <a:b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ПРАВОПИСАНИЕ ИЗМЕНЯЮЩИХСЯ ПРИСТАВОК пре- при-</a:t>
            </a:r>
            <a:b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ru-RU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3" y="1995513"/>
            <a:ext cx="4573587" cy="321936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83479" y="1995512"/>
            <a:ext cx="6469381" cy="4608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При или пре? Пре или при?</a:t>
            </a:r>
          </a:p>
          <a:p>
            <a:pPr marL="0" indent="0">
              <a:buNone/>
            </a:pPr>
            <a:r>
              <a:rPr lang="ru-RU" sz="3200" dirty="0"/>
              <a:t>Это совсем не секрет.</a:t>
            </a:r>
          </a:p>
          <a:p>
            <a:pPr marL="0" indent="0">
              <a:buNone/>
            </a:pPr>
            <a:r>
              <a:rPr lang="ru-RU" sz="3200" dirty="0"/>
              <a:t>На содержание слова смотри –</a:t>
            </a:r>
          </a:p>
          <a:p>
            <a:pPr marL="0" indent="0">
              <a:buNone/>
            </a:pPr>
            <a:r>
              <a:rPr lang="ru-RU" sz="3200" dirty="0"/>
              <a:t>Сразу получишь ответ.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От чего будет зависеть выбор буквы?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495505" y="883456"/>
            <a:ext cx="83275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328262" y="883456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487194" y="883456"/>
            <a:ext cx="83275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319951" y="883456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99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«</a:t>
            </a:r>
            <a:r>
              <a:rPr lang="ru-RU" dirty="0" err="1"/>
              <a:t>изучалочка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1413" y="2267366"/>
            <a:ext cx="6046469" cy="354171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Пре</a:t>
            </a:r>
            <a:r>
              <a:rPr lang="ru-RU" dirty="0"/>
              <a:t>длинный достанет до крыши рукой,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Пре</a:t>
            </a:r>
            <a:r>
              <a:rPr lang="ru-RU" dirty="0"/>
              <a:t>жадный не даст вам конфету</a:t>
            </a:r>
          </a:p>
          <a:p>
            <a:pPr marL="0" indent="0">
              <a:buNone/>
            </a:pPr>
            <a:r>
              <a:rPr lang="ru-RU" dirty="0"/>
              <a:t>Если «очень такой» или «очень сякой» -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Пре-</a:t>
            </a:r>
            <a:r>
              <a:rPr lang="ru-RU" dirty="0"/>
              <a:t> мы напишем при этом.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Назовите значение приставки пре-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Приведите свои примеры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49370" y="2345471"/>
            <a:ext cx="4109400" cy="3385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</a:rPr>
              <a:t>NB!</a:t>
            </a:r>
            <a:endParaRPr lang="ru-RU" sz="4400" b="1" dirty="0">
              <a:ln/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uk-UA" sz="3600" b="1" dirty="0" err="1">
                <a:ln/>
                <a:solidFill>
                  <a:schemeClr val="accent3"/>
                </a:solidFill>
              </a:rPr>
              <a:t>Причудли</a:t>
            </a:r>
            <a:r>
              <a:rPr lang="ru-RU" sz="3600" b="1" dirty="0">
                <a:ln/>
                <a:solidFill>
                  <a:schemeClr val="accent3"/>
                </a:solidFill>
              </a:rPr>
              <a:t>вый,</a:t>
            </a:r>
          </a:p>
          <a:p>
            <a:pPr marL="0" indent="0">
              <a:buNone/>
            </a:pPr>
            <a:r>
              <a:rPr lang="ru-RU" sz="3600" b="1" dirty="0">
                <a:ln/>
                <a:solidFill>
                  <a:schemeClr val="accent3"/>
                </a:solidFill>
              </a:rPr>
              <a:t>прискорбный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79092" y="2345471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79624" y="2917772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88153" y="4038223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72064" y="2343526"/>
            <a:ext cx="70702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5254" y="2917772"/>
            <a:ext cx="6743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23684" y="4055761"/>
            <a:ext cx="671105" cy="80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12080" y="4549140"/>
            <a:ext cx="594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806440" y="4549140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964" y="-36657"/>
            <a:ext cx="2171700" cy="21145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6129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343" y="287048"/>
            <a:ext cx="9905998" cy="1478570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ПРОДОЛЖАЛочКА</a:t>
            </a:r>
            <a:r>
              <a:rPr lang="ru-RU" dirty="0"/>
              <a:t> </a:t>
            </a:r>
            <a:r>
              <a:rPr lang="ru-RU" dirty="0" err="1"/>
              <a:t>ИЗУЧАЛочКи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2252" y="1998818"/>
            <a:ext cx="5796598" cy="354171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Дожди не</a:t>
            </a:r>
            <a:r>
              <a:rPr lang="ru-RU" dirty="0">
                <a:solidFill>
                  <a:srgbClr val="FF0000"/>
                </a:solidFill>
              </a:rPr>
              <a:t>пре</a:t>
            </a:r>
            <a:r>
              <a:rPr lang="ru-RU" dirty="0"/>
              <a:t>рывные льют в октябре,             но грамотным дождь – не </a:t>
            </a:r>
            <a:r>
              <a:rPr lang="ru-RU" dirty="0">
                <a:solidFill>
                  <a:srgbClr val="FF0000"/>
                </a:solidFill>
              </a:rPr>
              <a:t>пре</a:t>
            </a:r>
            <a:r>
              <a:rPr lang="ru-RU" dirty="0"/>
              <a:t>града.</a:t>
            </a:r>
          </a:p>
          <a:p>
            <a:pPr marL="0" indent="0">
              <a:buNone/>
            </a:pPr>
            <a:r>
              <a:rPr lang="ru-RU" dirty="0"/>
              <a:t>Где очень похожи </a:t>
            </a:r>
            <a:r>
              <a:rPr lang="ru-RU" dirty="0">
                <a:solidFill>
                  <a:srgbClr val="FF0000"/>
                </a:solidFill>
              </a:rPr>
              <a:t>пере-</a:t>
            </a:r>
            <a:r>
              <a:rPr lang="ru-RU" dirty="0"/>
              <a:t> и </a:t>
            </a:r>
            <a:r>
              <a:rPr lang="ru-RU" dirty="0">
                <a:solidFill>
                  <a:srgbClr val="FF0000"/>
                </a:solidFill>
              </a:rPr>
              <a:t>пре-,</a:t>
            </a:r>
          </a:p>
          <a:p>
            <a:pPr marL="0" indent="0">
              <a:buNone/>
            </a:pPr>
            <a:r>
              <a:rPr lang="ru-RU" dirty="0"/>
              <a:t>Писать только </a:t>
            </a:r>
            <a:r>
              <a:rPr lang="ru-RU" dirty="0">
                <a:solidFill>
                  <a:srgbClr val="FF0000"/>
                </a:solidFill>
              </a:rPr>
              <a:t>пре- </a:t>
            </a:r>
            <a:r>
              <a:rPr lang="ru-RU" dirty="0"/>
              <a:t>там и надо.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FF0000"/>
                </a:solidFill>
              </a:rPr>
              <a:t>Назовите значение приставки пре-</a:t>
            </a:r>
          </a:p>
          <a:p>
            <a:pPr marL="0" lv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954" y="2020886"/>
            <a:ext cx="4464000" cy="316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ru-RU" sz="2200" b="1" dirty="0">
                <a:ln/>
                <a:solidFill>
                  <a:srgbClr val="FF0000"/>
                </a:solidFill>
              </a:rPr>
              <a:t>Пре</a:t>
            </a:r>
            <a:r>
              <a:rPr lang="ru-RU" sz="2200" b="1" dirty="0">
                <a:ln/>
                <a:solidFill>
                  <a:schemeClr val="accent4"/>
                </a:solidFill>
              </a:rPr>
              <a:t>вратиться = </a:t>
            </a:r>
            <a:r>
              <a:rPr lang="ru-RU" sz="2200" b="1" dirty="0">
                <a:ln/>
                <a:solidFill>
                  <a:srgbClr val="FF0000"/>
                </a:solidFill>
              </a:rPr>
              <a:t>пере</a:t>
            </a:r>
            <a:r>
              <a:rPr lang="ru-RU" sz="2200" b="1" dirty="0">
                <a:ln/>
                <a:solidFill>
                  <a:schemeClr val="accent4"/>
                </a:solidFill>
              </a:rPr>
              <a:t>мениться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19618" y="2115403"/>
            <a:ext cx="485553" cy="83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966210" y="254889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71842" y="3129596"/>
            <a:ext cx="70702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66210" y="3129596"/>
            <a:ext cx="70702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53761" y="3655376"/>
            <a:ext cx="70702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23410" y="4218513"/>
            <a:ext cx="5845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05171" y="2137410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24945" y="2548890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678870" y="3129596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673238" y="3129596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60789" y="3655376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25032" y="4218513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220" y="2711928"/>
            <a:ext cx="2170364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3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300" y="3095306"/>
            <a:ext cx="5087940" cy="354171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ПРЕ</a:t>
            </a:r>
            <a:r>
              <a:rPr lang="ru-RU" dirty="0"/>
              <a:t>КРАСНЫЙ </a:t>
            </a:r>
            <a:r>
              <a:rPr lang="ru-RU" sz="1800" dirty="0"/>
              <a:t>(ОЧЕНЬ КРАСИВЫЙ)</a:t>
            </a:r>
          </a:p>
          <a:p>
            <a:r>
              <a:rPr lang="ru-RU" dirty="0">
                <a:solidFill>
                  <a:srgbClr val="FF0000"/>
                </a:solidFill>
              </a:rPr>
              <a:t>ПРЕ</a:t>
            </a:r>
            <a:r>
              <a:rPr lang="ru-RU" dirty="0"/>
              <a:t>СЛАДКИЙ </a:t>
            </a:r>
            <a:r>
              <a:rPr lang="ru-RU" sz="2000" dirty="0"/>
              <a:t>(ОЧЕНЬ)</a:t>
            </a:r>
          </a:p>
          <a:p>
            <a:r>
              <a:rPr lang="ru-RU" dirty="0">
                <a:solidFill>
                  <a:srgbClr val="FF0000"/>
                </a:solidFill>
              </a:rPr>
              <a:t>ПРЕ</a:t>
            </a:r>
            <a:r>
              <a:rPr lang="ru-RU" dirty="0"/>
              <a:t>КРАТИТЬ</a:t>
            </a:r>
            <a:r>
              <a:rPr lang="ru-RU" sz="2000" dirty="0"/>
              <a:t> (</a:t>
            </a:r>
            <a:r>
              <a:rPr lang="ru-RU" sz="2000" dirty="0">
                <a:solidFill>
                  <a:srgbClr val="FF0000"/>
                </a:solidFill>
              </a:rPr>
              <a:t>ПЕРЕ</a:t>
            </a:r>
            <a:r>
              <a:rPr lang="ru-RU" sz="2000" dirty="0"/>
              <a:t>СТАТЬ)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32120" y="3095306"/>
            <a:ext cx="4875211" cy="3541714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684020" y="1473358"/>
            <a:ext cx="902970" cy="297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84020" y="2009456"/>
            <a:ext cx="853440" cy="242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700494" y="803622"/>
            <a:ext cx="162306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4"/>
                </a:solidFill>
              </a:rPr>
              <a:t>ОЧЕНЬ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00494" y="1949464"/>
            <a:ext cx="162306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4"/>
                </a:solidFill>
              </a:rPr>
              <a:t>ПЕРЕ-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371600" y="1473358"/>
            <a:ext cx="0" cy="1485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-20557" y="1337310"/>
            <a:ext cx="162306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ПРЕ-</a:t>
            </a:r>
            <a:endParaRPr lang="ru-RU" sz="3600" b="1" dirty="0">
              <a:ln/>
              <a:solidFill>
                <a:srgbClr val="FF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21193" y="1473358"/>
            <a:ext cx="891540" cy="145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14365" y="1507648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3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091820" y="300763"/>
            <a:ext cx="5894388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При</a:t>
            </a:r>
            <a:r>
              <a:rPr lang="ru-RU" dirty="0"/>
              <a:t>был ли поезд, </a:t>
            </a:r>
            <a:r>
              <a:rPr lang="ru-RU" dirty="0">
                <a:solidFill>
                  <a:srgbClr val="FF0000"/>
                </a:solidFill>
              </a:rPr>
              <a:t>при</a:t>
            </a:r>
            <a:r>
              <a:rPr lang="ru-RU" dirty="0"/>
              <a:t>плыл теплоход,</a:t>
            </a:r>
          </a:p>
          <a:p>
            <a:pPr marL="0" indent="0">
              <a:buNone/>
            </a:pPr>
            <a:r>
              <a:rPr lang="ru-RU" dirty="0"/>
              <a:t>Космонавт </a:t>
            </a:r>
            <a:r>
              <a:rPr lang="ru-RU" dirty="0">
                <a:solidFill>
                  <a:srgbClr val="FF0000"/>
                </a:solidFill>
              </a:rPr>
              <a:t>при</a:t>
            </a:r>
            <a:r>
              <a:rPr lang="ru-RU" dirty="0"/>
              <a:t>летел из Вселенной, </a:t>
            </a:r>
          </a:p>
          <a:p>
            <a:pPr marL="0" indent="0">
              <a:buNone/>
            </a:pPr>
            <a:r>
              <a:rPr lang="ru-RU" dirty="0"/>
              <a:t>В словах </a:t>
            </a:r>
            <a:r>
              <a:rPr lang="ru-RU" dirty="0">
                <a:solidFill>
                  <a:srgbClr val="FF0000"/>
                </a:solidFill>
              </a:rPr>
              <a:t>при</a:t>
            </a:r>
            <a:r>
              <a:rPr lang="ru-RU" dirty="0"/>
              <a:t>дёт, </a:t>
            </a:r>
            <a:r>
              <a:rPr lang="ru-RU" dirty="0">
                <a:solidFill>
                  <a:srgbClr val="FF0000"/>
                </a:solidFill>
              </a:rPr>
              <a:t>при</a:t>
            </a:r>
            <a:r>
              <a:rPr lang="ru-RU" dirty="0"/>
              <a:t>летит, </a:t>
            </a:r>
            <a:r>
              <a:rPr lang="ru-RU" dirty="0">
                <a:solidFill>
                  <a:srgbClr val="FF0000"/>
                </a:solidFill>
              </a:rPr>
              <a:t>при</a:t>
            </a:r>
            <a:r>
              <a:rPr lang="ru-RU" dirty="0"/>
              <a:t>плывёт</a:t>
            </a:r>
          </a:p>
          <a:p>
            <a:pPr marL="0" indent="0">
              <a:buNone/>
            </a:pPr>
            <a:r>
              <a:rPr lang="ru-RU" dirty="0"/>
              <a:t>Пишется </a:t>
            </a:r>
            <a:r>
              <a:rPr lang="ru-RU" dirty="0">
                <a:solidFill>
                  <a:srgbClr val="FF0000"/>
                </a:solidFill>
              </a:rPr>
              <a:t>при</a:t>
            </a:r>
            <a:r>
              <a:rPr lang="ru-RU" dirty="0"/>
              <a:t> не</a:t>
            </a:r>
            <a:r>
              <a:rPr lang="ru-RU" dirty="0">
                <a:solidFill>
                  <a:srgbClr val="002060"/>
                </a:solidFill>
              </a:rPr>
              <a:t>пре</a:t>
            </a:r>
            <a:r>
              <a:rPr lang="ru-RU" dirty="0"/>
              <a:t>менно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Назовите значение приставки</a:t>
            </a:r>
          </a:p>
          <a:p>
            <a:pPr marL="0" indent="0">
              <a:buNone/>
            </a:pPr>
            <a:r>
              <a:rPr lang="ru-RU" dirty="0"/>
              <a:t>Винт </a:t>
            </a:r>
            <a:r>
              <a:rPr lang="ru-RU" dirty="0">
                <a:solidFill>
                  <a:srgbClr val="FF0000"/>
                </a:solidFill>
              </a:rPr>
              <a:t>при</a:t>
            </a:r>
            <a:r>
              <a:rPr lang="ru-RU" dirty="0"/>
              <a:t>винтил, </a:t>
            </a:r>
            <a:r>
              <a:rPr lang="ru-RU" dirty="0">
                <a:solidFill>
                  <a:srgbClr val="FF0000"/>
                </a:solidFill>
              </a:rPr>
              <a:t>при</a:t>
            </a:r>
            <a:r>
              <a:rPr lang="ru-RU" dirty="0"/>
              <a:t>крутил колесо,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При</a:t>
            </a:r>
            <a:r>
              <a:rPr lang="ru-RU" dirty="0"/>
              <a:t>клеил, </a:t>
            </a:r>
            <a:r>
              <a:rPr lang="ru-RU" dirty="0">
                <a:solidFill>
                  <a:srgbClr val="FF0000"/>
                </a:solidFill>
              </a:rPr>
              <a:t>при</a:t>
            </a:r>
            <a:r>
              <a:rPr lang="ru-RU" dirty="0"/>
              <a:t>шил умело, </a:t>
            </a:r>
          </a:p>
          <a:p>
            <a:pPr marL="0" indent="0">
              <a:buNone/>
            </a:pPr>
            <a:r>
              <a:rPr lang="ru-RU" dirty="0"/>
              <a:t>Пишем мы </a:t>
            </a:r>
            <a:r>
              <a:rPr lang="ru-RU" dirty="0">
                <a:solidFill>
                  <a:srgbClr val="FF0000"/>
                </a:solidFill>
              </a:rPr>
              <a:t>при-</a:t>
            </a:r>
            <a:r>
              <a:rPr lang="ru-RU" dirty="0"/>
              <a:t>, говоря обо всём,</a:t>
            </a:r>
          </a:p>
          <a:p>
            <a:pPr marL="0" indent="0">
              <a:buNone/>
            </a:pPr>
            <a:r>
              <a:rPr lang="ru-RU" dirty="0"/>
              <a:t>Что добрые руки </a:t>
            </a:r>
            <a:r>
              <a:rPr lang="ru-RU" dirty="0">
                <a:solidFill>
                  <a:srgbClr val="FF0000"/>
                </a:solidFill>
              </a:rPr>
              <a:t>при</a:t>
            </a:r>
            <a:r>
              <a:rPr lang="ru-RU" dirty="0"/>
              <a:t>делали.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Назовите значение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7136334" y="280035"/>
            <a:ext cx="4498022" cy="545973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«приближение»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Привести свои примеры</a:t>
            </a:r>
          </a:p>
          <a:p>
            <a:r>
              <a:rPr lang="ru-RU" dirty="0">
                <a:solidFill>
                  <a:srgbClr val="FF0000"/>
                </a:solidFill>
              </a:rPr>
              <a:t>«присоединение»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Привести свои примеры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0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830</TotalTime>
  <Words>692</Words>
  <Application>Microsoft Office PowerPoint</Application>
  <PresentationFormat>Широкоэкранный</PresentationFormat>
  <Paragraphs>141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Tw Cen MT</vt:lpstr>
      <vt:lpstr>Контур</vt:lpstr>
      <vt:lpstr>Путешествие в Грамматику</vt:lpstr>
      <vt:lpstr>«Орфографическое болото»  Надо выбираться! Вставьте пропущенные буквы, обозначьте орфограмму </vt:lpstr>
      <vt:lpstr> «Рассыпанные буквы» Задание :  Соберите слова</vt:lpstr>
      <vt:lpstr>«Повтори-ка»</vt:lpstr>
      <vt:lpstr>ПОД ЗНАКОМ ХАМЕЛЕОНА - 2 ПРАВОПИСАНИЕ ИЗМЕНЯЮЩИХСЯ ПРИСТАВОК пре- при- </vt:lpstr>
      <vt:lpstr> «изучалочка»</vt:lpstr>
      <vt:lpstr>«ПРОДОЛЖАЛочКА ИЗУЧАЛочКи»</vt:lpstr>
      <vt:lpstr>Презентация PowerPoint</vt:lpstr>
      <vt:lpstr>Презентация PowerPoint</vt:lpstr>
      <vt:lpstr>присоединение</vt:lpstr>
      <vt:lpstr>Презентация PowerPoint</vt:lpstr>
      <vt:lpstr>присоединение</vt:lpstr>
      <vt:lpstr>«ЗАКРЕПЛЯЛОЧКА»</vt:lpstr>
      <vt:lpstr> «Запоминалочка и различалочка» Это трудновато! </vt:lpstr>
      <vt:lpstr>ДОМАШНЕЕ ЗАДАНИЕ</vt:lpstr>
      <vt:lpstr> «Подытожь-ка» Докажите, что хамелеон ручной</vt:lpstr>
      <vt:lpstr>Список литературы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Грамматику</dc:title>
  <dc:creator>Завалишина С.А.</dc:creator>
  <cp:lastModifiedBy>Dell</cp:lastModifiedBy>
  <cp:revision>79</cp:revision>
  <dcterms:created xsi:type="dcterms:W3CDTF">2015-04-06T16:58:53Z</dcterms:created>
  <dcterms:modified xsi:type="dcterms:W3CDTF">2025-11-24T19:16:48Z</dcterms:modified>
</cp:coreProperties>
</file>