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5.xml" ContentType="application/vnd.openxmlformats-officedocument.presentationml.slide+xml"/>
  <Override PartName="/ppt/slides/slide51.xml" ContentType="application/vnd.openxmlformats-officedocument.presentationml.slide+xml"/>
  <Override PartName="/ppt/slides/slide46.xml" ContentType="application/vnd.openxmlformats-officedocument.presentationml.slide+xml"/>
  <Override PartName="/ppt/slides/slide41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2.xml" ContentType="application/vnd.openxmlformats-officedocument.presentationml.slide+xml"/>
  <Override PartName="/ppt/slides/slide20.xml" ContentType="application/vnd.openxmlformats-officedocument.presentationml.slide+xml"/>
  <Override PartName="/ppt/slides/slide33.xml" ContentType="application/vnd.openxmlformats-officedocument.presentationml.slide+xml"/>
  <Override PartName="/ppt/slides/slide13.xml" ContentType="application/vnd.openxmlformats-officedocument.presentationml.slide+xml"/>
  <Override PartName="/ppt/slides/slide43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37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s/slide38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4CBDDFF2-E8E1-552B-46EA-200D3926378E}">
  <a:tblStyle styleId="{4CBDDFF2-E8E1-552B-46EA-200D3926378E}" styleName="Светлый стиль 3 — акцент 5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  <a:insideH>
            <a:ln w="12700">
              <a:solidFill>
                <a:schemeClr val="accent5"/>
              </a:solidFill>
            </a:ln>
          </a:insideH>
          <a:insideV>
            <a:ln w="12700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  <a:fill>
          <a:solidFill>
            <a:schemeClr val="accent5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5400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presProps" Target="presProps.xml" /><Relationship Id="rId56" Type="http://schemas.openxmlformats.org/officeDocument/2006/relationships/tableStyles" Target="tableStyles.xml" /><Relationship Id="rId5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/>
        </p:nvSpPr>
        <p:spPr bwMode="auto"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 fill="norm" stroke="1" extrusionOk="0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066801" y="1122363"/>
            <a:ext cx="6211185" cy="230524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351CED-465B-40B5-ADCE-957C918F227B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33CB2A-1702-4C1D-9CC4-8D472D39F19E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66800" y="936841"/>
            <a:ext cx="10239338" cy="953669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069848" y="2139696"/>
            <a:ext cx="10239338" cy="3677683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351CED-465B-40B5-ADCE-957C918F227B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33CB2A-1702-4C1D-9CC4-8D472D39F19E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844950" y="1081177"/>
            <a:ext cx="2508849" cy="4633823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066800" y="1081177"/>
            <a:ext cx="7505700" cy="4633823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351CED-465B-40B5-ADCE-957C918F227B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33CB2A-1702-4C1D-9CC4-8D472D39F19E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351CED-465B-40B5-ADCE-957C918F227B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33CB2A-1702-4C1D-9CC4-8D472D39F19E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/>
        </p:nvSpPr>
        <p:spPr bwMode="auto"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 fill="norm" stroke="1" extrusionOk="0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/>
          <p:cNvSpPr/>
          <p:nvPr/>
        </p:nvSpPr>
        <p:spPr bwMode="auto"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 fill="norm" stroke="1" extrusionOk="0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351CED-465B-40B5-ADCE-957C918F227B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33CB2A-1702-4C1D-9CC4-8D472D39F19E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66799" y="936841"/>
            <a:ext cx="10092477" cy="953669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066800" y="2117341"/>
            <a:ext cx="4809482" cy="376012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349795" y="2117341"/>
            <a:ext cx="4809482" cy="376012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351CED-465B-40B5-ADCE-957C918F227B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33CB2A-1702-4C1D-9CC4-8D472D39F19E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66800" y="963283"/>
            <a:ext cx="10096500" cy="916004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066801" y="2505074"/>
            <a:ext cx="4739628" cy="338964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400330" y="2505074"/>
            <a:ext cx="4762970" cy="338964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351CED-465B-40B5-ADCE-957C918F227B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33CB2A-1702-4C1D-9CC4-8D472D39F19E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66800" y="1357223"/>
            <a:ext cx="8886884" cy="1043078"/>
          </a:xfrm>
        </p:spPr>
        <p:txBody>
          <a:bodyPr anchor="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351CED-465B-40B5-ADCE-957C918F227B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33CB2A-1702-4C1D-9CC4-8D472D39F19E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351CED-465B-40B5-ADCE-957C918F227B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33CB2A-1702-4C1D-9CC4-8D472D39F19E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351CED-465B-40B5-ADCE-957C918F227B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33CB2A-1702-4C1D-9CC4-8D472D39F19E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351CED-465B-40B5-ADCE-957C918F227B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33CB2A-1702-4C1D-9CC4-8D472D39F19E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 rot="5400000">
            <a:off x="10477379" y="4629744"/>
            <a:ext cx="2653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E351CED-465B-40B5-ADCE-957C918F227B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33CB2A-1702-4C1D-9CC4-8D472D39F19E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3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120000"/>
        </a:lnSpc>
        <a:spcBef>
          <a:spcPts val="10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>
        <a:lnSpc>
          <a:spcPct val="120000"/>
        </a:lnSpc>
        <a:spcBef>
          <a:spcPts val="500"/>
        </a:spcBef>
        <a:buFont typeface="Neue Haas Grotesk Text Pro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>
        <a:lnSpc>
          <a:spcPct val="120000"/>
        </a:lnSpc>
        <a:spcBef>
          <a:spcPts val="500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>
        <a:lnSpc>
          <a:spcPct val="120000"/>
        </a:lnSpc>
        <a:spcBef>
          <a:spcPts val="500"/>
        </a:spcBef>
        <a:buFont typeface="Neue Haas Grotesk Text Pro"/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>
        <a:lnSpc>
          <a:spcPct val="120000"/>
        </a:lnSpc>
        <a:spcBef>
          <a:spcPts val="500"/>
        </a:spcBef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5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6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9.xml"/><Relationship Id="rId6" Type="http://schemas.openxmlformats.org/officeDocument/2006/relationships/slide" Target="slide11.xml"/><Relationship Id="rId7" Type="http://schemas.openxmlformats.org/officeDocument/2006/relationships/slide" Target="slide13.xml"/><Relationship Id="rId8" Type="http://schemas.openxmlformats.org/officeDocument/2006/relationships/slide" Target="slide15.xml"/><Relationship Id="rId9" Type="http://schemas.openxmlformats.org/officeDocument/2006/relationships/slide" Target="slide17.xml"/><Relationship Id="rId10" Type="http://schemas.openxmlformats.org/officeDocument/2006/relationships/slide" Target="slide19.xml"/><Relationship Id="rId11" Type="http://schemas.openxmlformats.org/officeDocument/2006/relationships/slide" Target="slide21.xml"/><Relationship Id="rId12" Type="http://schemas.openxmlformats.org/officeDocument/2006/relationships/slide" Target="slide23.xml"/><Relationship Id="rId13" Type="http://schemas.openxmlformats.org/officeDocument/2006/relationships/slide" Target="slide25.xml"/><Relationship Id="rId14" Type="http://schemas.openxmlformats.org/officeDocument/2006/relationships/slide" Target="slide27.xml"/><Relationship Id="rId15" Type="http://schemas.openxmlformats.org/officeDocument/2006/relationships/slide" Target="slide29.xml"/><Relationship Id="rId16" Type="http://schemas.openxmlformats.org/officeDocument/2006/relationships/slide" Target="slide31.xml"/><Relationship Id="rId17" Type="http://schemas.openxmlformats.org/officeDocument/2006/relationships/slide" Target="slide33.xml"/><Relationship Id="rId18" Type="http://schemas.openxmlformats.org/officeDocument/2006/relationships/slide" Target="slide35.xml"/><Relationship Id="rId19" Type="http://schemas.openxmlformats.org/officeDocument/2006/relationships/slide" Target="slide37.xml"/><Relationship Id="rId20" Type="http://schemas.openxmlformats.org/officeDocument/2006/relationships/slide" Target="slide39.xml"/><Relationship Id="rId21" Type="http://schemas.openxmlformats.org/officeDocument/2006/relationships/slide" Target="slide41.xml"/><Relationship Id="rId22" Type="http://schemas.openxmlformats.org/officeDocument/2006/relationships/slide" Target="slide43.xml"/><Relationship Id="rId23" Type="http://schemas.openxmlformats.org/officeDocument/2006/relationships/slide" Target="slide45.xml"/><Relationship Id="rId24" Type="http://schemas.openxmlformats.org/officeDocument/2006/relationships/slide" Target="slide47.xml"/><Relationship Id="rId25" Type="http://schemas.openxmlformats.org/officeDocument/2006/relationships/slide" Target="slide49.xml"/><Relationship Id="rId26" Type="http://schemas.openxmlformats.org/officeDocument/2006/relationships/slide" Target="slide51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7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8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9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1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2.jp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3.pn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4.jp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2.pn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slide" Target="slide2.xml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6.jp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2" descr="Формулы, записанные на класснаядоска"/>
          <p:cNvPicPr>
            <a:picLocks noChangeAspect="1"/>
          </p:cNvPicPr>
          <p:nvPr/>
        </p:nvPicPr>
        <p:blipFill>
          <a:blip r:embed="rId2"/>
          <a:srcRect l="0" t="15730" r="0" b="0"/>
          <a:stretch/>
        </p:blipFill>
        <p:spPr bwMode="auto"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0" name="Freeform: Shape 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rot="21539998" flipV="1">
            <a:off x="-39511" y="-72076"/>
            <a:ext cx="8582352" cy="4875036"/>
          </a:xfrm>
          <a:custGeom>
            <a:avLst/>
            <a:gdLst>
              <a:gd name="connsiteX0" fmla="*/ 1259133 w 8582352"/>
              <a:gd name="connsiteY0" fmla="*/ 1707 h 4875036"/>
              <a:gd name="connsiteX1" fmla="*/ 29139 w 8582352"/>
              <a:gd name="connsiteY1" fmla="*/ 317762 h 4875036"/>
              <a:gd name="connsiteX2" fmla="*/ 0 w 8582352"/>
              <a:gd name="connsiteY2" fmla="*/ 333585 h 4875036"/>
              <a:gd name="connsiteX3" fmla="*/ 79271 w 8582352"/>
              <a:gd name="connsiteY3" fmla="*/ 4875036 h 4875036"/>
              <a:gd name="connsiteX4" fmla="*/ 8582352 w 8582352"/>
              <a:gd name="connsiteY4" fmla="*/ 4726614 h 4875036"/>
              <a:gd name="connsiteX5" fmla="*/ 3064323 w 8582352"/>
              <a:gd name="connsiteY5" fmla="*/ 550287 h 4875036"/>
              <a:gd name="connsiteX6" fmla="*/ 3002736 w 8582352"/>
              <a:gd name="connsiteY6" fmla="*/ 506058 h 4875036"/>
              <a:gd name="connsiteX7" fmla="*/ 1429589 w 8582352"/>
              <a:gd name="connsiteY7" fmla="*/ 840 h 4875036"/>
              <a:gd name="connsiteX8" fmla="*/ 1259133 w 8582352"/>
              <a:gd name="connsiteY8" fmla="*/ 1707 h 487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2352" h="4875036" fill="norm" stroke="1" extrusionOk="0">
                <a:moveTo>
                  <a:pt x="1259133" y="1707"/>
                </a:moveTo>
                <a:cubicBezTo>
                  <a:pt x="833461" y="16212"/>
                  <a:pt x="412733" y="123046"/>
                  <a:pt x="29139" y="317762"/>
                </a:cubicBezTo>
                <a:lnTo>
                  <a:pt x="0" y="333585"/>
                </a:lnTo>
                <a:lnTo>
                  <a:pt x="79271" y="4875036"/>
                </a:lnTo>
                <a:lnTo>
                  <a:pt x="8582352" y="4726614"/>
                </a:lnTo>
                <a:lnTo>
                  <a:pt x="3064323" y="550287"/>
                </a:lnTo>
                <a:lnTo>
                  <a:pt x="3002736" y="506058"/>
                </a:lnTo>
                <a:cubicBezTo>
                  <a:pt x="2522288" y="179187"/>
                  <a:pt x="1975404" y="13891"/>
                  <a:pt x="1429589" y="840"/>
                </a:cubicBezTo>
                <a:cubicBezTo>
                  <a:pt x="1372734" y="-519"/>
                  <a:pt x="1315889" y="-227"/>
                  <a:pt x="1259133" y="1707"/>
                </a:cubicBezTo>
                <a:close/>
              </a:path>
            </a:pathLst>
          </a:custGeom>
          <a:gradFill>
            <a:gsLst>
              <a:gs pos="22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86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07960" y="959210"/>
            <a:ext cx="4868725" cy="30543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000">
                <a:latin typeface="Neue Haas Grotesk Text Pro (Заголовки)"/>
                <a:cs typeface="Times New Roman"/>
              </a:rPr>
              <a:t>Своя игра по теме «Физика атома»</a:t>
            </a:r>
            <a:endParaRPr/>
          </a:p>
        </p:txBody>
      </p:sp>
      <p:sp>
        <p:nvSpPr>
          <p:cNvPr id="12" name="Freeform: Shape 11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rot="10740000" flipV="1">
            <a:off x="7888979" y="5014859"/>
            <a:ext cx="4324338" cy="1889417"/>
          </a:xfrm>
          <a:custGeom>
            <a:avLst/>
            <a:gdLst>
              <a:gd name="connsiteX0" fmla="*/ 26412 w 4324338"/>
              <a:gd name="connsiteY0" fmla="*/ 1889417 h 1889417"/>
              <a:gd name="connsiteX1" fmla="*/ 4324338 w 4324338"/>
              <a:gd name="connsiteY1" fmla="*/ 1814397 h 1889417"/>
              <a:gd name="connsiteX2" fmla="*/ 2459858 w 4324338"/>
              <a:gd name="connsiteY2" fmla="*/ 403264 h 1889417"/>
              <a:gd name="connsiteX3" fmla="*/ 2414726 w 4324338"/>
              <a:gd name="connsiteY3" fmla="*/ 370852 h 1889417"/>
              <a:gd name="connsiteX4" fmla="*/ 1261883 w 4324338"/>
              <a:gd name="connsiteY4" fmla="*/ 615 h 1889417"/>
              <a:gd name="connsiteX5" fmla="*/ 70385 w 4324338"/>
              <a:gd name="connsiteY5" fmla="*/ 326182 h 1889417"/>
              <a:gd name="connsiteX6" fmla="*/ 0 w 4324338"/>
              <a:gd name="connsiteY6" fmla="*/ 376291 h 188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4338" h="1889417" fill="norm" stroke="1" extrusionOk="0">
                <a:moveTo>
                  <a:pt x="26412" y="1889417"/>
                </a:moveTo>
                <a:lnTo>
                  <a:pt x="4324338" y="1814397"/>
                </a:lnTo>
                <a:lnTo>
                  <a:pt x="2459858" y="403264"/>
                </a:lnTo>
                <a:lnTo>
                  <a:pt x="2414726" y="370852"/>
                </a:lnTo>
                <a:cubicBezTo>
                  <a:pt x="2062641" y="131313"/>
                  <a:pt x="1661870" y="10180"/>
                  <a:pt x="1261883" y="615"/>
                </a:cubicBezTo>
                <a:cubicBezTo>
                  <a:pt x="845229" y="-9347"/>
                  <a:pt x="429425" y="101751"/>
                  <a:pt x="70385" y="326182"/>
                </a:cubicBezTo>
                <a:lnTo>
                  <a:pt x="0" y="376291"/>
                </a:lnTo>
                <a:close/>
              </a:path>
            </a:pathLst>
          </a:custGeom>
          <a:gradFill>
            <a:gsLst>
              <a:gs pos="27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92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Строение атома (40)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5600"/>
              <a:t>Модель атома Зоммерфельда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Строение атома (50)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1069847" y="2139696"/>
            <a:ext cx="10322330" cy="452780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4800"/>
              <a:t>Порядковый номер элемента в таблице Менделеева, который получается в результате гамма-излучения ядра с порядковым номером </a:t>
            </a:r>
            <a:r>
              <a:rPr lang="en-US" sz="4800"/>
              <a:t>Z, </a:t>
            </a:r>
            <a:r>
              <a:rPr lang="ru-RU" sz="4800"/>
              <a:t>равен…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Строение атома (50)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181756" y="2949676"/>
            <a:ext cx="2985959" cy="2374491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6000"/>
              <a:t>Z</a:t>
            </a:r>
            <a:r>
              <a:rPr lang="ru-RU" sz="6000"/>
              <a:t>, т.к.</a:t>
            </a:r>
            <a:endParaRPr/>
          </a:p>
          <a:p>
            <a:pPr marL="0" indent="0" algn="ctr">
              <a:buNone/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Pre>
                        <m:sPrePr>
                          <m:ctrlPr>
                            <a:rPr lang="ru-RU" sz="60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PrePr>
                        <m:sub>
                          <m:r>
                            <m:rPr/>
                            <a:rPr lang="ru-RU" sz="6000" b="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m:rPr/>
                            <a:rPr lang="ru-RU" sz="6000" b="0" i="1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m:rPr/>
                            <a:rPr lang="ru-RU" sz="60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sPre>
                    </m:oMath>
                  </m:oMathPara>
                </a14:m>
              </mc:Choice>
              <mc:Fallback/>
            </mc:AlternateContent>
            <a:endParaRPr lang="ru-RU" sz="600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Autofit/>
          </a:bodyPr>
          <a:lstStyle/>
          <a:p>
            <a:pPr algn="ctr">
              <a:defRPr/>
            </a:pPr>
            <a:r>
              <a:rPr lang="ru-RU" sz="5400"/>
              <a:t>Историческая справка (10)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1069974" y="2139949"/>
            <a:ext cx="10254167" cy="3676649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5400"/>
              <a:t>Резерфорд предложил свою модель атома, которую за сходство с Солнечной системой назвали…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5400"/>
              <a:t>Историческая справка (10)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243780" y="2243476"/>
            <a:ext cx="4478594" cy="3677683"/>
          </a:xfrm>
        </p:spPr>
        <p:txBody>
          <a:bodyPr anchor="ctr">
            <a:noAutofit/>
          </a:bodyPr>
          <a:lstStyle/>
          <a:p>
            <a:pPr marL="0" indent="0" algn="just">
              <a:buNone/>
              <a:defRPr/>
            </a:pPr>
            <a:r>
              <a:rPr lang="ru-RU" sz="5400"/>
              <a:t>Планетарная модель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0" t="0" r="0" b="16825"/>
          <a:stretch/>
        </p:blipFill>
        <p:spPr bwMode="auto">
          <a:xfrm>
            <a:off x="6469628" y="1890510"/>
            <a:ext cx="4345395" cy="40998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Autofit/>
          </a:bodyPr>
          <a:lstStyle/>
          <a:p>
            <a:pPr algn="ctr">
              <a:defRPr/>
            </a:pPr>
            <a:r>
              <a:rPr lang="ru-RU" sz="5400"/>
              <a:t>Историческая справка (20)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1069974" y="2139949"/>
            <a:ext cx="10458274" cy="3676649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5400"/>
              <a:t>Что с помощью своего опыта по взаимодействию частицы с веществом, обнаружил Резерфорд в 1906 году?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5400"/>
              <a:t>Историческая справка (20)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1069975" y="2139950"/>
            <a:ext cx="8883650" cy="3676650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5400"/>
              <a:t>В веществе имеются области с большой массой и положительным зарядом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5400"/>
              <a:t>Историческая справка (30)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5600"/>
              <a:t>Кто впервые ввел термин «радиоактивность»?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5400"/>
              <a:t>Историческая справка (30)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69848" y="2139696"/>
            <a:ext cx="4534539" cy="3677683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ru-RU" sz="5600"/>
              <a:t>Супруги Кюри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845680" y="1890510"/>
            <a:ext cx="4276472" cy="45425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5400"/>
              <a:t>Историческая справка (40)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5600"/>
              <a:t>Кто предложил квантовую теорию для объяснения процессов внутри атома?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{4CBDDFF2-E8E1-552B-46EA-200D3926378E}</a:tableStyleId>
              </a:tblPr>
              <a:tblGrid>
                <a:gridCol w="3420000"/>
                <a:gridCol w="1800000"/>
                <a:gridCol w="1711741"/>
                <a:gridCol w="1740309"/>
                <a:gridCol w="1696063"/>
                <a:gridCol w="1823883"/>
              </a:tblGrid>
              <a:tr h="137160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>
                          <a:latin typeface="Neue Haas Grotesk Text Pro (Заголовки)"/>
                          <a:cs typeface="Times New Roman"/>
                        </a:rPr>
                        <a:t>Строение атома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2" action="ppaction://hlinksldjump" tooltip="ppaction://hlinksldjumpslide2"/>
                        </a:rPr>
                        <a:t>10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3" action="ppaction://hlinksldjump" tooltip="ppaction://hlinksldjumpslide4"/>
                        </a:rPr>
                        <a:t>20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4" action="ppaction://hlinksldjump" tooltip="ppaction://hlinksldjumpslide6"/>
                        </a:rPr>
                        <a:t>30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5" action="ppaction://hlinksldjump" tooltip="ppaction://hlinksldjumpslide8"/>
                        </a:rPr>
                        <a:t>40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6" action="ppaction://hlinksldjump" tooltip="ppaction://hlinksldjumpslide10"/>
                        </a:rPr>
                        <a:t>50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</a:tr>
              <a:tr h="137160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>
                          <a:latin typeface="Neue Haas Grotesk Text Pro (Заголовки)"/>
                          <a:cs typeface="Times New Roman"/>
                        </a:rPr>
                        <a:t>Историческая справка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7" action="ppaction://hlinksldjump" tooltip="ppaction://hlinksldjumpslide12"/>
                        </a:rPr>
                        <a:t>10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8" action="ppaction://hlinksldjump" tooltip="ppaction://hlinksldjumpslide14"/>
                        </a:rPr>
                        <a:t>20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9" action="ppaction://hlinksldjump" tooltip="ppaction://hlinksldjumpslide16"/>
                        </a:rPr>
                        <a:t>30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10" action="ppaction://hlinksldjump" tooltip="ppaction://hlinksldjumpslide18"/>
                        </a:rPr>
                        <a:t>40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11" action="ppaction://hlinksldjump" tooltip="ppaction://hlinksldjumpslide20"/>
                        </a:rPr>
                        <a:t>50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</a:tr>
              <a:tr h="137160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>
                          <a:latin typeface="Neue Haas Grotesk Text Pro (Заголовки)"/>
                          <a:cs typeface="Times New Roman"/>
                        </a:rPr>
                        <a:t>Ядерные реакции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12" action="ppaction://hlinksldjump" tooltip="ppaction://hlinksldjumpslide22"/>
                        </a:rPr>
                        <a:t>10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13" action="ppaction://hlinksldjump" tooltip="ppaction://hlinksldjumpslide24"/>
                        </a:rPr>
                        <a:t>20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14" action="ppaction://hlinksldjump" tooltip="ppaction://hlinksldjumpslide26"/>
                        </a:rPr>
                        <a:t>30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15" action="ppaction://hlinksldjump" tooltip="ppaction://hlinksldjumpslide28"/>
                        </a:rPr>
                        <a:t>40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16" action="ppaction://hlinksldjump" tooltip="ppaction://hlinksldjumpslide30"/>
                        </a:rPr>
                        <a:t>50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</a:tr>
              <a:tr h="137160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>
                          <a:latin typeface="Neue Haas Grotesk Text Pro (Заголовки)"/>
                          <a:cs typeface="Times New Roman"/>
                        </a:rPr>
                        <a:t>Атомная энергия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17" action="ppaction://hlinksldjump" tooltip="ppaction://hlinksldjumpslide32"/>
                        </a:rPr>
                        <a:t>10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18" action="ppaction://hlinksldjump" tooltip="ppaction://hlinksldjumpslide34"/>
                        </a:rPr>
                        <a:t>20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19" action="ppaction://hlinksldjump" tooltip="ppaction://hlinksldjumpslide36"/>
                        </a:rPr>
                        <a:t>30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20" action="ppaction://hlinksldjump" tooltip="ppaction://hlinksldjumpslide38"/>
                        </a:rPr>
                        <a:t>40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21" action="ppaction://hlinksldjump" tooltip="ppaction://hlinksldjumpslide40"/>
                        </a:rPr>
                        <a:t>50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</a:tr>
              <a:tr h="137160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>
                          <a:latin typeface="Neue Haas Grotesk Text Pro (Заголовки)"/>
                          <a:cs typeface="Times New Roman"/>
                        </a:rPr>
                        <a:t>Ребусы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22" action="ppaction://hlinksldjump" tooltip="ppaction://hlinksldjumpslide42"/>
                        </a:rPr>
                        <a:t>10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23" action="ppaction://hlinksldjump" tooltip="ppaction://hlinksldjumpslide44"/>
                        </a:rPr>
                        <a:t>20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24" action="ppaction://hlinksldjump" tooltip="ppaction://hlinksldjumpslide46"/>
                        </a:rPr>
                        <a:t>30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25" action="ppaction://hlinksldjump" tooltip="ppaction://hlinksldjumpslide48"/>
                        </a:rPr>
                        <a:t>40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 u="sng">
                          <a:latin typeface="Neue Haas Grotesk Text Pro (Заголовки)"/>
                          <a:cs typeface="Times New Roman"/>
                          <a:hlinkClick r:id="rId26" action="ppaction://hlinksldjump" tooltip="ppaction://hlinksldjumpslide50"/>
                        </a:rPr>
                        <a:t>50</a:t>
                      </a:r>
                      <a:endParaRPr lang="ru-RU" sz="3600" b="1">
                        <a:latin typeface="Neue Haas Grotesk Text Pro (Заголовки)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5400"/>
              <a:t>Историческая справка (40)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968133" y="2243476"/>
            <a:ext cx="4210075" cy="3677683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ru-RU" sz="5600"/>
              <a:t>Нильс Бор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079541" y="1890510"/>
            <a:ext cx="3536028" cy="48524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5400"/>
              <a:t>Историческая справка (50)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465642" y="2139696"/>
            <a:ext cx="11484428" cy="3677682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5400"/>
              <a:t>Нестабильность атомных ядер была открыта … в 19 веке. Он заметил, что соли урана самопроизвольно испускают лучи.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5400"/>
              <a:t>Историческая справка (50)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338916" y="2139696"/>
            <a:ext cx="4614768" cy="3677683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ru-RU" sz="5600"/>
              <a:t>Анри Беккерель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430592" y="1890510"/>
            <a:ext cx="3108377" cy="44493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Ядерные реакции (10)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5600"/>
              <a:t>Бета-частица то же самое что и 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Ядерные реакции (10)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5600"/>
              <a:t>Бета-частица представляет собой </a:t>
            </a:r>
            <a:r>
              <a:rPr lang="ru-RU" sz="5600" b="1"/>
              <a:t>электрон.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Ядерные реакции (20)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1069847" y="2139696"/>
            <a:ext cx="10104616" cy="3677682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5600"/>
              <a:t>Схема какой реакции представлена на рисунке?</a:t>
            </a:r>
            <a:endParaRPr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7762" t="32732" r="46270" b="47168"/>
          <a:stretch/>
        </p:blipFill>
        <p:spPr bwMode="auto">
          <a:xfrm>
            <a:off x="2139252" y="4446527"/>
            <a:ext cx="7913496" cy="1939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Ядерные реакции (20)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5600"/>
              <a:t>Бета-распад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7762" t="32732" r="46270" b="47168"/>
          <a:stretch/>
        </p:blipFill>
        <p:spPr bwMode="auto">
          <a:xfrm>
            <a:off x="1888529" y="3620617"/>
            <a:ext cx="7913496" cy="1939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Ядерные реакции (30)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5600"/>
              <a:t>Альфа-частица состоит из 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Ядерные реакции (30)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1069847" y="2139696"/>
            <a:ext cx="10322330" cy="3677682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5600"/>
              <a:t>Так как альфа-частица – это ядро гелия, то она состоит </a:t>
            </a:r>
            <a:r>
              <a:rPr lang="ru-RU" sz="5600" b="1"/>
              <a:t>из двух протонов и двух нейтронов</a:t>
            </a:r>
            <a:endParaRPr b="1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Ядерные реакции (40)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5600"/>
              <a:t>Определите результат данной ядерной реакции</a:t>
            </a:r>
            <a:endParaRPr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0" t="0" r="53669" b="75196"/>
          <a:stretch/>
        </p:blipFill>
        <p:spPr bwMode="auto">
          <a:xfrm>
            <a:off x="1632419" y="4661764"/>
            <a:ext cx="7755645" cy="14840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Строение атома (10)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/>
          </a:bodyPr>
          <a:lstStyle/>
          <a:p>
            <a:pPr marL="0" indent="0" algn="just">
              <a:buNone/>
              <a:defRPr/>
            </a:pPr>
            <a:r>
              <a:rPr lang="ru-RU" sz="6000"/>
              <a:t>Название хлебобулочного изделия, которым называют модель атома Томпсона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Ядерные реакции (40)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5600"/>
              <a:t>В результате данной реакции получается ядро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Pre>
                        <m:sPrePr>
                          <m:ctrlPr>
                            <a:rPr lang="ru-RU" sz="56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PrePr>
                        <m:sub>
                          <m:r>
                            <m:rPr/>
                            <a:rPr lang="en-US" sz="5600" b="0" i="1">
                              <a:latin typeface="Cambria Math"/>
                            </a:rPr>
                            <m:t>28</m:t>
                          </m:r>
                        </m:sub>
                        <m:sup>
                          <m:r>
                            <m:rPr/>
                            <a:rPr lang="en-US" sz="5600" b="0" i="1">
                              <a:latin typeface="Cambria Math"/>
                            </a:rPr>
                            <m:t>62</m:t>
                          </m:r>
                        </m:sup>
                        <m:e>
                          <m:r>
                            <m:rPr/>
                            <a:rPr lang="en-US" sz="5600" b="0" i="1">
                              <a:latin typeface="Cambria Math"/>
                            </a:rPr>
                            <m:t>𝑋</m:t>
                          </m:r>
                        </m:e>
                      </m:sPre>
                    </m:oMath>
                  </m:oMathPara>
                </a14:m>
              </mc:Choice>
              <mc:Fallback/>
            </mc:AlternateContent>
            <a:endParaRPr lang="ru-RU" sz="560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Ядерные реакции (50)</a:t>
            </a:r>
            <a:endParaRPr/>
          </a:p>
        </p:txBody>
      </p:sp>
      <p:sp>
        <p:nvSpPr>
          <p:cNvPr id="5" name="Объект 2"/>
          <p:cNvSpPr txBox="1"/>
          <p:nvPr/>
        </p:nvSpPr>
        <p:spPr bwMode="auto">
          <a:xfrm flipH="0" flipV="0">
            <a:off x="1222247" y="2292095"/>
            <a:ext cx="8883835" cy="430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>
              <a:lnSpc>
                <a:spcPct val="120000"/>
              </a:lnSpc>
              <a:spcBef>
                <a:spcPts val="500"/>
              </a:spcBef>
              <a:buFont typeface="Neue Haas Grotesk Text Pro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>
              <a:lnSpc>
                <a:spcPct val="120000"/>
              </a:lnSpc>
              <a:spcBef>
                <a:spcPts val="500"/>
              </a:spcBef>
              <a:buFont typeface="Neue Haas Grotesk Text Pro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  <a:defRPr/>
            </a:pPr>
            <a:r>
              <a:rPr lang="ru-RU" sz="3600"/>
              <a:t>В результате первой контролируемой ядерной реакции, где взаимодействовали литий и водород получились два одинаковых ядра …</a:t>
            </a:r>
            <a:endParaRPr lang="ru-RU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Ядерные реакции (50)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87319" y="3118515"/>
            <a:ext cx="8326745" cy="145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Атомная энергия (10)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5600"/>
              <a:t>Чаще всего в качестве топлива на ядерных реакторах выступает 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Атомная энергия (10)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69848" y="2139696"/>
            <a:ext cx="3738126" cy="3677683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ru-RU" sz="5600"/>
              <a:t>Уран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867585" y="2139696"/>
            <a:ext cx="7254567" cy="42032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Атомная энергия (20)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5600"/>
              <a:t>По количеству атомных блоков на территории страны Россия занимает … место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Атомная энергия (20)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69848" y="2139696"/>
            <a:ext cx="3546397" cy="3677683"/>
          </a:xfrm>
        </p:spPr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ru-RU" sz="5600"/>
              <a:t>4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71961" t="7845" r="0" b="66291"/>
          <a:stretch/>
        </p:blipFill>
        <p:spPr bwMode="auto">
          <a:xfrm>
            <a:off x="4896463" y="2348098"/>
            <a:ext cx="5691400" cy="35730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Атомная энергия (30)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329571" y="2139696"/>
            <a:ext cx="11756571" cy="3677682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5600"/>
              <a:t>В каком году по причине технических и человеческих факторов произошла авария на Чернобыльской АЭС?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Атомная энергия (30)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336614" y="4458914"/>
            <a:ext cx="3134062" cy="1257531"/>
          </a:xfrm>
        </p:spPr>
        <p:txBody>
          <a:bodyPr anchor="ctr">
            <a:normAutofit fontScale="62500" lnSpcReduction="20000"/>
          </a:bodyPr>
          <a:lstStyle/>
          <a:p>
            <a:pPr marL="0" indent="0" algn="ctr">
              <a:buNone/>
              <a:defRPr/>
            </a:pPr>
            <a:r>
              <a:rPr lang="ru-RU" sz="5600"/>
              <a:t>26 апреля 1896 год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238316" y="1890510"/>
            <a:ext cx="7272798" cy="48665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Атомная энергия (40)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5600"/>
              <a:t>Как ядерная энергия преобразуется в электрическую внутри ядерного реактора?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Строение атома (10)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66800" y="2966425"/>
            <a:ext cx="4460797" cy="215208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5600"/>
              <a:t>«Кекс с изюмом»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877037" y="2139696"/>
            <a:ext cx="5434976" cy="38055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Атомная энергия (40)</a:t>
            </a:r>
            <a:endParaRPr/>
          </a:p>
        </p:txBody>
      </p:sp>
      <p:pic>
        <p:nvPicPr>
          <p:cNvPr id="6" name="Объект 5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280926" y="2079523"/>
            <a:ext cx="8672757" cy="4112854"/>
          </a:xfrm>
          <a:prstGeom prst="rect">
            <a:avLst/>
          </a:prstGeom>
        </p:spPr>
      </p:pic>
      <p:sp>
        <p:nvSpPr>
          <p:cNvPr id="4" name="Управляющая кнопка: &quot;На главную&quot; 3">
            <a:hlinkClick r:id="rId3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Атомная энергия (50)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5600"/>
              <a:t>Фамилия ученого, руководившего первым атомным реактором в Советском Союзе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Атомная энергия (50)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69848" y="2139696"/>
            <a:ext cx="5537429" cy="3677683"/>
          </a:xfrm>
        </p:spPr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ru-RU" sz="5600"/>
              <a:t>Игорь Васильевич Курчатов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950384" y="2039124"/>
            <a:ext cx="5171768" cy="38788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Ребусы (10)</a:t>
            </a:r>
            <a:endParaRPr/>
          </a:p>
        </p:txBody>
      </p:sp>
      <p:pic>
        <p:nvPicPr>
          <p:cNvPr id="11266" name="Picture 2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209624" y="2378123"/>
            <a:ext cx="6601235" cy="35430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Ребусы (10)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ru-RU" sz="6000"/>
              <a:t>Полураспад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Ребусы (20)</a:t>
            </a:r>
            <a:endParaRPr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565422" y="2199660"/>
            <a:ext cx="4295468" cy="40806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Ребусы (20)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ru-RU" sz="6000"/>
              <a:t>Спектр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Ребусы (30)</a:t>
            </a:r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066799" y="1950044"/>
            <a:ext cx="9495342" cy="43683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Ребусы (30)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ru-RU" sz="6000"/>
              <a:t>Излучение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Ребусы (40)</a:t>
            </a:r>
            <a:endParaRPr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60312" y="2524125"/>
            <a:ext cx="8671376" cy="33970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Строение атома (20)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69848" y="2065954"/>
            <a:ext cx="8883836" cy="367768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5100"/>
              <a:t>Любой элемент в таблице Менделеева можно представить с помощью двух чисел. Массовое число показывает число …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Ребусы (40)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ru-RU" sz="6000"/>
              <a:t>Изотопы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Ребусы (50)</a:t>
            </a:r>
            <a:endParaRPr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2583684"/>
            <a:ext cx="12069188" cy="29027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Ребусы (50)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ru-RU" sz="6000"/>
              <a:t>Радиоактивность</a:t>
            </a:r>
            <a:endParaRPr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Строение атома (20)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966451" y="2606718"/>
            <a:ext cx="3177687" cy="3022239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ru-RU" sz="5600"/>
              <a:t>Нуклоны/</a:t>
            </a:r>
            <a:r>
              <a:rPr lang="ru-RU" sz="5600"/>
              <a:t>протоны+нейтроны</a:t>
            </a:r>
            <a:endParaRPr lang="ru-RU" sz="560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8669" t="0" r="29476" b="10322"/>
          <a:stretch/>
        </p:blipFill>
        <p:spPr bwMode="auto">
          <a:xfrm>
            <a:off x="7429010" y="1890510"/>
            <a:ext cx="3696190" cy="44546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Строение атома (30)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5600"/>
              <a:t>Определите число всех элементарных частиц в атоме </a:t>
            </a:r>
            <a:r>
              <a:rPr lang="ru-RU" sz="5600"/>
              <a:t>гасия</a:t>
            </a:r>
            <a:r>
              <a:rPr lang="ru-RU" sz="5600"/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Pre>
                        <m:sPrePr>
                          <m:ctrlPr>
                            <a:rPr lang="ru-RU" sz="56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PrePr>
                        <m:sub>
                          <m:r>
                            <m:rPr/>
                            <a:rPr lang="en-US" sz="5600" b="0" i="1">
                              <a:latin typeface="Cambria Math"/>
                            </a:rPr>
                            <m:t>108</m:t>
                          </m:r>
                        </m:sub>
                        <m:sup>
                          <m:r>
                            <m:rPr/>
                            <a:rPr lang="ru-RU" sz="5600" b="0" i="1">
                              <a:latin typeface="Cambria Math"/>
                            </a:rPr>
                            <m:t>265</m:t>
                          </m:r>
                        </m:sup>
                        <m:e>
                          <m:r>
                            <m:rPr/>
                            <a:rPr lang="en-US" sz="5600" b="0" i="1">
                              <a:latin typeface="Cambria Math"/>
                            </a:rPr>
                            <m:t>𝐻𝑠</m:t>
                          </m:r>
                        </m:e>
                      </m:sPre>
                      <m:r>
                        <m:rPr/>
                        <a:rPr lang="en-US" sz="5600" b="0" i="0">
                          <a:latin typeface="Cambria Math"/>
                        </a:rPr>
                        <m:t>.</m:t>
                      </m:r>
                    </m:oMath>
                  </m:oMathPara>
                </a14:m>
              </mc:Choice>
              <mc:Fallback/>
            </mc:AlternateContent>
            <a:endParaRPr lang="ru-RU" sz="5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Строение атома (30)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5600"/>
              <a:t>p=108</a:t>
            </a:r>
            <a:endParaRPr/>
          </a:p>
          <a:p>
            <a:pPr marL="0" indent="0" algn="ctr">
              <a:buNone/>
              <a:defRPr/>
            </a:pPr>
            <a:r>
              <a:rPr lang="en-US" sz="5600"/>
              <a:t>e=108</a:t>
            </a:r>
            <a:endParaRPr/>
          </a:p>
          <a:p>
            <a:pPr marL="0" indent="0" algn="ctr">
              <a:buNone/>
              <a:defRPr/>
            </a:pPr>
            <a:r>
              <a:rPr lang="en-US" sz="5600"/>
              <a:t>n=265-108=157</a:t>
            </a:r>
            <a:endParaRPr lang="ru-RU" sz="560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</p:cNvPr>
          <p:cNvSpPr/>
          <p:nvPr/>
        </p:nvSpPr>
        <p:spPr bwMode="auto">
          <a:xfrm>
            <a:off x="0" y="6415548"/>
            <a:ext cx="501445" cy="44245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6000"/>
              <a:t>Строение атома (40)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69848" y="2139696"/>
            <a:ext cx="5743907" cy="36776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ru-RU" sz="5600"/>
              <a:t>Модель атома имени кого представлена на рисунке?</a:t>
            </a: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957237" y="1714659"/>
            <a:ext cx="4837990" cy="45277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well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Neue Haas">
      <a:majorFont>
        <a:latin typeface="Neue Haas Grotesk Text Pro"/>
        <a:ea typeface="Arial"/>
        <a:cs typeface="Arial"/>
      </a:majorFont>
      <a:minorFont>
        <a:latin typeface="Neue Haas Grotesk Text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Р7-Офис/7.2.2.36</Application>
  <DocSecurity>0</DocSecurity>
  <PresentationFormat>Широкоэкранный</PresentationFormat>
  <Paragraphs>0</Paragraphs>
  <Slides>52</Slides>
  <Notes>52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по теме «Физика атома»</dc:title>
  <dc:subject/>
  <dc:creator>Антипина Александра Вячеславовна</dc:creator>
  <cp:keywords/>
  <dc:description/>
  <dc:identifier/>
  <dc:language/>
  <cp:lastModifiedBy/>
  <cp:revision>6</cp:revision>
  <dcterms:created xsi:type="dcterms:W3CDTF">2024-04-21T08:59:24Z</dcterms:created>
  <dcterms:modified xsi:type="dcterms:W3CDTF">2025-04-16T08:51:50Z</dcterms:modified>
  <cp:category/>
  <cp:contentStatus/>
  <cp:version/>
</cp:coreProperties>
</file>