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96" r:id="rId3"/>
    <p:sldId id="276" r:id="rId4"/>
    <p:sldId id="277" r:id="rId5"/>
    <p:sldId id="278" r:id="rId6"/>
    <p:sldId id="282" r:id="rId7"/>
    <p:sldId id="273" r:id="rId8"/>
    <p:sldId id="280" r:id="rId9"/>
    <p:sldId id="301" r:id="rId10"/>
    <p:sldId id="302" r:id="rId11"/>
    <p:sldId id="286" r:id="rId12"/>
    <p:sldId id="283" r:id="rId13"/>
    <p:sldId id="279" r:id="rId14"/>
    <p:sldId id="297" r:id="rId15"/>
    <p:sldId id="298" r:id="rId16"/>
    <p:sldId id="263" r:id="rId17"/>
    <p:sldId id="284" r:id="rId18"/>
    <p:sldId id="299" r:id="rId19"/>
    <p:sldId id="300" r:id="rId20"/>
    <p:sldId id="285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292" r:id="rId29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8"/>
    <a:srgbClr val="CCFFFF"/>
    <a:srgbClr val="00CC00"/>
    <a:srgbClr val="FF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60"/>
  </p:normalViewPr>
  <p:slideViewPr>
    <p:cSldViewPr showGuides="1">
      <p:cViewPr varScale="1">
        <p:scale>
          <a:sx n="101" d="100"/>
          <a:sy n="101" d="100"/>
        </p:scale>
        <p:origin x="-9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30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7"/>
          <p:cNvSpPr/>
          <p:nvPr/>
        </p:nvSpPr>
        <p:spPr>
          <a:xfrm>
            <a:off x="228600" y="990600"/>
            <a:ext cx="8610600" cy="0"/>
          </a:xfrm>
          <a:prstGeom prst="line">
            <a:avLst/>
          </a:prstGeom>
          <a:ln w="6667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051" name="Group 8"/>
          <p:cNvGrpSpPr/>
          <p:nvPr/>
        </p:nvGrpSpPr>
        <p:grpSpPr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2058" name="Rectangle 9"/>
            <p:cNvSpPr/>
            <p:nvPr/>
          </p:nvSpPr>
          <p:spPr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59" name="Rectangle 10"/>
            <p:cNvSpPr/>
            <p:nvPr/>
          </p:nvSpPr>
          <p:spPr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0" name="Rectangle 11"/>
            <p:cNvSpPr/>
            <p:nvPr/>
          </p:nvSpPr>
          <p:spPr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1" name="Rectangle 12"/>
            <p:cNvSpPr/>
            <p:nvPr/>
          </p:nvSpPr>
          <p:spPr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2" name="Rectangle 13"/>
            <p:cNvSpPr/>
            <p:nvPr/>
          </p:nvSpPr>
          <p:spPr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3" name="Rectangle 14"/>
            <p:cNvSpPr/>
            <p:nvPr/>
          </p:nvSpPr>
          <p:spPr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4" name="Rectangle 15"/>
            <p:cNvSpPr/>
            <p:nvPr/>
          </p:nvSpPr>
          <p:spPr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5" name="Rectangle 16"/>
            <p:cNvSpPr/>
            <p:nvPr/>
          </p:nvSpPr>
          <p:spPr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6" name="Rectangle 17"/>
            <p:cNvSpPr/>
            <p:nvPr/>
          </p:nvSpPr>
          <p:spPr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7" name="Rectangle 18"/>
            <p:cNvSpPr/>
            <p:nvPr/>
          </p:nvSpPr>
          <p:spPr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8" name="Rectangle 19"/>
            <p:cNvSpPr/>
            <p:nvPr/>
          </p:nvSpPr>
          <p:spPr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69" name="Rectangle 20"/>
            <p:cNvSpPr/>
            <p:nvPr/>
          </p:nvSpPr>
          <p:spPr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70" name="Rectangle 21"/>
            <p:cNvSpPr/>
            <p:nvPr/>
          </p:nvSpPr>
          <p:spPr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052" name="Line 22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EE4F7-0B19-4060-B2E3-118E4A5EFFA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6764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ая 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6764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ая 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ая 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676400" y="4114800"/>
            <a:ext cx="7010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ая 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ая 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6F1A16-FAAB-48AB-AA89-5CE709FBC52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032" name="Group 8"/>
          <p:cNvGrpSpPr/>
          <p:nvPr/>
        </p:nvGrpSpPr>
        <p:grpSpPr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/>
            <p:nvPr/>
          </p:nvSpPr>
          <p:spPr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35" name="Rectangle 10"/>
            <p:cNvSpPr/>
            <p:nvPr/>
          </p:nvSpPr>
          <p:spPr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36" name="Rectangle 11"/>
            <p:cNvSpPr/>
            <p:nvPr/>
          </p:nvSpPr>
          <p:spPr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37" name="Rectangle 12"/>
            <p:cNvSpPr/>
            <p:nvPr/>
          </p:nvSpPr>
          <p:spPr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38" name="Rectangle 13"/>
            <p:cNvSpPr/>
            <p:nvPr/>
          </p:nvSpPr>
          <p:spPr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39" name="Rectangle 14"/>
            <p:cNvSpPr/>
            <p:nvPr/>
          </p:nvSpPr>
          <p:spPr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40" name="Rectangle 15"/>
            <p:cNvSpPr/>
            <p:nvPr/>
          </p:nvSpPr>
          <p:spPr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41" name="Rectangle 16"/>
            <p:cNvSpPr/>
            <p:nvPr/>
          </p:nvSpPr>
          <p:spPr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42" name="Rectangle 17"/>
            <p:cNvSpPr/>
            <p:nvPr/>
          </p:nvSpPr>
          <p:spPr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43" name="Rectangle 18"/>
            <p:cNvSpPr/>
            <p:nvPr/>
          </p:nvSpPr>
          <p:spPr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44" name="Rectangle 19"/>
            <p:cNvSpPr/>
            <p:nvPr/>
          </p:nvSpPr>
          <p:spPr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45" name="Rectangle 20"/>
            <p:cNvSpPr/>
            <p:nvPr/>
          </p:nvSpPr>
          <p:spPr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46" name="Rectangle 21"/>
            <p:cNvSpPr/>
            <p:nvPr/>
          </p:nvSpPr>
          <p:spPr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0482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9.wmf"/><Relationship Id="rId3" Type="http://schemas.openxmlformats.org/officeDocument/2006/relationships/image" Target="../media/image31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8.wmf"/><Relationship Id="rId5" Type="http://schemas.openxmlformats.org/officeDocument/2006/relationships/image" Target="../media/image33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2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wmf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wmf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7.png"/><Relationship Id="rId4" Type="http://schemas.openxmlformats.org/officeDocument/2006/relationships/image" Target="../media/image55.wmf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png"/><Relationship Id="rId3" Type="http://schemas.openxmlformats.org/officeDocument/2006/relationships/audio" Target="file:///C:\Documents%20and%20Settings\&#1040;&#1088;&#1090;&#1105;&#1084;\&#1056;&#1072;&#1073;&#1086;&#1095;&#1080;&#1081;%20&#1089;&#1090;&#1086;&#1083;\&#1087;&#1088;&#1086;&#1077;&#1082;&#1090;\wmpaud3.wav" TargetMode="Externa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png"/><Relationship Id="rId2" Type="http://schemas.microsoft.com/office/2007/relationships/media" Target="file:///C:\Documents%20and%20Settings\&#1040;&#1088;&#1090;&#1105;&#1084;\&#1056;&#1072;&#1073;&#1086;&#1095;&#1080;&#1081;%20&#1089;&#1090;&#1086;&#1083;\&#1087;&#1088;&#1086;&#1077;&#1082;&#1090;\wmpaud3.wav" TargetMode="External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wmf"/><Relationship Id="rId10" Type="http://schemas.openxmlformats.org/officeDocument/2006/relationships/image" Target="../media/image12.wmf"/><Relationship Id="rId4" Type="http://schemas.openxmlformats.org/officeDocument/2006/relationships/slideLayout" Target="../slideLayouts/slideLayout14.xml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1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Rectangle 4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451725" cy="4361180"/>
          </a:xfrm>
          <a:solidFill>
            <a:schemeClr val="tx2">
              <a:lumMod val="65000"/>
            </a:schemeClr>
          </a:solidFill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>
              <a:buClrTx/>
              <a:buSzTx/>
              <a:buFontTx/>
            </a:pPr>
            <a:r>
              <a:rPr lang="ru-RU" altLang="ru-RU" sz="55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МЕХАНИЧЕСКАЯ</a:t>
            </a:r>
            <a:br>
              <a:rPr lang="ru-RU" altLang="ru-RU" sz="55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altLang="ru-RU" sz="55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ЭНЕРГИЯ. Кинетическая и потенциальная энергия.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533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7 класс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5920033"/>
            <a:ext cx="3124200" cy="830997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Подготовила: учитель физики</a:t>
            </a:r>
          </a:p>
          <a:p>
            <a:r>
              <a:rPr lang="ru-RU" sz="1600" dirty="0" smtClean="0"/>
              <a:t>ГБОУ ЛНР «ЛСШ № 21»</a:t>
            </a:r>
          </a:p>
          <a:p>
            <a:r>
              <a:rPr lang="ru-RU" sz="1600" dirty="0" smtClean="0"/>
              <a:t>Кутузова Мария Юрьевна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6545344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</a:t>
            </a:r>
            <a:r>
              <a:rPr lang="ru-RU" sz="1600" dirty="0" smtClean="0"/>
              <a:t>. Луганск, 2025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55086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2879725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997200"/>
            <a:ext cx="28797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827088" y="3068638"/>
          <a:ext cx="6365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Формула" r:id="rId6" imgW="190500" imgH="215900" progId="Equation.3">
                  <p:embed/>
                </p:oleObj>
              </mc:Choice>
              <mc:Fallback>
                <p:oleObj name="Формула" r:id="rId6" imgW="1905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068638"/>
                        <a:ext cx="6365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3851275" y="3068638"/>
          <a:ext cx="1368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8" imgW="508000" imgH="215900" progId="Equation.3">
                  <p:embed/>
                </p:oleObj>
              </mc:Choice>
              <mc:Fallback>
                <p:oleObj name="Формула" r:id="rId8" imgW="5080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068638"/>
                        <a:ext cx="1368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1547813" y="2276475"/>
            <a:ext cx="358775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  <a:prstDash val="dash"/>
            <a:rou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107" name="Oval 12"/>
          <p:cNvSpPr>
            <a:spLocks noChangeArrowheads="1"/>
          </p:cNvSpPr>
          <p:nvPr/>
        </p:nvSpPr>
        <p:spPr bwMode="auto">
          <a:xfrm>
            <a:off x="4284663" y="2276475"/>
            <a:ext cx="358775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  <a:prstDash val="dash"/>
            <a:rou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>
            <a:off x="4500563" y="2492375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1763713" y="2492375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100" name="Object 16"/>
          <p:cNvGraphicFramePr>
            <a:graphicFrameLocks noChangeAspect="1"/>
          </p:cNvGraphicFramePr>
          <p:nvPr/>
        </p:nvGraphicFramePr>
        <p:xfrm>
          <a:off x="1547813" y="1268413"/>
          <a:ext cx="5080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Формула" r:id="rId10" imgW="152400" imgH="215900" progId="Equation.3">
                  <p:embed/>
                </p:oleObj>
              </mc:Choice>
              <mc:Fallback>
                <p:oleObj name="Формула" r:id="rId10" imgW="152400" imgH="215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68413"/>
                        <a:ext cx="50800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7"/>
          <p:cNvGraphicFramePr>
            <a:graphicFrameLocks noChangeAspect="1"/>
          </p:cNvGraphicFramePr>
          <p:nvPr/>
        </p:nvGraphicFramePr>
        <p:xfrm>
          <a:off x="3995738" y="1484313"/>
          <a:ext cx="14192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Формула" r:id="rId12" imgW="443865" imgH="215900" progId="Equation.3">
                  <p:embed/>
                </p:oleObj>
              </mc:Choice>
              <mc:Fallback>
                <p:oleObj name="Формула" r:id="rId12" imgW="443865" imgH="215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484313"/>
                        <a:ext cx="14192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5795963" y="1412875"/>
            <a:ext cx="3116262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 тем больше, </a:t>
            </a:r>
          </a:p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чем больше скорость тела</a:t>
            </a:r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5989638" y="3141663"/>
            <a:ext cx="3154362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 тем больше, </a:t>
            </a:r>
          </a:p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чем больше масса тела</a:t>
            </a:r>
          </a:p>
        </p:txBody>
      </p:sp>
      <p:graphicFrame>
        <p:nvGraphicFramePr>
          <p:cNvPr id="151577" name="Object 25"/>
          <p:cNvGraphicFramePr>
            <a:graphicFrameLocks noChangeAspect="1"/>
          </p:cNvGraphicFramePr>
          <p:nvPr/>
        </p:nvGraphicFramePr>
        <p:xfrm>
          <a:off x="2700338" y="4797425"/>
          <a:ext cx="26638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Формула" r:id="rId14" imgW="749300" imgH="419100" progId="Equation.3">
                  <p:embed/>
                </p:oleObj>
              </mc:Choice>
              <mc:Fallback>
                <p:oleObj name="Формула" r:id="rId14" imgW="749300" imgH="4191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797425"/>
                        <a:ext cx="2663825" cy="14890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Прямоугольник 19"/>
          <p:cNvSpPr>
            <a:spLocks noChangeArrowheads="1"/>
          </p:cNvSpPr>
          <p:nvPr/>
        </p:nvSpPr>
        <p:spPr bwMode="auto">
          <a:xfrm>
            <a:off x="1403350" y="333375"/>
            <a:ext cx="6834188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4000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Кинетическая энергия(Е</a:t>
            </a:r>
            <a:r>
              <a:rPr lang="ru-RU" altLang="ru-RU" sz="4000" b="1" baseline="-2500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sz="4000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3" grpId="0"/>
      <p:bldP spid="1515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3200" b="1" i="1" dirty="0"/>
              <a:t>От чего зависит кинетическая энергия тела?</a:t>
            </a:r>
          </a:p>
        </p:txBody>
      </p:sp>
      <p:sp>
        <p:nvSpPr>
          <p:cNvPr id="12291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648200" cy="4114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sz="2400" dirty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b="1" i="1" dirty="0"/>
              <a:t>от массы тела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ru-RU" altLang="ru-RU" b="1" i="1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b="1" i="1" dirty="0"/>
              <a:t>от скорости движения</a:t>
            </a:r>
          </a:p>
        </p:txBody>
      </p:sp>
      <p:pic>
        <p:nvPicPr>
          <p:cNvPr id="12292" name="Picture 7" descr="SO00299_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600200"/>
            <a:ext cx="3505200" cy="2338388"/>
          </a:xfrm>
          <a:ln/>
        </p:spPr>
      </p:pic>
      <p:pic>
        <p:nvPicPr>
          <p:cNvPr id="12293" name="Picture 12" descr="Рисунок7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4114800"/>
            <a:ext cx="2209800" cy="2286000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2800" b="1" i="1" dirty="0"/>
              <a:t>Обладают ли кинетической энергией  следующие тела?</a:t>
            </a:r>
          </a:p>
        </p:txBody>
      </p:sp>
      <p:pic>
        <p:nvPicPr>
          <p:cNvPr id="13315" name="Picture 9" descr="автобус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3352800"/>
            <a:ext cx="3403600" cy="2438400"/>
          </a:xfrm>
          <a:ln/>
        </p:spPr>
      </p:pic>
      <p:pic>
        <p:nvPicPr>
          <p:cNvPr id="13316" name="Picture 12" descr="рез лодка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3048000"/>
            <a:ext cx="3505200" cy="3016250"/>
          </a:xfrm>
          <a:ln/>
        </p:spPr>
      </p:pic>
      <p:pic>
        <p:nvPicPr>
          <p:cNvPr id="13317" name="Picture 14" descr="знак вопроса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772400" y="609600"/>
            <a:ext cx="800100" cy="1066800"/>
          </a:xfrm>
          <a:ln/>
        </p:spPr>
      </p:pic>
      <p:pic>
        <p:nvPicPr>
          <p:cNvPr id="13318" name="Picture 21" descr="SO00257_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429000" y="1676400"/>
            <a:ext cx="2819400" cy="2819400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b="1" i="1" dirty="0"/>
              <a:t>Потенциальная энергия</a:t>
            </a:r>
          </a:p>
        </p:txBody>
      </p:sp>
      <p:sp>
        <p:nvSpPr>
          <p:cNvPr id="14339" name="Rectangle 4"/>
          <p:cNvSpPr>
            <a:spLocks noGrp="1"/>
          </p:cNvSpPr>
          <p:nvPr>
            <p:ph type="body" sz="half" idx="1"/>
          </p:nvPr>
        </p:nvSpPr>
        <p:spPr>
          <a:xfrm>
            <a:off x="381000" y="1981200"/>
            <a:ext cx="3733800" cy="4114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b="1" i="1" dirty="0"/>
              <a:t>   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b="1" i="1" dirty="0"/>
              <a:t>    </a:t>
            </a:r>
            <a:r>
              <a:rPr lang="ru-RU" altLang="ru-RU" b="1" i="1" u="sng" dirty="0"/>
              <a:t>Потенциальная энергия</a:t>
            </a:r>
            <a:r>
              <a:rPr lang="ru-RU" altLang="ru-RU" b="1" i="1" dirty="0"/>
              <a:t> – 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b="1" i="1" dirty="0"/>
              <a:t>    это энергия взаимодействия тел или частей одного и того же тела</a:t>
            </a:r>
          </a:p>
        </p:txBody>
      </p:sp>
      <p:pic>
        <p:nvPicPr>
          <p:cNvPr id="14340" name="Picture 7" descr="пирамиды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600200"/>
            <a:ext cx="3124200" cy="2438400"/>
          </a:xfrm>
          <a:ln/>
        </p:spPr>
      </p:pic>
      <p:pic>
        <p:nvPicPr>
          <p:cNvPr id="14341" name="Picture 10" descr="бочки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45125" y="4114800"/>
            <a:ext cx="3317875" cy="2514600"/>
          </a:xfr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981075"/>
            <a:ext cx="331311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483" y="4146550"/>
            <a:ext cx="33845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11"/>
          <p:cNvSpPr>
            <a:spLocks noChangeShapeType="1"/>
          </p:cNvSpPr>
          <p:nvPr/>
        </p:nvSpPr>
        <p:spPr bwMode="auto">
          <a:xfrm flipV="1">
            <a:off x="6084888" y="1773238"/>
            <a:ext cx="12255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12"/>
          <p:cNvSpPr>
            <a:spLocks noChangeShapeType="1"/>
          </p:cNvSpPr>
          <p:nvPr/>
        </p:nvSpPr>
        <p:spPr bwMode="auto">
          <a:xfrm flipH="1">
            <a:off x="2411413" y="1341438"/>
            <a:ext cx="11525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395288" y="1125538"/>
            <a:ext cx="2016125" cy="18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Мяч, поднятый над Землей</a:t>
            </a: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6983413" y="1412875"/>
            <a:ext cx="21605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Сжатая пружина</a:t>
            </a:r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 flipH="1" flipV="1">
            <a:off x="2700338" y="5013325"/>
            <a:ext cx="8651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"/>
          <p:cNvSpPr>
            <a:spLocks noChangeShapeType="1"/>
          </p:cNvSpPr>
          <p:nvPr/>
        </p:nvSpPr>
        <p:spPr bwMode="auto">
          <a:xfrm flipV="1">
            <a:off x="5364163" y="4581525"/>
            <a:ext cx="11525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250825" y="4508500"/>
            <a:ext cx="2689225" cy="138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Мяч лежит на </a:t>
            </a:r>
          </a:p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поверхности </a:t>
            </a:r>
          </a:p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6450013" y="4437063"/>
            <a:ext cx="2443162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Пружина не </a:t>
            </a:r>
          </a:p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деформиро-вана</a:t>
            </a:r>
          </a:p>
        </p:txBody>
      </p:sp>
      <p:sp>
        <p:nvSpPr>
          <p:cNvPr id="14348" name="Прямоугольник 13"/>
          <p:cNvSpPr>
            <a:spLocks noChangeArrowheads="1"/>
          </p:cNvSpPr>
          <p:nvPr/>
        </p:nvSpPr>
        <p:spPr bwMode="auto">
          <a:xfrm>
            <a:off x="900113" y="3500438"/>
            <a:ext cx="74945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Тела, не обладающие энергией </a:t>
            </a:r>
          </a:p>
        </p:txBody>
      </p:sp>
      <p:sp>
        <p:nvSpPr>
          <p:cNvPr id="14349" name="Прямоугольник 14"/>
          <p:cNvSpPr>
            <a:spLocks noChangeArrowheads="1"/>
          </p:cNvSpPr>
          <p:nvPr/>
        </p:nvSpPr>
        <p:spPr bwMode="auto">
          <a:xfrm>
            <a:off x="1331913" y="260350"/>
            <a:ext cx="68310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Тела, обладающие энергией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6"/>
          <p:cNvSpPr txBox="1">
            <a:spLocks noChangeArrowheads="1"/>
          </p:cNvSpPr>
          <p:nvPr/>
        </p:nvSpPr>
        <p:spPr bwMode="auto">
          <a:xfrm>
            <a:off x="900113" y="333375"/>
            <a:ext cx="80645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 чего зависит энергия поднятого над Землей тела?</a:t>
            </a: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395288" y="4797425"/>
            <a:ext cx="8497887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От высоты поднятия и массы тела,</a:t>
            </a:r>
          </a:p>
          <a:p>
            <a:pPr algn="ctr"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т.е. от взаимного расположения </a:t>
            </a:r>
          </a:p>
          <a:p>
            <a:pPr algn="ctr"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тела и Земли. </a:t>
            </a:r>
          </a:p>
        </p:txBody>
      </p:sp>
      <p:pic>
        <p:nvPicPr>
          <p:cNvPr id="15364" name="Picture 10" descr="C:\Users\User\Desktop\Безымянныйюююююююююююю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26638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User\Desktop\999900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4116909" y="1556791"/>
            <a:ext cx="4251355" cy="2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55650" y="4437063"/>
            <a:ext cx="266382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3"/>
          <p:cNvGrpSpPr/>
          <p:nvPr/>
        </p:nvGrpSpPr>
        <p:grpSpPr>
          <a:xfrm>
            <a:off x="0" y="1600200"/>
            <a:ext cx="9144000" cy="5257800"/>
            <a:chOff x="612" y="1162"/>
            <a:chExt cx="5035" cy="2858"/>
          </a:xfrm>
        </p:grpSpPr>
        <p:sp>
          <p:nvSpPr>
            <p:cNvPr id="15364" name="Rectangle 4"/>
            <p:cNvSpPr/>
            <p:nvPr/>
          </p:nvSpPr>
          <p:spPr>
            <a:xfrm>
              <a:off x="612" y="1162"/>
              <a:ext cx="5035" cy="2858"/>
            </a:xfrm>
            <a:prstGeom prst="rect">
              <a:avLst/>
            </a:prstGeom>
            <a:solidFill>
              <a:schemeClr val="bg1"/>
            </a:solidFill>
            <a:ln w="3175" cap="flat" cmpd="sng">
              <a:solidFill>
                <a:srgbClr val="C5FFC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365" name="AutoShape 5"/>
            <p:cNvSpPr/>
            <p:nvPr/>
          </p:nvSpPr>
          <p:spPr>
            <a:xfrm>
              <a:off x="839" y="1434"/>
              <a:ext cx="4672" cy="2449"/>
            </a:xfrm>
            <a:prstGeom prst="flowChartPunchedTape">
              <a:avLst/>
            </a:prstGeom>
            <a:pattFill prst="cross">
              <a:fgClr>
                <a:schemeClr val="accent1"/>
              </a:fgClr>
              <a:bgClr>
                <a:srgbClr val="FFFFFF"/>
              </a:bgClr>
            </a:pattFill>
            <a:ln w="3175" cap="flat" cmpd="sng">
              <a:solidFill>
                <a:srgbClr val="C5FFC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366" name="Oval 6"/>
            <p:cNvSpPr/>
            <p:nvPr/>
          </p:nvSpPr>
          <p:spPr>
            <a:xfrm>
              <a:off x="1098" y="2021"/>
              <a:ext cx="4253" cy="1710"/>
            </a:xfrm>
            <a:prstGeom prst="ellipse">
              <a:avLst/>
            </a:prstGeom>
            <a:solidFill>
              <a:srgbClr val="002C58"/>
            </a:solidFill>
            <a:ln w="3175" cap="flat" cmpd="sng">
              <a:solidFill>
                <a:srgbClr val="C5FFC5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endParaRPr lang="ru-RU" altLang="ru-RU" sz="2400" b="1" i="1" dirty="0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ru-RU" altLang="ru-RU" sz="2400" b="1" i="1" dirty="0">
                  <a:latin typeface="Arial" panose="020B0604020202020204" pitchFamily="34" charset="0"/>
                </a:rPr>
                <a:t>Еп</a:t>
              </a:r>
              <a:r>
                <a:rPr lang="en-US" altLang="ru-RU" sz="2400" b="1" i="1" dirty="0">
                  <a:latin typeface="Arial" panose="020B0604020202020204" pitchFamily="34" charset="0"/>
                </a:rPr>
                <a:t> </a:t>
              </a:r>
              <a:r>
                <a:rPr lang="ru-RU" altLang="ru-RU" sz="2400" b="1" i="1" dirty="0">
                  <a:latin typeface="Arial" panose="020B0604020202020204" pitchFamily="34" charset="0"/>
                </a:rPr>
                <a:t>– потенциальная энергия тела ,</a:t>
              </a:r>
            </a:p>
            <a:p>
              <a:pPr algn="ctr" eaLnBrk="1" hangingPunct="1"/>
              <a:r>
                <a:rPr lang="ru-RU" altLang="ru-RU" sz="2400" b="1" i="1" dirty="0">
                  <a:latin typeface="Arial" panose="020B0604020202020204" pitchFamily="34" charset="0"/>
                </a:rPr>
                <a:t> поднятого над поверхностью Земли, Дж</a:t>
              </a:r>
            </a:p>
            <a:p>
              <a:pPr algn="ctr" eaLnBrk="1" hangingPunct="1"/>
              <a:r>
                <a:rPr lang="ru-RU" altLang="ru-RU" sz="2400" b="1" i="1" dirty="0">
                  <a:latin typeface="Arial" panose="020B0604020202020204" pitchFamily="34" charset="0"/>
                </a:rPr>
                <a:t> </a:t>
              </a:r>
              <a:r>
                <a:rPr lang="en-US" altLang="ru-RU" sz="2400" b="1" i="1" dirty="0">
                  <a:latin typeface="Arial" panose="020B0604020202020204" pitchFamily="34" charset="0"/>
                </a:rPr>
                <a:t>m –</a:t>
              </a:r>
              <a:r>
                <a:rPr lang="ru-RU" altLang="ru-RU" sz="2400" b="1" i="1" dirty="0">
                  <a:latin typeface="Arial" panose="020B0604020202020204" pitchFamily="34" charset="0"/>
                </a:rPr>
                <a:t> масса тела, кг</a:t>
              </a:r>
              <a:endParaRPr lang="en-US" altLang="ru-RU" sz="2400" b="1" i="1" dirty="0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en-US" altLang="ru-RU" sz="2400" b="1" i="1" dirty="0">
                  <a:latin typeface="Arial" panose="020B0604020202020204" pitchFamily="34" charset="0"/>
                </a:rPr>
                <a:t>g –</a:t>
              </a:r>
              <a:r>
                <a:rPr lang="ru-RU" altLang="ru-RU" sz="2400" b="1" i="1" dirty="0">
                  <a:latin typeface="Arial" panose="020B0604020202020204" pitchFamily="34" charset="0"/>
                </a:rPr>
                <a:t> ускорение свободного падения, м/с</a:t>
              </a:r>
              <a:r>
                <a:rPr lang="ru-RU" altLang="ru-RU" sz="2400" b="1" i="1" baseline="30000" dirty="0">
                  <a:latin typeface="Arial" panose="020B0604020202020204" pitchFamily="34" charset="0"/>
                </a:rPr>
                <a:t>2</a:t>
              </a:r>
              <a:endParaRPr lang="en-US" altLang="ru-RU" sz="2400" b="1" i="1" baseline="30000" dirty="0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en-US" altLang="ru-RU" sz="2400" b="1" i="1" dirty="0">
                  <a:latin typeface="Arial" panose="020B0604020202020204" pitchFamily="34" charset="0"/>
                </a:rPr>
                <a:t>h – </a:t>
              </a:r>
              <a:r>
                <a:rPr lang="ru-RU" altLang="ru-RU" sz="2400" b="1" i="1" dirty="0">
                  <a:latin typeface="Arial" panose="020B0604020202020204" pitchFamily="34" charset="0"/>
                </a:rPr>
                <a:t>высота относительно</a:t>
              </a:r>
            </a:p>
            <a:p>
              <a:pPr algn="ctr" eaLnBrk="1" hangingPunct="1"/>
              <a:r>
                <a:rPr lang="ru-RU" altLang="ru-RU" sz="2400" b="1" i="1" dirty="0">
                  <a:latin typeface="Arial" panose="020B0604020202020204" pitchFamily="34" charset="0"/>
                </a:rPr>
                <a:t> выбранного нулевого уровня, м</a:t>
              </a:r>
              <a:endParaRPr lang="en-US" altLang="ru-RU" sz="2400" b="1" i="1" dirty="0"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ru-RU" altLang="ru-RU" sz="2400" b="1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5367" name="AutoShape 7"/>
            <p:cNvSpPr/>
            <p:nvPr/>
          </p:nvSpPr>
          <p:spPr>
            <a:xfrm>
              <a:off x="975" y="1344"/>
              <a:ext cx="1905" cy="725"/>
            </a:xfrm>
            <a:prstGeom prst="flowChartAlternateProcess">
              <a:avLst/>
            </a:prstGeom>
            <a:solidFill>
              <a:srgbClr val="00CC00"/>
            </a:solidFill>
            <a:ln w="3175" cap="flat" cmpd="sng">
              <a:solidFill>
                <a:srgbClr val="C5FFC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r>
                <a:rPr lang="ru-RU" altLang="ru-RU" sz="3600" b="1" dirty="0">
                  <a:latin typeface="Arial" panose="020B0604020202020204" pitchFamily="34" charset="0"/>
                </a:rPr>
                <a:t>Е</a:t>
              </a:r>
              <a:r>
                <a:rPr lang="ru-RU" altLang="ru-RU" sz="3600" b="1" baseline="-25000" dirty="0">
                  <a:latin typeface="Arial" panose="020B0604020202020204" pitchFamily="34" charset="0"/>
                </a:rPr>
                <a:t>п</a:t>
              </a:r>
              <a:r>
                <a:rPr lang="ru-RU" altLang="ru-RU" sz="3600" b="1" dirty="0">
                  <a:latin typeface="Arial" panose="020B0604020202020204" pitchFamily="34" charset="0"/>
                </a:rPr>
                <a:t> = </a:t>
              </a:r>
              <a:r>
                <a:rPr lang="en-US" altLang="ru-RU" sz="3600" b="1" dirty="0">
                  <a:latin typeface="Arial" panose="020B0604020202020204" pitchFamily="34" charset="0"/>
                </a:rPr>
                <a:t>m</a:t>
              </a:r>
              <a:r>
                <a:rPr lang="en-US" alt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n-US" altLang="ru-RU" sz="3600" b="1" dirty="0">
                  <a:latin typeface="Arial" panose="020B0604020202020204" pitchFamily="34" charset="0"/>
                </a:rPr>
                <a:t>g</a:t>
              </a:r>
              <a:r>
                <a:rPr lang="en-US" alt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n-US" altLang="ru-RU" sz="3600" b="1" dirty="0">
                  <a:latin typeface="Arial" panose="020B0604020202020204" pitchFamily="34" charset="0"/>
                </a:rPr>
                <a:t>h</a:t>
              </a:r>
              <a:endParaRPr lang="ru-RU" altLang="ru-RU" sz="3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5363" name="Rectangle 8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2800" b="1" i="1" dirty="0"/>
              <a:t>Потенциальная энергия тела поднятого над поверхностью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sz="quarter"/>
          </p:nvPr>
        </p:nvSpPr>
        <p:spPr>
          <a:xfrm>
            <a:off x="1524000" y="457200"/>
            <a:ext cx="7162800" cy="12954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3200" b="1" i="1" dirty="0"/>
              <a:t>Обладают ли потенциальной энергией следующие тела?</a:t>
            </a:r>
          </a:p>
        </p:txBody>
      </p:sp>
      <p:pic>
        <p:nvPicPr>
          <p:cNvPr id="16387" name="Picture 11" descr="знак вопроса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077200" y="609600"/>
            <a:ext cx="800100" cy="1066800"/>
          </a:xfrm>
          <a:ln/>
        </p:spPr>
      </p:pic>
      <p:pic>
        <p:nvPicPr>
          <p:cNvPr id="16388" name="Picture 14" descr="ufvfr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981200"/>
            <a:ext cx="2779713" cy="2097088"/>
          </a:xfrm>
          <a:ln/>
        </p:spPr>
      </p:pic>
      <p:pic>
        <p:nvPicPr>
          <p:cNvPr id="16389" name="Picture 16" descr="SO00345_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410200" y="2362200"/>
            <a:ext cx="3505200" cy="2743200"/>
          </a:xfrm>
          <a:ln/>
        </p:spPr>
      </p:pic>
      <p:pic>
        <p:nvPicPr>
          <p:cNvPr id="16390" name="Picture 20" descr="нло"/>
          <p:cNvPicPr>
            <a:picLocks noGrp="1" noChangeAspect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371600" y="4114800"/>
            <a:ext cx="3814763" cy="2300288"/>
          </a:xfrm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8"/>
          <p:cNvSpPr txBox="1">
            <a:spLocks noChangeArrowheads="1"/>
          </p:cNvSpPr>
          <p:nvPr/>
        </p:nvSpPr>
        <p:spPr bwMode="auto">
          <a:xfrm>
            <a:off x="768350" y="404813"/>
            <a:ext cx="7666038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 чего зависит энергия сжатой </a:t>
            </a:r>
          </a:p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(или растянутой) пружины? 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476250" y="4437063"/>
            <a:ext cx="866775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От деформации пружины, т.е. от взаимного расположения ее витков, а витки пружины – это части одного и того же тела.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773238"/>
            <a:ext cx="21605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User\Desktop\Рисунок15555555555555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5076056" y="1988840"/>
            <a:ext cx="374644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8459787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Потенциальная энергия упруго деформированного тела Е</a:t>
            </a:r>
            <a:r>
              <a:rPr lang="ru-RU" altLang="ru-RU" sz="3600" b="1" baseline="-2500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913" y="3141663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i="1" dirty="0"/>
              <a:t>k</a:t>
            </a:r>
            <a:r>
              <a:rPr lang="en-US" sz="3200" b="1" dirty="0"/>
              <a:t> –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жёсткость тела , </a:t>
            </a:r>
            <a:r>
              <a:rPr lang="ru-RU" sz="3200" b="1" i="1" dirty="0">
                <a:latin typeface="+mn-lt"/>
                <a:cs typeface="Arial" panose="020B0604020202020204" pitchFamily="34" charset="0"/>
              </a:rPr>
              <a:t>Н/м</a:t>
            </a:r>
          </a:p>
          <a:p>
            <a:pPr eaLnBrk="1" hangingPunct="1">
              <a:defRPr/>
            </a:pPr>
            <a:r>
              <a:rPr lang="ru-RU" sz="3200" b="1" i="1" dirty="0" err="1">
                <a:latin typeface="+mn-lt"/>
                <a:cs typeface="Arial" panose="020B0604020202020204" pitchFamily="34" charset="0"/>
              </a:rPr>
              <a:t>Δ</a:t>
            </a:r>
            <a:r>
              <a:rPr lang="ru-RU" sz="3200" b="1" i="1" dirty="0" err="1">
                <a:latin typeface="+mn-lt"/>
                <a:cs typeface="Times New Roman" panose="02020603050405020304"/>
              </a:rPr>
              <a:t>ℓ</a:t>
            </a:r>
            <a:r>
              <a:rPr lang="ru-RU" sz="3200" b="1" dirty="0" err="1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3200" b="1" dirty="0">
                <a:latin typeface="Times New Roman" panose="02020603050405020304"/>
                <a:cs typeface="Times New Roman" panose="02020603050405020304"/>
              </a:rPr>
              <a:t>- удлинение или сжатие тела,</a:t>
            </a:r>
            <a:r>
              <a:rPr lang="ru-RU" sz="3200" b="1" i="1" dirty="0">
                <a:latin typeface="Times New Roman" panose="02020603050405020304"/>
                <a:cs typeface="Times New Roman" panose="02020603050405020304"/>
              </a:rPr>
              <a:t> м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724400"/>
            <a:ext cx="18002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User\Desktop\Рисунок15555555555555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4283968" y="4725144"/>
            <a:ext cx="3600400" cy="1730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2819400" y="1676400"/>
          <a:ext cx="295275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5" imgW="800100" imgH="419100" progId="Equation.3">
                  <p:embed/>
                </p:oleObj>
              </mc:Choice>
              <mc:Fallback>
                <p:oleObj name="Формула" r:id="rId5" imgW="8001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2952750" cy="15478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spLocks noChangeArrowheads="1"/>
          </p:cNvSpPr>
          <p:nvPr/>
        </p:nvSpPr>
        <p:spPr bwMode="auto">
          <a:xfrm>
            <a:off x="3203575" y="188913"/>
            <a:ext cx="2708275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4800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Энергия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452245" y="868680"/>
            <a:ext cx="76454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Про тела, которые могут совершить работу, говорят, что они обладают </a:t>
            </a: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энергией.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0" y="1844675"/>
            <a:ext cx="8547100" cy="383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sz="quarter"/>
          </p:nvPr>
        </p:nvSpPr>
        <p:spPr>
          <a:xfrm>
            <a:off x="1524000" y="457200"/>
            <a:ext cx="7162800" cy="12954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3200" b="1" i="1" dirty="0"/>
              <a:t>Обладают ли потенциальной энергией следующие тела?</a:t>
            </a:r>
          </a:p>
        </p:txBody>
      </p:sp>
      <p:pic>
        <p:nvPicPr>
          <p:cNvPr id="18435" name="Picture 8" descr="знак вопроса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077200" y="685800"/>
            <a:ext cx="742950" cy="990600"/>
          </a:xfrm>
          <a:ln/>
        </p:spPr>
      </p:pic>
      <p:pic>
        <p:nvPicPr>
          <p:cNvPr id="18436" name="Picture 9" descr="пружина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2057400"/>
            <a:ext cx="3048000" cy="2438400"/>
          </a:xfrm>
          <a:ln/>
        </p:spPr>
      </p:pic>
      <p:pic>
        <p:nvPicPr>
          <p:cNvPr id="18437" name="Picture 14" descr="упр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638800" y="2057400"/>
            <a:ext cx="3276600" cy="2576513"/>
          </a:xfrm>
          <a:ln/>
        </p:spPr>
      </p:pic>
      <p:pic>
        <p:nvPicPr>
          <p:cNvPr id="18438" name="Picture 23" descr="игр на пруж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429000" y="3048000"/>
            <a:ext cx="2286000" cy="3422650"/>
          </a:xfr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5148263" y="3213100"/>
            <a:ext cx="36734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- любое движущееся тело.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900113" y="3213100"/>
            <a:ext cx="38893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тело, находящееся на </a:t>
            </a:r>
          </a:p>
          <a:p>
            <a:pPr eaLnBrk="1" hangingPunct="1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  некоторой высоте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684213" y="4941888"/>
            <a:ext cx="295116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128" name="AutoShape 6"/>
          <p:cNvSpPr>
            <a:spLocks noChangeArrowheads="1"/>
          </p:cNvSpPr>
          <p:nvPr/>
        </p:nvSpPr>
        <p:spPr bwMode="auto">
          <a:xfrm>
            <a:off x="1547813" y="385763"/>
            <a:ext cx="5832475" cy="884237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rgbClr val="CC00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600" b="1">
                <a:solidFill>
                  <a:srgbClr val="CC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Механическая энергия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39750" y="1916113"/>
            <a:ext cx="4037013" cy="107950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Потенциальная энергия </a:t>
            </a:r>
          </a:p>
          <a:p>
            <a:pPr algn="ctr" eaLnBrk="1" hangingPunct="1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(энергия взаимодействия) 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787900" y="1916113"/>
            <a:ext cx="3870325" cy="1081087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Кинетическая энергия </a:t>
            </a:r>
          </a:p>
          <a:p>
            <a:pPr algn="ctr" eaLnBrk="1" hangingPunct="1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(энергия движения) </a:t>
            </a: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1476375" y="4149725"/>
          <a:ext cx="18002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3" imgW="622300" imgH="228600" progId="Equation.3">
                  <p:embed/>
                </p:oleObj>
              </mc:Choice>
              <mc:Fallback>
                <p:oleObj name="Формула" r:id="rId3" imgW="6223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149725"/>
                        <a:ext cx="1800225" cy="6619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1331913" y="4868863"/>
            <a:ext cx="339217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latin typeface="Calibri" panose="020F0502020204030204" pitchFamily="34" charset="0"/>
              </a:rPr>
              <a:t> -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упруго деформиро-</a:t>
            </a:r>
          </a:p>
          <a:p>
            <a:pPr eaLnBrk="1" hangingPunct="1"/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   ванное тело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123" name="Object 13"/>
          <p:cNvGraphicFramePr>
            <a:graphicFrameLocks noChangeAspect="1"/>
          </p:cNvGraphicFramePr>
          <p:nvPr/>
        </p:nvGraphicFramePr>
        <p:xfrm>
          <a:off x="5651500" y="3933825"/>
          <a:ext cx="18002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5" imgW="749300" imgH="419100" progId="Equation.3">
                  <p:embed/>
                </p:oleObj>
              </mc:Choice>
              <mc:Fallback>
                <p:oleObj name="Формула" r:id="rId5" imgW="749300" imgH="4191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933825"/>
                        <a:ext cx="1800225" cy="1006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4"/>
          <p:cNvGraphicFramePr>
            <a:graphicFrameLocks noChangeAspect="1"/>
          </p:cNvGraphicFramePr>
          <p:nvPr/>
        </p:nvGraphicFramePr>
        <p:xfrm>
          <a:off x="1763713" y="5661025"/>
          <a:ext cx="18732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7" imgW="800100" imgH="419100" progId="Equation.3">
                  <p:embed/>
                </p:oleObj>
              </mc:Choice>
              <mc:Fallback>
                <p:oleObj name="Формула" r:id="rId7" imgW="8001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661025"/>
                        <a:ext cx="1873250" cy="9826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AutoShape 17"/>
          <p:cNvSpPr>
            <a:spLocks noChangeArrowheads="1"/>
          </p:cNvSpPr>
          <p:nvPr/>
        </p:nvSpPr>
        <p:spPr bwMode="auto">
          <a:xfrm>
            <a:off x="2700338" y="1341438"/>
            <a:ext cx="215900" cy="574675"/>
          </a:xfrm>
          <a:prstGeom prst="downArrow">
            <a:avLst>
              <a:gd name="adj1" fmla="val 50000"/>
              <a:gd name="adj2" fmla="val 68701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133" name="AutoShape 18"/>
          <p:cNvSpPr>
            <a:spLocks noChangeArrowheads="1"/>
          </p:cNvSpPr>
          <p:nvPr/>
        </p:nvSpPr>
        <p:spPr bwMode="auto">
          <a:xfrm>
            <a:off x="6227763" y="1341438"/>
            <a:ext cx="215900" cy="574675"/>
          </a:xfrm>
          <a:prstGeom prst="downArrow">
            <a:avLst>
              <a:gd name="adj1" fmla="val 50000"/>
              <a:gd name="adj2" fmla="val 69009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357563"/>
            <a:ext cx="979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084763"/>
            <a:ext cx="100806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063" y="5229225"/>
            <a:ext cx="21605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5038"/>
            <a:ext cx="48529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95288" y="836613"/>
            <a:ext cx="8424862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 Какие из обозначенных на рисунке тел обладают потенциальной энергией?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867400" y="2997200"/>
            <a:ext cx="3178175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А) только 1</a:t>
            </a:r>
          </a:p>
          <a:p>
            <a:pPr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Б) только 1 и 2</a:t>
            </a:r>
          </a:p>
          <a:p>
            <a:pPr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В) только 1 и 3</a:t>
            </a:r>
          </a:p>
          <a:p>
            <a:pPr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Г) 1,2 и 3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05038"/>
            <a:ext cx="5400675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135937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 Потенциальная энергия тела тем больше…</a:t>
            </a:r>
          </a:p>
        </p:txBody>
      </p:sp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423863" y="1773238"/>
            <a:ext cx="8720137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А) чем больше скорость тела</a:t>
            </a:r>
          </a:p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Б) чем выше расположение тела над землей</a:t>
            </a:r>
          </a:p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В) чем сильнее сжато или растянуто тело</a:t>
            </a:r>
          </a:p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Г) чем сильнее нагрето тело</a:t>
            </a:r>
          </a:p>
        </p:txBody>
      </p:sp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1547813" y="4292600"/>
          <a:ext cx="25923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3" imgW="622300" imgH="228600" progId="Equation.3">
                  <p:embed/>
                </p:oleObj>
              </mc:Choice>
              <mc:Fallback>
                <p:oleObj name="Формула" r:id="rId3" imgW="6223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292600"/>
                        <a:ext cx="2592387" cy="9525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4"/>
          <p:cNvGraphicFramePr>
            <a:graphicFrameLocks noChangeAspect="1"/>
          </p:cNvGraphicFramePr>
          <p:nvPr/>
        </p:nvGraphicFramePr>
        <p:xfrm>
          <a:off x="5076825" y="4149725"/>
          <a:ext cx="21971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5" imgW="800100" imgH="419100" progId="Equation.3">
                  <p:embed/>
                </p:oleObj>
              </mc:Choice>
              <mc:Fallback>
                <p:oleObj name="Формула" r:id="rId5" imgW="8001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149725"/>
                        <a:ext cx="2197100" cy="11525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254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52738"/>
            <a:ext cx="3089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971550" y="981075"/>
            <a:ext cx="7561263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3) Мяч подняли над Землей. Для увеличения его потенциальной энергии мячик нужно…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429000" y="2819400"/>
            <a:ext cx="5695950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А) поднять выше</a:t>
            </a:r>
          </a:p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Б) не удерживать(отпустить)</a:t>
            </a:r>
          </a:p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В) опустить ниже</a:t>
            </a:r>
          </a:p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Г) нагреть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84213" y="692150"/>
            <a:ext cx="7345362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000" b="1">
                <a:solidFill>
                  <a:srgbClr val="0000F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4. В какой из нижеприведенных ситуаций, потенциальная энергия тела увеличивается?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360488" y="2276475"/>
            <a:ext cx="7783512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А) в пружине заводимых часов</a:t>
            </a:r>
          </a:p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Б) у тела спускаемого с горы</a:t>
            </a:r>
          </a:p>
          <a:p>
            <a:pPr eaLnBrk="1" hangingPunct="1"/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В) у ракеты, при снижении относительно поверхности Земли</a:t>
            </a:r>
          </a:p>
        </p:txBody>
      </p:sp>
      <p:pic>
        <p:nvPicPr>
          <p:cNvPr id="21509" name="Picture 6" descr="https://img.watchtime.in/images/2017/May/56b597ee-45b7-468b-acbf-3cd1600e6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084763"/>
            <a:ext cx="18907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581525"/>
            <a:ext cx="3024187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https://www.syl.ru/misc/i/ai/352054/2081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797425"/>
            <a:ext cx="36020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http://www.lesjoforsab.com/standard-fjadrar/klockfjadrar_ID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365625"/>
            <a:ext cx="863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0645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5) В каком из нижеуказанных соотношений </a:t>
            </a:r>
          </a:p>
          <a:p>
            <a:pPr eaLnBrk="1" hangingPunct="1"/>
            <a:r>
              <a:rPr lang="ru-RU" altLang="ru-RU" sz="2800" b="1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находятся потенциальные энергии тел, </a:t>
            </a:r>
          </a:p>
          <a:p>
            <a:pPr eaLnBrk="1" hangingPunct="1"/>
            <a:r>
              <a:rPr lang="ru-RU" altLang="ru-RU" sz="2800" b="1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показанных на рисунке?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43211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292725" y="2492375"/>
            <a:ext cx="2946400" cy="304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А) 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ru-RU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32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Б) 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ru-RU" sz="32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32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В) 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/>
            <a:endParaRPr lang="ru-RU" altLang="ru-RU" sz="32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Г) 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altLang="ru-RU" sz="3200" b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32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549275"/>
            <a:ext cx="813752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6. Наличие у тел потенциальной энергии объясняется…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А) взаимодействием тел или частей тела</a:t>
            </a:r>
          </a:p>
          <a:p>
            <a:pPr marL="457200" indent="-457200" eaLnBrk="1" hangingPunct="1"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Б) взаимодействием молекул вещества</a:t>
            </a:r>
          </a:p>
          <a:p>
            <a:pPr marL="457200" indent="-457200" eaLnBrk="1" hangingPunct="1"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В) движением тела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ru-RU" altLang="ru-RU" sz="5400" b="1" dirty="0">
                <a:solidFill>
                  <a:schemeClr val="bg1"/>
                </a:solidFill>
                <a:highlight>
                  <a:srgbClr val="FFFF00"/>
                </a:highlight>
              </a:rPr>
              <a:t>Домашнее задание</a:t>
            </a:r>
          </a:p>
        </p:txBody>
      </p:sp>
      <p:sp>
        <p:nvSpPr>
          <p:cNvPr id="25603" name="Rectangle 5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7842250" cy="4419600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sz="4800" b="1" i="1" dirty="0"/>
              <a:t>   </a:t>
            </a:r>
          </a:p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sz="4800" b="1" i="1" dirty="0"/>
              <a:t> </a:t>
            </a:r>
            <a:r>
              <a:rPr lang="ru-RU" altLang="ru-RU" sz="4800" b="1" i="1" dirty="0">
                <a:latin typeface="Arial" panose="020B0604020202020204" pitchFamily="34" charset="0"/>
              </a:rPr>
              <a:t>§ 61-62, </a:t>
            </a:r>
          </a:p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sz="4800" b="1" i="1" dirty="0">
                <a:latin typeface="Arial" panose="020B0604020202020204" pitchFamily="34" charset="0"/>
              </a:rPr>
              <a:t>письменно упр. 39 (1-3)</a:t>
            </a:r>
            <a:endParaRPr lang="ru-RU" altLang="ru-RU" sz="4800" b="1" i="1" u="sng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3500" b="1" i="1" dirty="0"/>
              <a:t>Где мы в жизни встречаемся с понятием энергии?</a:t>
            </a:r>
          </a:p>
        </p:txBody>
      </p:sp>
      <p:pic>
        <p:nvPicPr>
          <p:cNvPr id="5123" name="Picture 3" descr="M0107014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2514600"/>
            <a:ext cx="2463800" cy="2743200"/>
          </a:xfrm>
          <a:ln/>
        </p:spPr>
      </p:pic>
      <p:pic>
        <p:nvPicPr>
          <p:cNvPr id="5124" name="Picture 6" descr="S0401002"/>
          <p:cNvPicPr>
            <a:picLocks noGrp="1" noChangeAspect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2514600"/>
            <a:ext cx="3200400" cy="4114800"/>
          </a:xfrm>
          <a:ln/>
        </p:spPr>
      </p:pic>
      <p:sp>
        <p:nvSpPr>
          <p:cNvPr id="101378" name="Rectangle 2"/>
          <p:cNvSpPr>
            <a:spLocks noGrp="1"/>
          </p:cNvSpPr>
          <p:nvPr>
            <p:ph type="body" sz="half"/>
          </p:nvPr>
        </p:nvSpPr>
        <p:spPr>
          <a:xfrm>
            <a:off x="0" y="1981200"/>
            <a:ext cx="3441700" cy="411480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accent1"/>
              </a:buClr>
              <a:buSzPct val="85000"/>
              <a:buFont typeface="Wingdings" panose="05000000000000000000" pitchFamily="2" charset="2"/>
              <a:defRPr sz="2400"/>
            </a:lvl1pPr>
            <a:lvl2pPr lvl="1">
              <a:buClr>
                <a:schemeClr val="accent1"/>
              </a:buClr>
              <a:buSzPct val="70000"/>
              <a:buFont typeface="Wingdings" panose="05000000000000000000" pitchFamily="2" charset="2"/>
              <a:defRPr sz="2100"/>
            </a:lvl2pPr>
            <a:lvl3pPr lvl="2">
              <a:buClr>
                <a:schemeClr val="accent1"/>
              </a:buClr>
              <a:buSzPct val="70000"/>
              <a:buFont typeface="Wingdings" panose="05000000000000000000" pitchFamily="2" charset="2"/>
              <a:defRPr sz="2000"/>
            </a:lvl3pPr>
            <a:lvl4pPr lvl="3">
              <a:buClr>
                <a:schemeClr val="accent1"/>
              </a:buClr>
              <a:buSzPct val="70000"/>
              <a:buFont typeface="Wingdings" panose="05000000000000000000" pitchFamily="2" charset="2"/>
              <a:defRPr sz="1800"/>
            </a:lvl4pPr>
            <a:lvl5pPr lvl="4">
              <a:buClr>
                <a:schemeClr val="accent1"/>
              </a:buClr>
              <a:buSzPct val="70000"/>
              <a:buFont typeface="Wingdings" panose="05000000000000000000" pitchFamily="2" charset="2"/>
              <a:defRPr sz="1800"/>
            </a:lvl5pPr>
          </a:lstStyle>
          <a:p>
            <a:pPr lvl="0" eaLnBrk="1" hangingPunct="1"/>
            <a:endParaRPr lang="ru-RU" altLang="ru-RU" dirty="0"/>
          </a:p>
          <a:p>
            <a:pPr lvl="0" eaLnBrk="1" hangingPunct="1"/>
            <a:endParaRPr lang="ru-RU" altLang="ru-RU" dirty="0"/>
          </a:p>
          <a:p>
            <a:pPr lvl="0" eaLnBrk="1" hangingPunct="1">
              <a:buNone/>
            </a:pPr>
            <a:endParaRPr lang="ru-RU" altLang="ru-RU" dirty="0"/>
          </a:p>
        </p:txBody>
      </p:sp>
      <p:pic>
        <p:nvPicPr>
          <p:cNvPr id="5126" name="Picture 5" descr="A01010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14600"/>
            <a:ext cx="2295525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sz="3500" b="1" i="1" dirty="0"/>
              <a:t>Где мы в жизни встречаемся с понятием энергии?</a:t>
            </a:r>
          </a:p>
        </p:txBody>
      </p:sp>
      <p:pic>
        <p:nvPicPr>
          <p:cNvPr id="6147" name="Picture 7" descr="море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438400"/>
            <a:ext cx="2455863" cy="2581275"/>
          </a:xfrm>
          <a:ln/>
        </p:spPr>
      </p:pic>
      <p:pic>
        <p:nvPicPr>
          <p:cNvPr id="6148" name="Picture 18" descr="J0227558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2438400"/>
            <a:ext cx="2971800" cy="4114800"/>
          </a:xfrm>
          <a:ln/>
        </p:spPr>
      </p:pic>
      <p:pic>
        <p:nvPicPr>
          <p:cNvPr id="6149" name="Picture 19" descr="гус тр"/>
          <p:cNvPicPr>
            <a:picLocks noGrp="1" noChangeAspect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2438400"/>
            <a:ext cx="2709863" cy="2670175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/>
          </p:cNvSpPr>
          <p:nvPr>
            <p:ph type="title"/>
          </p:nvPr>
        </p:nvSpPr>
        <p:spPr>
          <a:xfrm>
            <a:off x="3657600" y="914400"/>
            <a:ext cx="5334000" cy="518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ru-RU" altLang="ru-RU" b="1" i="1" u="sng" dirty="0"/>
              <a:t>Энергия</a:t>
            </a:r>
            <a:r>
              <a:rPr lang="ru-RU" altLang="ru-RU" b="1" i="1" dirty="0"/>
              <a:t> – это скалярная физическая величина, характеризующая способность тел совершать работу</a:t>
            </a:r>
          </a:p>
        </p:txBody>
      </p:sp>
      <p:pic>
        <p:nvPicPr>
          <p:cNvPr id="7171" name="Picture 11" descr="велосипедист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438400"/>
            <a:ext cx="3370263" cy="3276600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sz="quarter"/>
          </p:nvPr>
        </p:nvSpPr>
        <p:spPr>
          <a:xfrm>
            <a:off x="1524000" y="381000"/>
            <a:ext cx="7380288" cy="1295400"/>
          </a:xfrm>
          <a:ln/>
        </p:spPr>
        <p:txBody>
          <a:bodyPr vert="horz" wrap="square" lIns="91440" tIns="45720" rIns="91440" bIns="45720" anchor="ctr" anchorCtr="0"/>
          <a:lstStyle/>
          <a:p>
            <a:pPr marL="742950" indent="-742950" eaLnBrk="1" hangingPunct="1"/>
            <a:r>
              <a:rPr lang="ru-RU" altLang="ru-RU" sz="2800" b="1" i="1" dirty="0"/>
              <a:t>Энергия в системе СИ измеряется в Джоулях (1Дж) – в честь английского физика Дж. Джоуля.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38200" y="3200400"/>
          <a:ext cx="41719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5" imgW="1116965" imgH="203200" progId="Equation.3">
                  <p:embed/>
                </p:oleObj>
              </mc:Choice>
              <mc:Fallback>
                <p:oleObj r:id="rId5" imgW="1116965" imgH="203200" progId="Equation.3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838200" y="3200400"/>
                        <a:ext cx="4171950" cy="830263"/>
                      </a:xfrm>
                      <a:prstGeom prst="rect">
                        <a:avLst/>
                      </a:prstGeom>
                      <a:solidFill>
                        <a:srgbClr val="FFCC99">
                          <a:alpha val="100000"/>
                        </a:srgbClr>
                      </a:solidFill>
                      <a:ln>
                        <a:solidFill>
                          <a:srgbClr val="993300">
                            <a:alpha val="100000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38200" y="2438400"/>
          <a:ext cx="42116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7" imgW="1269365" imgH="203200" progId="Equation.3">
                  <p:embed/>
                </p:oleObj>
              </mc:Choice>
              <mc:Fallback>
                <p:oleObj r:id="rId7" imgW="1269365" imgH="203200" progId="Equation.3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838200" y="2438400"/>
                        <a:ext cx="4211638" cy="739775"/>
                      </a:xfrm>
                      <a:prstGeom prst="rect">
                        <a:avLst/>
                      </a:prstGeom>
                      <a:solidFill>
                        <a:srgbClr val="FFCC99">
                          <a:alpha val="100000"/>
                        </a:srgbClr>
                      </a:solidFill>
                      <a:ln>
                        <a:solidFill>
                          <a:srgbClr val="993300">
                            <a:alpha val="100000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2400" y="4038600"/>
          <a:ext cx="56165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9" imgW="1409065" imgH="203200" progId="Equation.3">
                  <p:embed/>
                </p:oleObj>
              </mc:Choice>
              <mc:Fallback>
                <p:oleObj r:id="rId9" imgW="1409065" imgH="203200" progId="Equation.3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152400" y="4038600"/>
                        <a:ext cx="5616575" cy="863600"/>
                      </a:xfrm>
                      <a:prstGeom prst="rect">
                        <a:avLst/>
                      </a:prstGeom>
                      <a:solidFill>
                        <a:srgbClr val="FFCC99">
                          <a:alpha val="100000"/>
                        </a:srgbClr>
                      </a:solidFill>
                      <a:ln>
                        <a:solidFill>
                          <a:srgbClr val="993300">
                            <a:alpha val="100000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214" name="wmpaud3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04800" y="73898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button37">
            <a:hlinkClick r:id="" action="ppaction://hlinkshowjump?jump=previousslide"/>
          </p:cNvPr>
          <p:cNvPicPr/>
          <p:nvPr/>
        </p:nvPicPr>
        <p:blipFill>
          <a:blip r:embed="rId12"/>
          <a:srcRect l="81743" t="9923"/>
          <a:stretch>
            <a:fillRect/>
          </a:stretch>
        </p:blipFill>
        <p:spPr>
          <a:xfrm>
            <a:off x="-36512" y="6162675"/>
            <a:ext cx="446087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 descr="button3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rcRect r="81010" b="6906"/>
          <a:stretch>
            <a:fillRect/>
          </a:stretch>
        </p:blipFill>
        <p:spPr>
          <a:xfrm>
            <a:off x="-50800" y="5661025"/>
            <a:ext cx="446088" cy="4365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201" name="Object 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81000" y="4876800"/>
          <a:ext cx="51847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14" imgW="1193800" imgH="203200" progId="Equation.3">
                  <p:embed/>
                </p:oleObj>
              </mc:Choice>
              <mc:Fallback>
                <p:oleObj r:id="rId14" imgW="1193800" imgH="203200" progId="Equation.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>
                      <a:xfrm>
                        <a:off x="381000" y="4876800"/>
                        <a:ext cx="5184775" cy="881063"/>
                      </a:xfrm>
                      <a:prstGeom prst="rect">
                        <a:avLst/>
                      </a:prstGeom>
                      <a:solidFill>
                        <a:srgbClr val="FFCC99">
                          <a:alpha val="100000"/>
                        </a:srgbClr>
                      </a:solidFill>
                      <a:ln>
                        <a:solidFill>
                          <a:srgbClr val="993300">
                            <a:alpha val="100000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1200" y="1905000"/>
            <a:ext cx="3181350" cy="443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2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6"/>
          <p:cNvSpPr/>
          <p:nvPr/>
        </p:nvSpPr>
        <p:spPr>
          <a:xfrm>
            <a:off x="2362200" y="0"/>
            <a:ext cx="4724400" cy="3886200"/>
          </a:xfrm>
          <a:prstGeom prst="ellipse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352800" y="3048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ru-RU" altLang="ru-RU" b="1" i="1" u="sng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ЭНЕРГИЯ</a:t>
            </a:r>
          </a:p>
        </p:txBody>
      </p:sp>
      <p:sp>
        <p:nvSpPr>
          <p:cNvPr id="9220" name="Line 18"/>
          <p:cNvSpPr/>
          <p:nvPr/>
        </p:nvSpPr>
        <p:spPr>
          <a:xfrm flipH="1">
            <a:off x="4724400" y="1828800"/>
            <a:ext cx="0" cy="2057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1" name="Text Box 20"/>
          <p:cNvSpPr txBox="1"/>
          <p:nvPr/>
        </p:nvSpPr>
        <p:spPr>
          <a:xfrm>
            <a:off x="2438400" y="2057400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 i="1" u="sng" dirty="0">
                <a:latin typeface="Arial" panose="020B0604020202020204" pitchFamily="34" charset="0"/>
              </a:rPr>
              <a:t>механическая</a:t>
            </a:r>
          </a:p>
        </p:txBody>
      </p:sp>
      <p:sp>
        <p:nvSpPr>
          <p:cNvPr id="9222" name="Text Box 21"/>
          <p:cNvSpPr txBox="1"/>
          <p:nvPr/>
        </p:nvSpPr>
        <p:spPr>
          <a:xfrm>
            <a:off x="4876800" y="2057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 i="1" u="sng" dirty="0">
                <a:latin typeface="Arial" panose="020B0604020202020204" pitchFamily="34" charset="0"/>
              </a:rPr>
              <a:t>внутренняя</a:t>
            </a:r>
          </a:p>
        </p:txBody>
      </p:sp>
      <p:sp>
        <p:nvSpPr>
          <p:cNvPr id="9223" name="Line 22"/>
          <p:cNvSpPr/>
          <p:nvPr/>
        </p:nvSpPr>
        <p:spPr>
          <a:xfrm flipH="1">
            <a:off x="457200" y="2362200"/>
            <a:ext cx="1828800" cy="1143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4" name="Line 23"/>
          <p:cNvSpPr/>
          <p:nvPr/>
        </p:nvSpPr>
        <p:spPr>
          <a:xfrm flipH="1">
            <a:off x="3200400" y="3657600"/>
            <a:ext cx="762000" cy="2133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5" name="Line 24"/>
          <p:cNvSpPr/>
          <p:nvPr/>
        </p:nvSpPr>
        <p:spPr>
          <a:xfrm>
            <a:off x="5486400" y="3733800"/>
            <a:ext cx="1371600" cy="2133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6" name="Line 25"/>
          <p:cNvSpPr/>
          <p:nvPr/>
        </p:nvSpPr>
        <p:spPr>
          <a:xfrm>
            <a:off x="6705600" y="2819400"/>
            <a:ext cx="1371600" cy="762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7" name="Text Box 26"/>
          <p:cNvSpPr txBox="1"/>
          <p:nvPr/>
        </p:nvSpPr>
        <p:spPr>
          <a:xfrm>
            <a:off x="0" y="3276600"/>
            <a:ext cx="3810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600" b="1" i="1" dirty="0">
                <a:latin typeface="Arial" panose="020B0604020202020204" pitchFamily="34" charset="0"/>
              </a:rPr>
              <a:t>кинетическая</a:t>
            </a:r>
          </a:p>
        </p:txBody>
      </p:sp>
      <p:sp>
        <p:nvSpPr>
          <p:cNvPr id="9228" name="Text Box 27"/>
          <p:cNvSpPr txBox="1"/>
          <p:nvPr/>
        </p:nvSpPr>
        <p:spPr>
          <a:xfrm>
            <a:off x="533400" y="5638800"/>
            <a:ext cx="411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9229" name="Text Box 28"/>
          <p:cNvSpPr txBox="1"/>
          <p:nvPr/>
        </p:nvSpPr>
        <p:spPr>
          <a:xfrm>
            <a:off x="762000" y="5715000"/>
            <a:ext cx="3886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304800" y="56388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ru-RU" altLang="ru-RU" sz="3600" b="1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потенциальная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5562600" y="59436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ru-RU" altLang="ru-RU" b="1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тепловая</a:t>
            </a:r>
          </a:p>
        </p:txBody>
      </p:sp>
      <p:sp>
        <p:nvSpPr>
          <p:cNvPr id="9232" name="Text Box 31"/>
          <p:cNvSpPr txBox="1"/>
          <p:nvPr/>
        </p:nvSpPr>
        <p:spPr>
          <a:xfrm>
            <a:off x="6477000" y="35814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b="1" i="1" dirty="0">
                <a:latin typeface="Arial" panose="020B0604020202020204" pitchFamily="34" charset="0"/>
              </a:rPr>
              <a:t>химическая</a:t>
            </a:r>
          </a:p>
        </p:txBody>
      </p:sp>
      <p:pic>
        <p:nvPicPr>
          <p:cNvPr id="9233" name="Picture 34" descr="men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62800" y="1524000"/>
            <a:ext cx="1854200" cy="2133600"/>
          </a:xfrm>
          <a:ln/>
        </p:spPr>
      </p:pic>
      <p:pic>
        <p:nvPicPr>
          <p:cNvPr id="9234" name="Picture 37" descr="баба-яга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-838200" y="1143000"/>
            <a:ext cx="3581400" cy="2227263"/>
          </a:xfrm>
          <a:ln/>
        </p:spPr>
      </p:pic>
      <p:pic>
        <p:nvPicPr>
          <p:cNvPr id="9235" name="Picture 40" descr="купидон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752600" y="3810000"/>
            <a:ext cx="3200400" cy="2271713"/>
          </a:xfrm>
          <a:ln/>
        </p:spPr>
      </p:pic>
      <p:pic>
        <p:nvPicPr>
          <p:cNvPr id="9236" name="Picture 44" descr="Рисунок2"/>
          <p:cNvPicPr>
            <a:picLocks noGrp="1" noChangeAspect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010400" y="4267200"/>
            <a:ext cx="1895475" cy="1874838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ru-RU" altLang="ru-RU" b="1" i="1" dirty="0"/>
              <a:t>Кинетическая энергия</a:t>
            </a:r>
          </a:p>
        </p:txBody>
      </p:sp>
      <p:sp>
        <p:nvSpPr>
          <p:cNvPr id="10243" name="Rectangle 5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733800" cy="4114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sz="3200" b="1" i="1" dirty="0"/>
              <a:t>  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sz="3200" b="1" i="1" dirty="0"/>
              <a:t>   </a:t>
            </a:r>
            <a:r>
              <a:rPr lang="ru-RU" altLang="ru-RU" b="1" i="1" u="sng" dirty="0"/>
              <a:t>Кинетическая энергия</a:t>
            </a:r>
            <a:r>
              <a:rPr lang="ru-RU" altLang="ru-RU" b="1" i="1" dirty="0"/>
              <a:t> – </a:t>
            </a:r>
          </a:p>
          <a:p>
            <a:pPr eaLnBrk="1" hangingPunct="1">
              <a:buClr>
                <a:schemeClr val="accent1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b="1" i="1" dirty="0"/>
              <a:t>   это энергия </a:t>
            </a:r>
            <a:r>
              <a:rPr lang="ru-RU" altLang="ru-RU" b="1" i="1" dirty="0">
                <a:solidFill>
                  <a:schemeClr val="bg1"/>
                </a:solidFill>
                <a:highlight>
                  <a:srgbClr val="FFFF00"/>
                </a:highlight>
              </a:rPr>
              <a:t>движущегося </a:t>
            </a:r>
            <a:r>
              <a:rPr lang="ru-RU" altLang="ru-RU" b="1" i="1" dirty="0"/>
              <a:t>тела</a:t>
            </a:r>
          </a:p>
        </p:txBody>
      </p:sp>
      <p:pic>
        <p:nvPicPr>
          <p:cNvPr id="10244" name="Picture 8" descr="Рисунок7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676400"/>
            <a:ext cx="1981200" cy="2514600"/>
          </a:xfrm>
          <a:ln/>
        </p:spPr>
      </p:pic>
      <p:pic>
        <p:nvPicPr>
          <p:cNvPr id="10245" name="Picture 9" descr="тр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3429000"/>
            <a:ext cx="2895600" cy="266700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1901825"/>
            <a:ext cx="4144645" cy="18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845" y="1924685"/>
            <a:ext cx="4197350" cy="186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50825" y="3886200"/>
            <a:ext cx="8675688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latin typeface="Arial" panose="020B0604020202020204" pitchFamily="34" charset="0"/>
                <a:cs typeface="Arial" panose="020B0604020202020204" pitchFamily="34" charset="0"/>
              </a:rPr>
              <a:t>Опыт: столкнувшись с бруском, шарик совершит работу по перемещению бруска.  </a:t>
            </a:r>
            <a:r>
              <a:rPr lang="ru-RU" altLang="ru-RU" sz="3600" b="1" u="sng">
                <a:latin typeface="Arial" panose="020B0604020202020204" pitchFamily="34" charset="0"/>
                <a:cs typeface="Arial" panose="020B0604020202020204" pitchFamily="34" charset="0"/>
              </a:rPr>
              <a:t>Движущийся шарик обладает энергией!</a:t>
            </a:r>
          </a:p>
        </p:txBody>
      </p:sp>
      <p:sp>
        <p:nvSpPr>
          <p:cNvPr id="24582" name="Прямоугольник 9"/>
          <p:cNvSpPr>
            <a:spLocks noChangeArrowheads="1"/>
          </p:cNvSpPr>
          <p:nvPr/>
        </p:nvSpPr>
        <p:spPr bwMode="auto">
          <a:xfrm>
            <a:off x="1676400" y="838200"/>
            <a:ext cx="690054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Кинетическая энергия(Е</a:t>
            </a:r>
            <a:r>
              <a:rPr lang="ru-RU" altLang="ru-RU" b="1" baseline="-2500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b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3</TotalTime>
  <Words>616</Words>
  <Application>Microsoft Office PowerPoint</Application>
  <PresentationFormat>Экран (4:3)</PresentationFormat>
  <Paragraphs>125</Paragraphs>
  <Slides>28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Каскад</vt:lpstr>
      <vt:lpstr>Microsoft Equation 3.0</vt:lpstr>
      <vt:lpstr>Формула</vt:lpstr>
      <vt:lpstr>МЕХАНИЧЕСКАЯ ЭНЕРГИЯ. Кинетическая и потенциальная энергия.</vt:lpstr>
      <vt:lpstr>Презентация PowerPoint</vt:lpstr>
      <vt:lpstr>Где мы в жизни встречаемся с понятием энергии?</vt:lpstr>
      <vt:lpstr>Где мы в жизни встречаемся с понятием энергии?</vt:lpstr>
      <vt:lpstr>Энергия – это скалярная физическая величина, характеризующая способность тел совершать работу</vt:lpstr>
      <vt:lpstr>Энергия в системе СИ измеряется в Джоулях (1Дж) – в честь английского физика Дж. Джоуля.</vt:lpstr>
      <vt:lpstr>Презентация PowerPoint</vt:lpstr>
      <vt:lpstr>Кинетическая энергия</vt:lpstr>
      <vt:lpstr>Презентация PowerPoint</vt:lpstr>
      <vt:lpstr>Презентация PowerPoint</vt:lpstr>
      <vt:lpstr>От чего зависит кинетическая энергия тела?</vt:lpstr>
      <vt:lpstr>Обладают ли кинетической энергией  следующие тела?</vt:lpstr>
      <vt:lpstr>Потенциальная энергия</vt:lpstr>
      <vt:lpstr>Презентация PowerPoint</vt:lpstr>
      <vt:lpstr>Презентация PowerPoint</vt:lpstr>
      <vt:lpstr>Потенциальная энергия тела поднятого над поверхностью Земли</vt:lpstr>
      <vt:lpstr>Обладают ли потенциальной энергией следующие тела?</vt:lpstr>
      <vt:lpstr>Презентация PowerPoint</vt:lpstr>
      <vt:lpstr>Презентация PowerPoint</vt:lpstr>
      <vt:lpstr>Обладают ли потенциальной энергией следующие тела?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</dc:title>
  <dc:creator>User1</dc:creator>
  <cp:lastModifiedBy>Бухгалтер</cp:lastModifiedBy>
  <cp:revision>22</cp:revision>
  <dcterms:created xsi:type="dcterms:W3CDTF">2005-05-18T14:11:29Z</dcterms:created>
  <dcterms:modified xsi:type="dcterms:W3CDTF">2025-05-29T09:07:23Z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E97C74E77E1840E7BE039706853A0DAC_13</vt:lpwstr>
  </property>
  <property fmtid="{D5CDD505-2E9C-101B-9397-08002B2CF9AE}" pid="3" name="KSOProductBuildVer">
    <vt:lpwstr>1049-12.2.0.20795</vt:lpwstr>
  </property>
</Properties>
</file>