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6" r:id="rId2"/>
    <p:sldId id="257" r:id="rId3"/>
    <p:sldId id="269" r:id="rId4"/>
    <p:sldId id="270" r:id="rId5"/>
    <p:sldId id="280" r:id="rId6"/>
    <p:sldId id="279" r:id="rId7"/>
    <p:sldId id="258" r:id="rId8"/>
    <p:sldId id="259" r:id="rId9"/>
    <p:sldId id="261" r:id="rId10"/>
    <p:sldId id="264" r:id="rId11"/>
    <p:sldId id="265" r:id="rId12"/>
    <p:sldId id="266" r:id="rId13"/>
    <p:sldId id="267" r:id="rId14"/>
    <p:sldId id="281" r:id="rId15"/>
    <p:sldId id="290" r:id="rId16"/>
    <p:sldId id="291" r:id="rId17"/>
    <p:sldId id="299" r:id="rId18"/>
    <p:sldId id="296" r:id="rId19"/>
    <p:sldId id="298" r:id="rId20"/>
    <p:sldId id="287" r:id="rId21"/>
    <p:sldId id="289" r:id="rId22"/>
    <p:sldId id="288" r:id="rId23"/>
    <p:sldId id="292" r:id="rId24"/>
    <p:sldId id="294" r:id="rId25"/>
    <p:sldId id="293" r:id="rId26"/>
    <p:sldId id="305" r:id="rId27"/>
    <p:sldId id="297" r:id="rId28"/>
    <p:sldId id="300" r:id="rId29"/>
    <p:sldId id="301" r:id="rId30"/>
    <p:sldId id="303" r:id="rId31"/>
    <p:sldId id="302" r:id="rId32"/>
    <p:sldId id="295" r:id="rId33"/>
    <p:sldId id="304" r:id="rId34"/>
    <p:sldId id="282" r:id="rId35"/>
    <p:sldId id="283" r:id="rId36"/>
    <p:sldId id="286" r:id="rId37"/>
    <p:sldId id="285" r:id="rId38"/>
    <p:sldId id="272" r:id="rId39"/>
    <p:sldId id="273" r:id="rId40"/>
    <p:sldId id="27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A55E6-7A5E-4712-B853-214C150C5833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06E2E-CD13-4E0B-83C4-B2978187C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06E2E-CD13-4E0B-83C4-B2978187CAE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 приёмы развития мотивации учебной деятельности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fsd.multiurok.ru/html/2019/05/08/s_5cd2f87663ab0/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83568" y="1600200"/>
            <a:ext cx="77768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Методы, формы, приемы формирования учебной мотивации школьников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этап: вызывание исходной мотивации</a:t>
            </a:r>
            <a:r>
              <a:rPr lang="ru-RU" sz="4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начальном этапе урока преподаватель может учитывать несколько видов побуждений учащихся: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актуализировать мотивы предыдущих достижений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("мы хорошо поработали над предыдущей темой"),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вызывать мотивы относительной неудовлетворенности ("но не усвоили еще одну важную сторону этой темы"),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усилить мотивы ориентации на предстоящую работу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("а между тем для вашей будущей жизни это будет необходимо: например в таких-то ситуациях"),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усилить непроизвольные мотивы удивления, любознательности.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404664"/>
            <a:ext cx="8136904" cy="572149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Приемы формирования понимания нужности, важности, целесообразности изучения </a:t>
            </a:r>
          </a:p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данной темы</a:t>
            </a: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Прием «Оратор».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За 1 минуту убедите своего собеседника в том, что изучение этой темы просто необходимо.</a:t>
            </a: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Прием «Автор». 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Если бы вы были автором учебника, как бы вы объяснили ученикам необходимость изучения этой темы?</a:t>
            </a: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Прием «Профи».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Исходя из будущей профессии, зачем нужно изучение этой темы?</a:t>
            </a: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Прием «Кумир»   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 карточках раздать «кумиров по жизни». Пофантазируйте, каким образом они бы доказали вам необходимость изучения этой темы?</a:t>
            </a: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«Фантазёр»  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 доске записана тема урока.  - Назовите 5 способов применения знаний, умений и навыков по этой теме в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7762056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этап: подкрепления и усиления возникшей мотивации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           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ориентируется на познавательные и социальные мотивы, вызывая интерес к нескольким способам решения задач и их сопоставление (познавательные мотивы),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разным формам сотрудничества с другим человеком (социальные мотивы).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усваивают содержание темы программы и овладевают учебными действиями и операциями, входящими в это содержание.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404664"/>
            <a:ext cx="7474024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Познавательная сфера: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занимательность;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наглядность;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дидактическая игра;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проблемное обучение;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поддержка альтернативности,   множественности мнений;</a:t>
            </a:r>
          </a:p>
          <a:p>
            <a:endParaRPr lang="ru-RU" dirty="0"/>
          </a:p>
        </p:txBody>
      </p:sp>
      <p:pic>
        <p:nvPicPr>
          <p:cNvPr id="4" name="Рисунок 3" descr="5245621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652120" y="1052736"/>
            <a:ext cx="3309488" cy="345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260648"/>
            <a:ext cx="828092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Также при сообщении темы урока и его цели используется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приём «Прогнозирование»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урок литературы. «Послушайте название произведения, с которым будем работать на уроке, и попробуйте определить жанр произведения, тему, возможные события».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 «Верные - неверные утверждения».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Предлагаю несколько утверждений по еще не изученной теме. Учащиеся выбирают «верные» утверждения, полагаясь на собственный опыт или просто угадывая. В любом случае они настраиваются на изучение темы, выделяют ключевые моменты, а элемент соревнования позволяет удерживать внимание до конца урока. На стадии рефлексии возвращаемся к этому приему, чтобы выяснить, какие из утверждений были верными.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fsd.multiurok.ru/html/2020/05/10/s_5eb7f0d231999/img13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23528" y="242646"/>
            <a:ext cx="8280920" cy="62106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3923928" y="5543297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 создания проблемной ситуации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age1.slideserve.com/3115521/slide9-l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 песчаной косой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косой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косой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косой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косой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косил покос.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live4fun.ru/data/old_pictures/s3img_316209418_275_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691680" y="2795103"/>
            <a:ext cx="5591944" cy="4062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s://sun9-4.userapi.com/impg/0wJA4HfKUJOeFguqEzY--3bu6socrE6SuflUIg/rq9QIgiVbkI.jpg?size=604x453&amp;quality=96&amp;sign=d3e7d8b83630a87873a99c6abba1f510&amp;type=album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67544" y="278649"/>
            <a:ext cx="8064896" cy="604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fsd.multiurok.ru/html/2020/04/07/s_5e8c9b0106226/img8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83568" y="404664"/>
            <a:ext cx="768085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620688"/>
            <a:ext cx="7920880" cy="55054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важнейший компонент структуры учебной деятельности, основной критерий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личности.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заключается в том, что ребенок получает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«удовольствие от самой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значимости для личности непосредственного ее результата».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(Б.И. Додонов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sun9-57.userapi.com/impg/gK94TVEF8CLxRBlYjEvWUcHb2mlxMCEXUl8nkg/SMIwHGFJxFg.jpg?size=736x398&amp;quality=95&amp;sign=b3a1079abe256a61d349b7be9472cce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0104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LniabzyDVZZPcNx1mVAF-jrUa8WYnxA5QqXmMQ/QclzV_SxXfM.jpg?size=547x397&amp;quality=95&amp;sign=289fffe3fde7c16aaf09f3122d6bf7ce&amp;type=album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99592" y="720604"/>
            <a:ext cx="7632848" cy="5539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sun9-47.userapi.com/impg/211XEAsD6L60LYrxbwtuMAzac4c1-b8m1s55eQ/fRaYZt5i3Uw.jpg?size=1274x619&amp;quality=95&amp;sign=93ac185a984f3570fda72e0ae0377943&amp;type=album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0" y="1412776"/>
            <a:ext cx="8891225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sun9-77.userapi.com/impg/Rra-DGgFFEUpEpE9hgspqp3NLcOhaIIMIVcdDQ/JB-HIigaTAI.jpg?size=720x540&amp;quality=95&amp;sign=b7160c5e585695d8252d0c85a2914fd9&amp;type=album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3528" y="548680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s://buroperevodov.su/800/600/http/images.myshared.ru/17/1060564/slide_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51520" y="260648"/>
            <a:ext cx="8604448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sun9-74.userapi.com/impg/i-tfOhhELqVPzTxHd-7vLvNFdIJBuiCUwe35bg/9BeBj_wFdPc.jpg?size=889x591&amp;quality=95&amp;sign=4d9406cf9df3f10e403343a260fc12f7&amp;c_uniq_tag=MzUDSfFaH97GVmxv9AxeS140FVBlfhGMJyM6_nAlSn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67725" cy="562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sun9-83.userapi.com/impg/xHHa2_fri_BtzpRxyN9QwOANKCpMDu8puBf6wQ/lVu6YAfzMFU.jpg?size=604x275&amp;quality=96&amp;sign=0bf421250fd59f7234e7893d13b2e12a&amp;type=album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63379" y="404664"/>
            <a:ext cx="8575907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https://sun9-53.userapi.com/impf/c824600/v824600082/22392/wjFGw7svrp0.jpg?size=700x450&amp;quality=96&amp;sign=1fef35482ba95f55e7b294c1dbb40c72&amp;c_uniq_tag=-yj3XsCNzPMzD6RpBj2uZ23xA1QIcsMGjJY3oDPj4wU&amp;type=album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51520" y="476672"/>
            <a:ext cx="8423187" cy="5414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sun9-51.userapi.com/impg/bnhWFsTA3u6ocsshmrSiOMFkCQckz7D1ynr3cw/JQrEUFJTmME.jpg?size=1000x525&amp;quality=95&amp;sign=5783509a4eecacf1572aa451947bbd2d&amp;type=album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51520" y="787473"/>
            <a:ext cx="8712968" cy="4905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fsd.multiurok.ru/html/2019/05/05/s_5cce9319e40ef/img1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83568" y="476672"/>
            <a:ext cx="7848872" cy="588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04664"/>
            <a:ext cx="7618040" cy="5721499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 мотивы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направленность на изучение материала по предмету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процесс познания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приёмы приобретения знаний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учебного труда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27.userapi.com/impg/OTGEaR5ErnVkFzk2zHjaKlpnIUw943IKej2BTw/NGI8sAkWBxE.jpg?size=997x2160&amp;quality=95&amp;sign=dac6f94e3e69272789a3aeb14416b324&amp;type=album"/>
          <p:cNvPicPr/>
          <p:nvPr/>
        </p:nvPicPr>
        <p:blipFill>
          <a:blip r:embed="rId2" cstate="print">
            <a:lum contrast="40000"/>
          </a:blip>
          <a:srcRect l="4528" t="29139" r="4674" b="33725"/>
          <a:stretch>
            <a:fillRect/>
          </a:stretch>
        </p:blipFill>
        <p:spPr bwMode="auto">
          <a:xfrm>
            <a:off x="755576" y="332656"/>
            <a:ext cx="770485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sun9-51.userapi.com/impg/_pq0wUvtO-lHwy3o86io1FES_xqUrNYmjTpK7A/LAdB9zvD4Vk.jpg?size=960x744&amp;quality=95&amp;sign=7fa4ad4e8261cf1994b7cb9217c528b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28384" cy="6221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sun9-26.userapi.com/impg/c857332/v857332725/3194b/LDjJnXIIbjk.jpg?size=807x424&amp;quality=96&amp;sign=d11fb28d787a9d51afdf0c84a3799bcb&amp;c_uniq_tag=mNI39_HcSEAF2QVqoefSJSxtaEKvYWZUJ3ySl45MTiw&amp;type=album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7504" y="908720"/>
            <a:ext cx="8920151" cy="4686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9.userapi.com/impg/ALVDBFjHrE64uc8gEAUUynRW9CDeRLpxsXjMTQ/mCS7nVjAEr0.jpg?size=1080x491&amp;quality=95&amp;sign=588647653d6c2cee5a4fc1b857390233&amp;type=album"/>
          <p:cNvPicPr/>
          <p:nvPr/>
        </p:nvPicPr>
        <p:blipFill>
          <a:blip r:embed="rId2" cstate="print">
            <a:lum contrast="40000"/>
          </a:blip>
          <a:srcRect t="37600" r="13878"/>
          <a:stretch>
            <a:fillRect/>
          </a:stretch>
        </p:blipFill>
        <p:spPr bwMode="auto">
          <a:xfrm>
            <a:off x="0" y="332656"/>
            <a:ext cx="52200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AutoShape 4" descr="https://1.bp.blogspot.com/-KfQKMHtm47A/X_SMeXszDiI/AAAAAAAAAB8/JxHFyZslT14MJBTtoWTZBLLxUmqJ2UQFgCNcBGAsYHQ/s960/0001-001-Glag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4" name="AutoShape 6" descr="https://1.bp.blogspot.com/-KfQKMHtm47A/X_SMeXszDiI/AAAAAAAAAB8/JxHFyZslT14MJBTtoWTZBLLxUmqJ2UQFgCNcBGAsYHQ/s960/0001-001-Glag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6" name="Picture 8" descr="https://avatars.dzeninfra.ru/get-zen_doc/175805/pub_6291383d6d5c573433e44776_6291388ab1d74835209e4732/scale_1200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248275" y="1484784"/>
            <a:ext cx="3895725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338469"/>
            <a:ext cx="864096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Приемы повторения пройденного на уроке.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этапе повторения изученного материала важно, чтобы учащимся было интересно проработать этот материал.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 «Своя опора».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Учащийся составляет собственную опорную схему или развернутый план ответа по новому материалу. Составление алгоритмов, памяток.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 «Цветные поля».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Прием интерактивного обучения. Учащийся, выполняя письменную работу, отчеркивает поля цветными карандашами. Цвета отражают разный смысл обращения к учителю.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проверьте, исправьте ошибки.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Зеленый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отметьте ошибки, я сам исправлю.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Синий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укажите количество ошибок, я их сам найду и исправлю.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67544" y="1033547"/>
            <a:ext cx="77768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 «Свои примеры».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Ученики подготавливают свои примеры к новому материалу. Возможно также сочинение своих задач, выдвижение идей по применению изученного материала.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 «Повторение с расширением».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Учащиеся составляют серию вопросов, ответы на которые позволяют дополнить знания нового материала.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 «Повторение с одновременным контролем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Учащиеся составляют серию контрольных вопросов к изученному на уроке материалу в виде теста, кроссворда. Затем одни ученики задают свои вопросы, другие на них отвечают.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этапе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самоконтроля и самооценки 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учебно-познавательную мотивацию на уроке помогает такая форма организации учебной деятельности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работа в паре «учащийся -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учащийся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9552" y="62914"/>
            <a:ext cx="813690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Дифференцированные задания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значительной мере способствует активной мыслительной деятельности всех учащихся, независимо от их способностей и возможностей, тем самым повышают учебно-познавательную мотивацию.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уровневой дифференциацией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 понимается разделение учащихся на группы, выполняющие учебные задания разной сложности, осваивающие учебный материал на разных уровнях глубины.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каждый учащийся имеет возможность попробовать решить любую задачу, пусть с помощью других (учителя или сверстников), т.е. в зоне ближайшего развития.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свобождение от домашнего задания, зачёта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других форм контроля -  сильное мотивирующее средство. Для этого надо заблаговременно  вывесить на стенд информацию о критериях оценивания результатов изучения темы и оговорить с учащимися, что нужно сделать, чтобы освободить себя от тяжкого испытания.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568952" cy="57214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Этап завершения урока</a:t>
            </a:r>
            <a:r>
              <a:rPr lang="ru-RU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Главным здесь является усиление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оценочной деятельности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самих учащихся в сочетании с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отметкой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учителя. 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Бывает важным показать ученикам их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слабые места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чтобы сформировать у них представление о своих возможностях. Это сделает их мотивацию более адекватной и действенной.</a:t>
            </a:r>
          </a:p>
          <a:p>
            <a:pPr algn="just">
              <a:buNone/>
            </a:pPr>
            <a:endParaRPr lang="ru-RU" sz="3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результатам социологических опросов выявлены причины, которые заставляют учащихся 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учиться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1) хорошая отметка на уроке </a:t>
            </a: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2) хорошая подготовка к зачёту или контрольной работе</a:t>
            </a: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3) изучение нового материала  </a:t>
            </a: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4) развитие своих способностей </a:t>
            </a: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5) отношение к личности преподавателя.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88640"/>
            <a:ext cx="8496944" cy="633670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поддержания учебной мотивации</a:t>
            </a:r>
            <a:endParaRPr lang="ru-RU" sz="1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Организация обучения, при которой учащийся вовлекается в процесс самостоятельного поиска и “открытия” новых знаний.</a:t>
            </a:r>
          </a:p>
          <a:p>
            <a:pPr lvl="0"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Работа в группах и парах.</a:t>
            </a:r>
          </a:p>
          <a:p>
            <a:pPr lvl="0"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Применение ИКТ на уроках</a:t>
            </a:r>
          </a:p>
          <a:p>
            <a:pPr lvl="0"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Понимание учащимся нужности, важности, целесообразности изучения предмета в целом и отдельных его разделов.</a:t>
            </a:r>
          </a:p>
          <a:p>
            <a:pPr lvl="0"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Чем больше новый материал связан с усвоенными ранее знаниями, тем он интереснее для учащихся.</a:t>
            </a:r>
          </a:p>
          <a:p>
            <a:pPr lvl="0"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Обучение должно быть трудным, но посильным –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задания.</a:t>
            </a:r>
          </a:p>
          <a:p>
            <a:pPr lvl="0"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Чем чаще проверяется и оценивается работа учащегося, тем интереснее ему работать.</a:t>
            </a:r>
          </a:p>
          <a:p>
            <a:pPr lvl="0"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Позитивная психологическая атмосфера урока.</a:t>
            </a:r>
          </a:p>
          <a:p>
            <a:pPr lvl="0"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обучении должны создаваться возможности для творчества.</a:t>
            </a:r>
          </a:p>
          <a:p>
            <a:pPr lvl="0"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Создание на уроке ситуации успеха для учащихся.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620688"/>
            <a:ext cx="7113984" cy="55054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Социальные мотивы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направленность на общение с людьми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отношения с другими людьми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стремление занять определённое место среди сверстников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заслужить авторитет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осознавать анализировать способы своего сотрудничества и взаимодействия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ebcommunity.ru/wp-content/uploads/2011/06/tea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-584275"/>
            <a:ext cx="856895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Выделяют пять уровней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учебной мотивации: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уровень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высокий уровень мотивации, учебной активности.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уровень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хорошая мотивация. Подобный уровень мотивации является средней нормой.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уровень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положительное отношение к учебному заведению, но оно привлекает таких учащихся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внеучебной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деятельностью. 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92688"/>
            <a:ext cx="82089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Выделяют пять уровней учебной мотивации: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Четвертый уровень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низкая мотивация. (Эти учащиеся посещают учебное заведение неохотно, предпочитают пропускать занятия.).  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Пятый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негативное отношение к учебному заведению, школьная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дезадаптация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04664"/>
            <a:ext cx="8136904" cy="57214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начальном звене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стимул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окончанию начальной школы необходимо сформировать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учебно-познавательный мотив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интерес к способам добывания новых знаний.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школьный возраст  стимулируется соответствующей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учебно-познавательной мотивацией.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школьный возраст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 профессиональной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Главная мотивация старшего возраста – овладеть приемами учения и самообразования.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16632"/>
            <a:ext cx="8064896" cy="638418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Причина спада школьной мотивации:</a:t>
            </a: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 подростков наблюдается «гормональный взрыв» и нечетко сформировано чувство будущего.</a:t>
            </a:r>
          </a:p>
          <a:p>
            <a:pPr lvl="0">
              <a:buFont typeface="Wingdings" pitchFamily="2" charset="2"/>
              <a:buChar char="ü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Отношение ученика к учителю.</a:t>
            </a:r>
          </a:p>
          <a:p>
            <a:pPr lvl="0">
              <a:buFont typeface="Wingdings" pitchFamily="2" charset="2"/>
              <a:buChar char="ü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Отношение учителя к ученику.</a:t>
            </a:r>
          </a:p>
          <a:p>
            <a:pPr lvl="0">
              <a:buFont typeface="Wingdings" pitchFamily="2" charset="2"/>
              <a:buChar char="ü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 девочек 6-7 классов снижена возрастная восприимчивость к учебной деятельности в связи с интенсивным биологическим процессом полового созревания.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Личная значимость предмета.</a:t>
            </a:r>
          </a:p>
          <a:p>
            <a:pPr lvl="0">
              <a:buFont typeface="Wingdings" pitchFamily="2" charset="2"/>
              <a:buChar char="ü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Умственное развитие ученика.</a:t>
            </a:r>
          </a:p>
          <a:p>
            <a:pPr lvl="0">
              <a:buFont typeface="Wingdings" pitchFamily="2" charset="2"/>
              <a:buChar char="ü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Продуктивность учебной деятельности.</a:t>
            </a:r>
          </a:p>
          <a:p>
            <a:pPr lvl="0">
              <a:buFont typeface="Wingdings" pitchFamily="2" charset="2"/>
              <a:buChar char="ü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Непонимание цели учения.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Страх перед школой. 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 к предмету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атмосфера в классе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учителя и учащихся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занимательность изложения учебного материала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эмоциональность речи учителя,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познавательных игр, конкурсов, анализ жизненных ситуаций.</a:t>
            </a:r>
          </a:p>
          <a:p>
            <a:endParaRPr lang="ru-RU" dirty="0"/>
          </a:p>
        </p:txBody>
      </p:sp>
      <p:pic>
        <p:nvPicPr>
          <p:cNvPr id="4" name="Рисунок 3" descr="ab38e96162c31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195599" y="1340768"/>
            <a:ext cx="2840897" cy="2809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732</Words>
  <Application>Microsoft Office PowerPoint</Application>
  <PresentationFormat>Экран (4:3)</PresentationFormat>
  <Paragraphs>120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Методы и приёмы развития мотивации учебной 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Интерес к предмету</vt:lpstr>
      <vt:lpstr>Методы, формы, приемы формирования учебной мотивации школьников </vt:lpstr>
      <vt:lpstr>Слайд 11</vt:lpstr>
      <vt:lpstr>Слайд 12</vt:lpstr>
      <vt:lpstr>Слайд 13</vt:lpstr>
      <vt:lpstr>Слайд 14</vt:lpstr>
      <vt:lpstr>Слайд 15</vt:lpstr>
      <vt:lpstr>Слайд 16</vt:lpstr>
      <vt:lpstr>   За песчаной косой косой косой косой косой косил покос.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«Способы и приёмы развития мотивации учебной деятельности»</dc:title>
  <dc:creator>Evgeniy</dc:creator>
  <cp:lastModifiedBy>USER</cp:lastModifiedBy>
  <cp:revision>93</cp:revision>
  <dcterms:modified xsi:type="dcterms:W3CDTF">2024-01-14T12:23:46Z</dcterms:modified>
</cp:coreProperties>
</file>