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3" r:id="rId3"/>
    <p:sldId id="258" r:id="rId4"/>
    <p:sldId id="260" r:id="rId5"/>
    <p:sldId id="274" r:id="rId6"/>
    <p:sldId id="261" r:id="rId7"/>
    <p:sldId id="275" r:id="rId8"/>
    <p:sldId id="263" r:id="rId9"/>
    <p:sldId id="276" r:id="rId10"/>
    <p:sldId id="264" r:id="rId11"/>
    <p:sldId id="277" r:id="rId12"/>
    <p:sldId id="265" r:id="rId13"/>
    <p:sldId id="278" r:id="rId14"/>
    <p:sldId id="268" r:id="rId15"/>
    <p:sldId id="279" r:id="rId16"/>
    <p:sldId id="267" r:id="rId17"/>
    <p:sldId id="280" r:id="rId18"/>
    <p:sldId id="266" r:id="rId19"/>
    <p:sldId id="281" r:id="rId20"/>
    <p:sldId id="269" r:id="rId21"/>
    <p:sldId id="282" r:id="rId22"/>
    <p:sldId id="270" r:id="rId23"/>
    <p:sldId id="283" r:id="rId24"/>
    <p:sldId id="272" r:id="rId25"/>
    <p:sldId id="284" r:id="rId26"/>
    <p:sldId id="271" r:id="rId27"/>
    <p:sldId id="285" r:id="rId28"/>
    <p:sldId id="262" r:id="rId29"/>
    <p:sldId id="286"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ьга Белова" initials="ОБ" lastIdx="2" clrIdx="0">
    <p:extLst>
      <p:ext uri="{19B8F6BF-5375-455C-9EA6-DF929625EA0E}">
        <p15:presenceInfo xmlns:p15="http://schemas.microsoft.com/office/powerpoint/2012/main" userId="ab566ec6d8abc7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87" d="100"/>
          <a:sy n="87"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259916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262057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379677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38503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407520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42D7E4-E933-40DC-B872-480CD4B1EEC1}"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79145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42D7E4-E933-40DC-B872-480CD4B1EEC1}" type="datetimeFigureOut">
              <a:rPr lang="ru-RU" smtClean="0"/>
              <a:t>26.03.2025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189400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42D7E4-E933-40DC-B872-480CD4B1EEC1}" type="datetimeFigureOut">
              <a:rPr lang="ru-RU" smtClean="0"/>
              <a:t>26.03.2025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259631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42D7E4-E933-40DC-B872-480CD4B1EEC1}" type="datetimeFigureOut">
              <a:rPr lang="ru-RU" smtClean="0"/>
              <a:t>26.03.2025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113488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42D7E4-E933-40DC-B872-480CD4B1EEC1}"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146372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42D7E4-E933-40DC-B872-480CD4B1EEC1}"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C26E97-F0D7-4F93-BF7A-6008E07606D7}" type="slidenum">
              <a:rPr lang="ru-RU" smtClean="0"/>
              <a:t>‹#›</a:t>
            </a:fld>
            <a:endParaRPr lang="ru-RU"/>
          </a:p>
        </p:txBody>
      </p:sp>
    </p:spTree>
    <p:extLst>
      <p:ext uri="{BB962C8B-B14F-4D97-AF65-F5344CB8AC3E}">
        <p14:creationId xmlns:p14="http://schemas.microsoft.com/office/powerpoint/2010/main" val="240872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2D7E4-E933-40DC-B872-480CD4B1EEC1}" type="datetimeFigureOut">
              <a:rPr lang="ru-RU" smtClean="0"/>
              <a:t>26.03.2025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26E97-F0D7-4F93-BF7A-6008E07606D7}" type="slidenum">
              <a:rPr lang="ru-RU" smtClean="0"/>
              <a:t>‹#›</a:t>
            </a:fld>
            <a:endParaRPr lang="ru-RU"/>
          </a:p>
        </p:txBody>
      </p:sp>
    </p:spTree>
    <p:extLst>
      <p:ext uri="{BB962C8B-B14F-4D97-AF65-F5344CB8AC3E}">
        <p14:creationId xmlns:p14="http://schemas.microsoft.com/office/powerpoint/2010/main" val="22811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11" Type="http://schemas.openxmlformats.org/officeDocument/2006/relationships/image" Target="../media/image6.jpg"/><Relationship Id="rId5" Type="http://schemas.microsoft.com/office/2007/relationships/media" Target="../media/media3.mp3"/><Relationship Id="rId10" Type="http://schemas.openxmlformats.org/officeDocument/2006/relationships/image" Target="../media/image5.jpg"/><Relationship Id="rId4" Type="http://schemas.openxmlformats.org/officeDocument/2006/relationships/audio" Target="../media/media4.mp3"/><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7.jpg"/><Relationship Id="rId4" Type="http://schemas.openxmlformats.org/officeDocument/2006/relationships/audio" Target="../media/media4.mp3"/><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8.jpg"/><Relationship Id="rId4" Type="http://schemas.openxmlformats.org/officeDocument/2006/relationships/audio" Target="../media/media4.mp3"/><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9.jpg"/><Relationship Id="rId4" Type="http://schemas.openxmlformats.org/officeDocument/2006/relationships/audio" Target="../media/media4.mp3"/><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audio" Target="../media/media3.mp3"/><Relationship Id="rId3" Type="http://schemas.microsoft.com/office/2007/relationships/media" Target="../media/media2.mp3"/><Relationship Id="rId7" Type="http://schemas.microsoft.com/office/2007/relationships/media" Target="../media/media3.mp3"/><Relationship Id="rId12" Type="http://schemas.openxmlformats.org/officeDocument/2006/relationships/image" Target="../media/image10.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4.mp3"/><Relationship Id="rId11" Type="http://schemas.openxmlformats.org/officeDocument/2006/relationships/image" Target="../media/image2.png"/><Relationship Id="rId5" Type="http://schemas.microsoft.com/office/2007/relationships/media" Target="../media/media4.mp3"/><Relationship Id="rId10" Type="http://schemas.openxmlformats.org/officeDocument/2006/relationships/slide" Target="slide3.xm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3.xml"/><Relationship Id="rId5" Type="http://schemas.openxmlformats.org/officeDocument/2006/relationships/image" Target="../media/image11.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3.xml"/><Relationship Id="rId5" Type="http://schemas.openxmlformats.org/officeDocument/2006/relationships/image" Target="../media/image12.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slide" Target="slide26.xml"/><Relationship Id="rId17" Type="http://schemas.openxmlformats.org/officeDocument/2006/relationships/image" Target="../media/image2.png"/><Relationship Id="rId2" Type="http://schemas.openxmlformats.org/officeDocument/2006/relationships/audio" Target="../media/media1.mp3"/><Relationship Id="rId16" Type="http://schemas.openxmlformats.org/officeDocument/2006/relationships/slide" Target="slide6.xml"/><Relationship Id="rId1" Type="http://schemas.microsoft.com/office/2007/relationships/media" Target="../media/media1.mp3"/><Relationship Id="rId6" Type="http://schemas.openxmlformats.org/officeDocument/2006/relationships/slide" Target="slide28.xml"/><Relationship Id="rId11" Type="http://schemas.openxmlformats.org/officeDocument/2006/relationships/slide" Target="slide24.xml"/><Relationship Id="rId5" Type="http://schemas.openxmlformats.org/officeDocument/2006/relationships/slide" Target="slide12.xml"/><Relationship Id="rId15" Type="http://schemas.openxmlformats.org/officeDocument/2006/relationships/slide" Target="slide10.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20.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3.mp3"/><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3.xml"/><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3.mp3"/><Relationship Id="rId7"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4.mp3"/><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slide" Target="slide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8362335" y="5294671"/>
            <a:ext cx="3544529" cy="98814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b="1" dirty="0" smtClean="0">
                <a:latin typeface="Times New Roman" panose="02020603050405020304" pitchFamily="18" charset="0"/>
                <a:cs typeface="Times New Roman" panose="02020603050405020304" pitchFamily="18" charset="0"/>
              </a:rPr>
              <a:t>Белова Ольга Александровна </a:t>
            </a:r>
          </a:p>
          <a:p>
            <a:pPr algn="r"/>
            <a:r>
              <a:rPr lang="ru-RU" b="1" dirty="0" smtClean="0">
                <a:latin typeface="Times New Roman" panose="02020603050405020304" pitchFamily="18" charset="0"/>
                <a:cs typeface="Times New Roman" panose="02020603050405020304" pitchFamily="18" charset="0"/>
              </a:rPr>
              <a:t>Учитель информатики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81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0398" y="1004670"/>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Назовите основателей корпорации </a:t>
            </a:r>
            <a:r>
              <a:rPr lang="en-US" sz="3600" b="1" i="1" dirty="0" smtClean="0">
                <a:latin typeface="Times New Roman" panose="02020603050405020304" pitchFamily="18" charset="0"/>
                <a:cs typeface="Times New Roman" panose="02020603050405020304" pitchFamily="18" charset="0"/>
              </a:rPr>
              <a:t>Microsoft.</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00798" y="5997388"/>
            <a:ext cx="609600" cy="609600"/>
          </a:xfrm>
          <a:prstGeom prst="rect">
            <a:avLst/>
          </a:prstGeom>
        </p:spPr>
      </p:pic>
      <p:pic>
        <p:nvPicPr>
          <p:cNvPr id="2" name="Рисунок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85597">
            <a:off x="1252293" y="642192"/>
            <a:ext cx="4138406" cy="5796869"/>
          </a:xfrm>
          <a:prstGeom prst="rect">
            <a:avLst/>
          </a:prstGeom>
        </p:spPr>
      </p:pic>
      <p:pic>
        <p:nvPicPr>
          <p:cNvPr id="6" name="Рисунок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94273">
            <a:off x="5656611" y="569167"/>
            <a:ext cx="4099380" cy="5788263"/>
          </a:xfrm>
          <a:prstGeom prst="rect">
            <a:avLst/>
          </a:prstGeom>
        </p:spPr>
      </p:pic>
      <p:pic>
        <p:nvPicPr>
          <p:cNvPr id="8"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25998" y="289533"/>
            <a:ext cx="394447" cy="394447"/>
          </a:xfrm>
          <a:prstGeom prst="rect">
            <a:avLst/>
          </a:prstGeom>
        </p:spPr>
      </p:pic>
      <p:pic>
        <p:nvPicPr>
          <p:cNvPr id="9"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3999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0417"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StopAudio" delay="0">
                      <p:tgtEl>
                        <p:sldTgt/>
                      </p:tgtEl>
                    </p:cond>
                  </p:endCondLst>
                </p:cTn>
                <p:tgtEl>
                  <p:spTgt spid="5"/>
                </p:tgtEl>
              </p:cMediaNode>
            </p:audio>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5639" fill="hold"/>
                                        <p:tgtEl>
                                          <p:spTgt spid="8"/>
                                        </p:tgtEl>
                                      </p:cBhvr>
                                    </p:cmd>
                                  </p:childTnLst>
                                </p:cTn>
                              </p:par>
                            </p:childTnLst>
                          </p:cTn>
                        </p:par>
                      </p:childTnLst>
                    </p:cTn>
                  </p:par>
                </p:childTnLst>
              </p:cTn>
              <p:nextCondLst>
                <p:cond evt="onClick" delay="0">
                  <p:tgtEl>
                    <p:spTgt spid="8"/>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077" fill="hold"/>
                                        <p:tgtEl>
                                          <p:spTgt spid="9"/>
                                        </p:tgtEl>
                                      </p:cBhvr>
                                    </p:cmd>
                                  </p:childTnLst>
                                </p:cTn>
                              </p:par>
                            </p:childTnLst>
                          </p:cTn>
                        </p:par>
                      </p:childTnLst>
                    </p:cTn>
                  </p:par>
                </p:childTnLst>
              </p:cTn>
              <p:nextCondLst>
                <p:cond evt="onClick" delay="0">
                  <p:tgtEl>
                    <p:spTgt spid="9"/>
                  </p:tgtEl>
                </p:cond>
              </p:nextCondLst>
            </p:seq>
            <p:audio>
              <p:cMediaNode vol="80000">
                <p:cTn id="34"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Билл Гейтс и </a:t>
            </a:r>
            <a:r>
              <a:rPr lang="ru-RU" sz="66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Полл</a:t>
            </a:r>
            <a:r>
              <a:rPr lang="ru-RU"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Аллен</a:t>
            </a:r>
            <a:endParaRPr lang="ru-RU"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436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5094" y="319554"/>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Эта графика основан на математическом описании элементарных геометрических объектов, обычно называемых примитивами, таких как: точки, линии, сплайны, кривые Безье, круги и окружности, многоугольники. </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5494" y="5997388"/>
            <a:ext cx="609600" cy="609600"/>
          </a:xfrm>
          <a:prstGeom prst="rect">
            <a:avLst/>
          </a:prstGeom>
        </p:spPr>
      </p:pic>
      <p:pic>
        <p:nvPicPr>
          <p:cNvPr id="7"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380694" y="319554"/>
            <a:ext cx="394447" cy="394447"/>
          </a:xfrm>
          <a:prstGeom prst="rect">
            <a:avLst/>
          </a:prstGeom>
        </p:spPr>
      </p:pic>
      <p:pic>
        <p:nvPicPr>
          <p:cNvPr id="8"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18885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Векторная графика</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7863" y="167901"/>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575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6775" y="655731"/>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Как называется процесс преобразования графической информации из аналоговой формы в дискретную?</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1975" y="6102350"/>
            <a:ext cx="609600" cy="60960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04489" y="88832"/>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35774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5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Пространственная дискретизация</a:t>
            </a:r>
            <a:endParaRPr lang="ru-RU"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7863"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614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2025" y="884331"/>
            <a:ext cx="10515600" cy="4351338"/>
          </a:xfrm>
        </p:spPr>
        <p:txBody>
          <a:bodyPr>
            <a:normAutofit/>
          </a:bodyPr>
          <a:lstStyle/>
          <a:p>
            <a:pPr marL="0" indent="0" algn="ctr">
              <a:buNone/>
            </a:pPr>
            <a:r>
              <a:rPr lang="ru-RU" sz="3600" b="1" i="1" dirty="0">
                <a:latin typeface="Times New Roman" panose="02020603050405020304" pitchFamily="18" charset="0"/>
                <a:cs typeface="Times New Roman" panose="02020603050405020304" pitchFamily="18" charset="0"/>
              </a:rPr>
              <a:t>О</a:t>
            </a:r>
            <a:r>
              <a:rPr lang="ru-RU" sz="3600" b="1" i="1" dirty="0" smtClean="0">
                <a:latin typeface="Times New Roman" panose="02020603050405020304" pitchFamily="18" charset="0"/>
                <a:cs typeface="Times New Roman" panose="02020603050405020304" pitchFamily="18" charset="0"/>
              </a:rPr>
              <a:t>т имени какого математика произошла слово алгоритм.</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57225" y="6210300"/>
            <a:ext cx="609600" cy="609600"/>
          </a:xfrm>
          <a:prstGeom prst="rect">
            <a:avLst/>
          </a:prstGeom>
        </p:spPr>
      </p:pic>
      <p:pic>
        <p:nvPicPr>
          <p:cNvPr id="2" name="Рисунок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8209" y="1998780"/>
            <a:ext cx="7043232" cy="440202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477625" y="489884"/>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15636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041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5639"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6077" fill="hold"/>
                                        <p:tgtEl>
                                          <p:spTgt spid="7"/>
                                        </p:tgtEl>
                                      </p:cBhvr>
                                    </p:cmd>
                                  </p:childTnLst>
                                </p:cTn>
                              </p:par>
                            </p:childTnLst>
                          </p:cTn>
                        </p:par>
                      </p:childTnLst>
                    </p:cTn>
                  </p:par>
                </p:childTnLst>
              </p:cTn>
              <p:nextCondLst>
                <p:cond evt="onClick" delay="0">
                  <p:tgtEl>
                    <p:spTgt spid="7"/>
                  </p:tgtEl>
                </p:cond>
              </p:nextCondLst>
            </p:seq>
            <p:audio>
              <p:cMediaNode vol="80000">
                <p:cTn id="30"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Мухаммед Аль-Хорезми</a:t>
            </a:r>
            <a:endParaRPr lang="ru-RU" sz="8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37739"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466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0304" y="655731"/>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Организация, предоставляющая пользователю услуги доступа к сети интернет.</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00704" y="5872163"/>
            <a:ext cx="609600" cy="609600"/>
          </a:xfrm>
          <a:prstGeom prst="rect">
            <a:avLst/>
          </a:prstGeom>
        </p:spPr>
      </p:pic>
      <p:pic>
        <p:nvPicPr>
          <p:cNvPr id="2" name="Рисунок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79347">
            <a:off x="2416232" y="1990636"/>
            <a:ext cx="7291807" cy="4490218"/>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25904" y="261284"/>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30835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0417" fill="hold"/>
                                        <p:tgtEl>
                                          <p:spTgt spid="5"/>
                                        </p:tgtEl>
                                      </p:cBhvr>
                                    </p:cmd>
                                  </p:childTnLst>
                                </p:cTn>
                              </p:par>
                            </p:childTnLst>
                          </p:cTn>
                        </p:par>
                      </p:childTnLst>
                    </p:cTn>
                  </p:par>
                </p:childTnLst>
              </p:cTn>
              <p:nextCondLst>
                <p:cond evt="onClick" delay="0">
                  <p:tgtEl>
                    <p:spTgt spid="5"/>
                  </p:tgtEl>
                </p:cond>
              </p:nextCondLst>
            </p:seq>
            <p:audio>
              <p:cMediaNode vol="80000">
                <p:cTn id="17" fill="hold" display="0">
                  <p:stCondLst>
                    <p:cond delay="indefinite"/>
                  </p:stCondLst>
                  <p:endCondLst>
                    <p:cond evt="onStopAudio" delay="0">
                      <p:tgtEl>
                        <p:sldTgt/>
                      </p:tgtEl>
                    </p:cond>
                  </p:endCondLst>
                </p:cTn>
                <p:tgtEl>
                  <p:spTgt spid="5"/>
                </p:tgtEl>
              </p:cMediaNode>
            </p:audi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5639" fill="hold"/>
                                        <p:tgtEl>
                                          <p:spTgt spid="6"/>
                                        </p:tgtEl>
                                      </p:cBhvr>
                                    </p:cmd>
                                  </p:childTnLst>
                                </p:cTn>
                              </p:par>
                            </p:childTnLst>
                          </p:cTn>
                        </p:par>
                      </p:childTnLst>
                    </p:cTn>
                  </p:par>
                </p:childTnLst>
              </p:cTn>
              <p:nextCondLst>
                <p:cond evt="onClick" delay="0">
                  <p:tgtEl>
                    <p:spTgt spid="6"/>
                  </p:tgtEl>
                </p:cond>
              </p:nextCondLst>
            </p:seq>
            <p:audio>
              <p:cMediaNode vol="80000">
                <p:cTn id="23" fill="hold" display="0">
                  <p:stCondLst>
                    <p:cond delay="indefinite"/>
                  </p:stCondLst>
                  <p:endCondLst>
                    <p:cond evt="onStopAudio" delay="0">
                      <p:tgtEl>
                        <p:sldTgt/>
                      </p:tgtEl>
                    </p:cond>
                  </p:endCondLst>
                </p:cTn>
                <p:tgtEl>
                  <p:spTgt spid="6"/>
                </p:tgtEl>
              </p:cMediaNode>
            </p:audio>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6077" fill="hold"/>
                                        <p:tgtEl>
                                          <p:spTgt spid="7"/>
                                        </p:tgtEl>
                                      </p:cBhvr>
                                    </p:cmd>
                                  </p:childTnLst>
                                </p:cTn>
                              </p:par>
                            </p:childTnLst>
                          </p:cTn>
                        </p:par>
                      </p:childTnLst>
                    </p:cTn>
                  </p:par>
                </p:childTnLst>
              </p:cTn>
              <p:nextCondLst>
                <p:cond evt="onClick" delay="0">
                  <p:tgtEl>
                    <p:spTgt spid="7"/>
                  </p:tgtEl>
                </p:cond>
              </p:nextCondLst>
            </p:seq>
            <p:audio>
              <p:cMediaNode vol="80000">
                <p:cTn id="29"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7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Провайдер</a:t>
            </a:r>
            <a:endParaRPr lang="ru-RU" sz="7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211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93376"/>
          </a:xfrm>
        </p:spPr>
        <p:txBody>
          <a:bodyPr>
            <a:normAutofit fontScale="90000"/>
          </a:bodyPr>
          <a:lstStyle/>
          <a:p>
            <a:pPr algn="ctr"/>
            <a:r>
              <a:rPr lang="ru-RU" sz="5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Правила игры</a:t>
            </a:r>
            <a:endParaRPr lang="ru-RU"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793376"/>
            <a:ext cx="12192000" cy="6064623"/>
          </a:xfrm>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В игре принимают участие 2 команды - "Команда Телезрителей"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"Команда </a:t>
            </a:r>
            <a:r>
              <a:rPr lang="ru-RU" dirty="0" smtClean="0">
                <a:latin typeface="Times New Roman" panose="02020603050405020304" pitchFamily="18" charset="0"/>
                <a:cs typeface="Times New Roman" panose="02020603050405020304" pitchFamily="18" charset="0"/>
              </a:rPr>
              <a:t>Знатоков»</a:t>
            </a:r>
          </a:p>
          <a:p>
            <a:r>
              <a:rPr lang="ru-RU" dirty="0" smtClean="0">
                <a:latin typeface="Times New Roman" panose="02020603050405020304" pitchFamily="18" charset="0"/>
                <a:cs typeface="Times New Roman" panose="02020603050405020304" pitchFamily="18" charset="0"/>
              </a:rPr>
              <a:t>ТЕЛЕЗРИТЕЛИ </a:t>
            </a:r>
            <a:r>
              <a:rPr lang="ru-RU" dirty="0">
                <a:latin typeface="Times New Roman" panose="02020603050405020304" pitchFamily="18" charset="0"/>
                <a:cs typeface="Times New Roman" panose="02020603050405020304" pitchFamily="18" charset="0"/>
              </a:rPr>
              <a:t>задают вопросы ЗНАТОКАМ, а ЗНАТОКИ за 1 минуту должны найти ответ на поставленный вопрос. </a:t>
            </a:r>
          </a:p>
          <a:p>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ЗНАТОКИ правильно отвечают на вопрос, они зарабатывают очко. </a:t>
            </a:r>
          </a:p>
          <a:p>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ЗНАТОКИ неправильно отвечают на вопрос, очко получают </a:t>
            </a:r>
            <a:r>
              <a:rPr lang="ru-RU" dirty="0" smtClean="0">
                <a:latin typeface="Times New Roman" panose="02020603050405020304" pitchFamily="18" charset="0"/>
                <a:cs typeface="Times New Roman" panose="02020603050405020304" pitchFamily="18" charset="0"/>
              </a:rPr>
              <a:t>ТЕЛЕЗРИТЕЛИ</a:t>
            </a:r>
            <a:r>
              <a:rPr lang="ru-RU" dirty="0">
                <a:latin typeface="Times New Roman" panose="02020603050405020304" pitchFamily="18" charset="0"/>
                <a:cs typeface="Times New Roman" panose="02020603050405020304" pitchFamily="18" charset="0"/>
              </a:rPr>
              <a:t>. Кроме очка, Телезритель, на чей вопрос ЗНАТОКИ не смогли дать правильный ответ, получает </a:t>
            </a:r>
            <a:r>
              <a:rPr lang="ru-RU" dirty="0" smtClean="0">
                <a:latin typeface="Times New Roman" panose="02020603050405020304" pitchFamily="18" charset="0"/>
                <a:cs typeface="Times New Roman" panose="02020603050405020304" pitchFamily="18" charset="0"/>
              </a:rPr>
              <a:t>приз</a:t>
            </a:r>
            <a:r>
              <a:rPr lang="ru-RU" dirty="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Правильность </a:t>
            </a:r>
            <a:r>
              <a:rPr lang="ru-RU" dirty="0">
                <a:latin typeface="Times New Roman" panose="02020603050405020304" pitchFamily="18" charset="0"/>
                <a:cs typeface="Times New Roman" panose="02020603050405020304" pitchFamily="18" charset="0"/>
              </a:rPr>
              <a:t>ответа определяет Ведущий игры. </a:t>
            </a:r>
          </a:p>
          <a:p>
            <a:r>
              <a:rPr lang="ru-RU" dirty="0" smtClean="0">
                <a:latin typeface="Times New Roman" panose="02020603050405020304" pitchFamily="18" charset="0"/>
                <a:cs typeface="Times New Roman" panose="02020603050405020304" pitchFamily="18" charset="0"/>
              </a:rPr>
              <a:t>ЗНАТОКИ </a:t>
            </a:r>
            <a:r>
              <a:rPr lang="ru-RU" dirty="0">
                <a:latin typeface="Times New Roman" panose="02020603050405020304" pitchFamily="18" charset="0"/>
                <a:cs typeface="Times New Roman" panose="02020603050405020304" pitchFamily="18" charset="0"/>
              </a:rPr>
              <a:t>имеют право отвечать на вопрос без минуты обсуждения. Если этот ответ будет признан правильным, то ЗНАТОКИ получают "дополнительную минуту" на обсуждение, которую могут использовать при поиске правильного ответа на один из вопросов данной </a:t>
            </a:r>
            <a:r>
              <a:rPr lang="ru-RU" dirty="0" smtClean="0">
                <a:latin typeface="Times New Roman" panose="02020603050405020304" pitchFamily="18" charset="0"/>
                <a:cs typeface="Times New Roman" panose="02020603050405020304" pitchFamily="18" charset="0"/>
              </a:rPr>
              <a:t>игры.</a:t>
            </a:r>
            <a:r>
              <a:rPr lang="ru-RU" dirty="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Игра </a:t>
            </a:r>
            <a:r>
              <a:rPr lang="ru-RU" dirty="0">
                <a:latin typeface="Times New Roman" panose="02020603050405020304" pitchFamily="18" charset="0"/>
                <a:cs typeface="Times New Roman" panose="02020603050405020304" pitchFamily="18" charset="0"/>
              </a:rPr>
              <a:t>идет до 6 очков. Победителем игры становится команда, набравшая 6 очков. </a:t>
            </a:r>
          </a:p>
          <a:p>
            <a:r>
              <a:rPr lang="ru-RU" dirty="0" smtClean="0">
                <a:latin typeface="Times New Roman" panose="02020603050405020304" pitchFamily="18" charset="0"/>
                <a:cs typeface="Times New Roman" panose="02020603050405020304" pitchFamily="18" charset="0"/>
              </a:rPr>
              <a:t>Игровой </a:t>
            </a:r>
            <a:r>
              <a:rPr lang="ru-RU" dirty="0">
                <a:latin typeface="Times New Roman" panose="02020603050405020304" pitchFamily="18" charset="0"/>
                <a:cs typeface="Times New Roman" panose="02020603050405020304" pitchFamily="18" charset="0"/>
              </a:rPr>
              <a:t>стол разделен на 13 секторов. В 12-ти секторах находятся конверты с вопросами от </a:t>
            </a:r>
            <a:r>
              <a:rPr lang="ru-RU" dirty="0" smtClean="0">
                <a:latin typeface="Times New Roman" panose="02020603050405020304" pitchFamily="18" charset="0"/>
                <a:cs typeface="Times New Roman" panose="02020603050405020304" pitchFamily="18" charset="0"/>
              </a:rPr>
              <a:t>телезрителей. </a:t>
            </a:r>
            <a:r>
              <a:rPr lang="ru-RU" dirty="0">
                <a:latin typeface="Times New Roman" panose="02020603050405020304" pitchFamily="18" charset="0"/>
                <a:cs typeface="Times New Roman" panose="02020603050405020304" pitchFamily="18" charset="0"/>
              </a:rPr>
              <a:t>В 13-ом секторе </a:t>
            </a:r>
            <a:r>
              <a:rPr lang="ru-RU" dirty="0" smtClean="0">
                <a:latin typeface="Times New Roman" panose="02020603050405020304" pitchFamily="18" charset="0"/>
                <a:cs typeface="Times New Roman" panose="02020603050405020304" pitchFamily="18" charset="0"/>
              </a:rPr>
              <a:t>играет вопрос </a:t>
            </a:r>
            <a:r>
              <a:rPr lang="ru-RU" dirty="0">
                <a:latin typeface="Times New Roman" panose="02020603050405020304" pitchFamily="18" charset="0"/>
                <a:cs typeface="Times New Roman" panose="02020603050405020304" pitchFamily="18" charset="0"/>
              </a:rPr>
              <a:t>от </a:t>
            </a:r>
            <a:r>
              <a:rPr lang="ru-RU" dirty="0" smtClean="0">
                <a:latin typeface="Times New Roman" panose="02020603050405020304" pitchFamily="18" charset="0"/>
                <a:cs typeface="Times New Roman" panose="02020603050405020304" pitchFamily="18" charset="0"/>
              </a:rPr>
              <a:t>Телезрителей с черным ящиком.</a:t>
            </a:r>
            <a:r>
              <a:rPr lang="ru-RU" dirty="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Какой </a:t>
            </a:r>
            <a:r>
              <a:rPr lang="ru-RU" dirty="0">
                <a:latin typeface="Times New Roman" panose="02020603050405020304" pitchFamily="18" charset="0"/>
                <a:cs typeface="Times New Roman" panose="02020603050405020304" pitchFamily="18" charset="0"/>
              </a:rPr>
              <a:t>вопрос будет задан ЗНАТОКАМ, "определяет" стрелка волчка. Если стрелка указывает на сектор, который уже играл, то ЗНАТОКАМ задается вопрос из следующего по часовой стрелке сектора. </a:t>
            </a:r>
          </a:p>
        </p:txBody>
      </p:sp>
    </p:spTree>
    <p:extLst>
      <p:ext uri="{BB962C8B-B14F-4D97-AF65-F5344CB8AC3E}">
        <p14:creationId xmlns:p14="http://schemas.microsoft.com/office/powerpoint/2010/main" val="358653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up)">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up)">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up)">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up)">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up)">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03612" y="594093"/>
            <a:ext cx="7055224"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Чем известен Чарльз Бэббидж?</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33400" y="5921469"/>
            <a:ext cx="609600" cy="609600"/>
          </a:xfrm>
          <a:prstGeom prst="rect">
            <a:avLst/>
          </a:prstGeom>
        </p:spPr>
      </p:pic>
      <p:pic>
        <p:nvPicPr>
          <p:cNvPr id="2" name="Рисунок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6658" y="242270"/>
            <a:ext cx="4701913" cy="6156741"/>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37740" y="255227"/>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3441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041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5639"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6077" fill="hold"/>
                                        <p:tgtEl>
                                          <p:spTgt spid="7"/>
                                        </p:tgtEl>
                                      </p:cBhvr>
                                    </p:cmd>
                                  </p:childTnLst>
                                </p:cTn>
                              </p:par>
                            </p:childTnLst>
                          </p:cTn>
                        </p:par>
                      </p:childTnLst>
                    </p:cTn>
                  </p:par>
                </p:childTnLst>
              </p:cTn>
              <p:nextCondLst>
                <p:cond evt="onClick" delay="0">
                  <p:tgtEl>
                    <p:spTgt spid="7"/>
                  </p:tgtEl>
                </p:cond>
              </p:nextCondLst>
            </p:seq>
            <p:audio>
              <p:cMediaNode vol="80000">
                <p:cTn id="30"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440393"/>
          </a:xfrm>
        </p:spPr>
        <p:txBody>
          <a:bodyPr>
            <a:normAutofit/>
          </a:bodyPr>
          <a:lstStyle/>
          <a:p>
            <a:pPr algn="ctr"/>
            <a:r>
              <a:rPr lang="ru-RU" sz="5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Английский математик, изобретатель первой аналитической вычислительной машины.</a:t>
            </a:r>
            <a:endParaRPr lang="ru-RU"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21114" y="365125"/>
            <a:ext cx="394447" cy="394447"/>
          </a:xfrm>
          <a:prstGeom prst="rect">
            <a:avLst/>
          </a:prstGeom>
        </p:spPr>
      </p:pic>
      <p:sp>
        <p:nvSpPr>
          <p:cNvPr id="6" name="TextBox 5">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636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Перечислите основные виды начертания шрифта.</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33400" y="5972563"/>
            <a:ext cx="609600" cy="60960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654118" y="299421"/>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19596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Жирный, курсив, подчеркнутый, полужирный</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4040"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14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Черный Ящик</a:t>
            </a:r>
            <a:endParaRPr lang="ru-RU"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Это устройство перекочевало на компьютер с игровой приставки в 1996 году.</a:t>
            </a:r>
          </a:p>
        </p:txBody>
      </p:sp>
      <p:sp>
        <p:nvSpPr>
          <p:cNvPr id="4" name="TextBox 3">
            <a:hlinkClick r:id="rId10"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CHyornyj_YAcshi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47382" y="4485941"/>
            <a:ext cx="609600" cy="609600"/>
          </a:xfrm>
          <a:prstGeom prst="rect">
            <a:avLst/>
          </a:prstGeom>
        </p:spPr>
      </p:pic>
      <p:pic>
        <p:nvPicPr>
          <p:cNvPr id="6" name="CHto_Gde_Kogda_-_Minuta_na_obsuzhdeni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48767" y="6129993"/>
            <a:ext cx="609600" cy="609600"/>
          </a:xfrm>
          <a:prstGeom prst="rect">
            <a:avLst/>
          </a:prstGeom>
        </p:spPr>
      </p:pic>
      <p:pic>
        <p:nvPicPr>
          <p:cNvPr id="7" name="Рисунок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7636" y="2950563"/>
            <a:ext cx="4572000" cy="3429000"/>
          </a:xfrm>
          <a:prstGeom prst="rect">
            <a:avLst/>
          </a:prstGeom>
        </p:spPr>
      </p:pic>
      <p:pic>
        <p:nvPicPr>
          <p:cNvPr id="8" name="CHto_Gde_Kogda_-_Pravilnyj_otv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1353800" y="365125"/>
            <a:ext cx="394447" cy="394447"/>
          </a:xfrm>
          <a:prstGeom prst="rect">
            <a:avLst/>
          </a:prstGeom>
        </p:spPr>
      </p:pic>
      <p:pic>
        <p:nvPicPr>
          <p:cNvPr id="9" name="CHto_Gde_Kogda_-_Gon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347382" y="5298141"/>
            <a:ext cx="609600" cy="609600"/>
          </a:xfrm>
          <a:prstGeom prst="rect">
            <a:avLst/>
          </a:prstGeom>
        </p:spPr>
      </p:pic>
    </p:spTree>
    <p:extLst>
      <p:ext uri="{BB962C8B-B14F-4D97-AF65-F5344CB8AC3E}">
        <p14:creationId xmlns:p14="http://schemas.microsoft.com/office/powerpoint/2010/main" val="28066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99" fill="hold"/>
                                        <p:tgtEl>
                                          <p:spTgt spid="5"/>
                                        </p:tgtEl>
                                      </p:cBhvr>
                                    </p:cmd>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417" fill="hold"/>
                                        <p:tgtEl>
                                          <p:spTgt spid="6"/>
                                        </p:tgtEl>
                                      </p:cBhvr>
                                    </p:cmd>
                                  </p:childTnLst>
                                </p:cTn>
                              </p:par>
                            </p:childTnLst>
                          </p:cTn>
                        </p:par>
                      </p:childTnLst>
                    </p:cTn>
                  </p:par>
                </p:childTnLst>
              </p:cTn>
              <p:nextCondLst>
                <p:cond evt="onClick" delay="0">
                  <p:tgtEl>
                    <p:spTgt spid="6"/>
                  </p:tgtEl>
                </p:cond>
              </p:nextCondLst>
            </p:seq>
            <p:audio>
              <p:cMediaNode vol="80000">
                <p:cTn id="25" fill="hold" display="0">
                  <p:stCondLst>
                    <p:cond delay="indefinite"/>
                  </p:stCondLst>
                  <p:endCondLst>
                    <p:cond evt="onStopAudio" delay="0">
                      <p:tgtEl>
                        <p:sldTgt/>
                      </p:tgtEl>
                    </p:cond>
                  </p:endCondLst>
                </p:cTn>
                <p:tgtEl>
                  <p:spTgt spid="6"/>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5639"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077"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8518" y="0"/>
            <a:ext cx="10515600" cy="1325563"/>
          </a:xfrm>
        </p:spPr>
        <p:txBody>
          <a:bodyPr>
            <a:normAutofit/>
          </a:bodyPr>
          <a:lstStyle/>
          <a:p>
            <a:pPr algn="ctr"/>
            <a:r>
              <a:rPr lang="ru-RU" sz="66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Геймпад</a:t>
            </a:r>
            <a:r>
              <a:rPr lang="ru-RU"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(джойстик)</a:t>
            </a:r>
            <a:endParaRPr lang="ru-RU"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54118" y="268334"/>
            <a:ext cx="394447" cy="39444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324" y="1370116"/>
            <a:ext cx="7055224" cy="5212047"/>
          </a:xfrm>
          <a:prstGeom prst="rect">
            <a:avLst/>
          </a:prstGeom>
        </p:spPr>
      </p:pic>
      <p:sp>
        <p:nvSpPr>
          <p:cNvPr id="6" name="TextBox 5">
            <a:hlinkClick r:id="rId6"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898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7517" y="863292"/>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Книгу по какому языку программирования химики называют книгой про ионы углерода?</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47382" y="6074763"/>
            <a:ext cx="609600" cy="60960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54040" y="232920"/>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14280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endParaRPr lang="ru-RU" sz="8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6849" y="282161"/>
            <a:ext cx="394447" cy="39444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149" y="1445388"/>
            <a:ext cx="3563638" cy="5136775"/>
          </a:xfrm>
          <a:prstGeom prst="rect">
            <a:avLst/>
          </a:prstGeom>
        </p:spPr>
      </p:pic>
      <p:sp>
        <p:nvSpPr>
          <p:cNvPr id="6" name="TextBox 5">
            <a:hlinkClick r:id="rId6"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4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5639"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0709" y="833734"/>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Сколько и какие существуют связи в Системе Управления Базами Данных </a:t>
            </a:r>
            <a:r>
              <a:rPr lang="en-US" sz="3600" b="1" i="1" dirty="0" smtClean="0">
                <a:latin typeface="Times New Roman" panose="02020603050405020304" pitchFamily="18" charset="0"/>
                <a:cs typeface="Times New Roman" panose="02020603050405020304" pitchFamily="18" charset="0"/>
              </a:rPr>
              <a:t>MS Access</a:t>
            </a:r>
            <a:r>
              <a:rPr lang="ru-RU" sz="3600" b="1" i="1" dirty="0" smtClean="0">
                <a:latin typeface="Times New Roman" panose="02020603050405020304" pitchFamily="18" charset="0"/>
                <a:cs typeface="Times New Roman" panose="02020603050405020304" pitchFamily="18" charset="0"/>
              </a:rPr>
              <a:t>?</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57225" y="6237288"/>
            <a:ext cx="609600" cy="60960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537739" y="316047"/>
            <a:ext cx="394447" cy="394447"/>
          </a:xfrm>
          <a:prstGeom prst="rect">
            <a:avLst/>
          </a:prstGeom>
        </p:spPr>
      </p:pic>
      <p:pic>
        <p:nvPicPr>
          <p:cNvPr id="8"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4528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566334"/>
          </a:xfrm>
        </p:spPr>
        <p:txBody>
          <a:bodyPr>
            <a:noAutofit/>
          </a:bodyPr>
          <a:lstStyle/>
          <a:p>
            <a:pPr algn="ctr"/>
            <a:r>
              <a:rPr lang="ru-RU"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 1 к 1, 1 ко многим и многие ко многим</a:t>
            </a:r>
            <a:endParaRPr lang="ru-RU"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365125"/>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538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Группа 113"/>
          <p:cNvGrpSpPr/>
          <p:nvPr/>
        </p:nvGrpSpPr>
        <p:grpSpPr>
          <a:xfrm>
            <a:off x="2586394" y="0"/>
            <a:ext cx="6858000" cy="6858000"/>
            <a:chOff x="2586394" y="0"/>
            <a:chExt cx="6858000" cy="6858000"/>
          </a:xfrm>
        </p:grpSpPr>
        <p:grpSp>
          <p:nvGrpSpPr>
            <p:cNvPr id="113" name="Группа 112"/>
            <p:cNvGrpSpPr/>
            <p:nvPr/>
          </p:nvGrpSpPr>
          <p:grpSpPr>
            <a:xfrm>
              <a:off x="2586394" y="0"/>
              <a:ext cx="6858000" cy="6858000"/>
              <a:chOff x="2043953" y="0"/>
              <a:chExt cx="6858000" cy="6858000"/>
            </a:xfrm>
          </p:grpSpPr>
          <p:grpSp>
            <p:nvGrpSpPr>
              <p:cNvPr id="111" name="Группа 110"/>
              <p:cNvGrpSpPr/>
              <p:nvPr/>
            </p:nvGrpSpPr>
            <p:grpSpPr>
              <a:xfrm>
                <a:off x="2043953" y="0"/>
                <a:ext cx="6858000" cy="6858000"/>
                <a:chOff x="2043953" y="0"/>
                <a:chExt cx="6858000" cy="6858000"/>
              </a:xfrm>
            </p:grpSpPr>
            <p:sp>
              <p:nvSpPr>
                <p:cNvPr id="4" name="Овал 3"/>
                <p:cNvSpPr/>
                <p:nvPr/>
              </p:nvSpPr>
              <p:spPr>
                <a:xfrm>
                  <a:off x="2043953" y="0"/>
                  <a:ext cx="6858000" cy="6858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132953" y="1089000"/>
                  <a:ext cx="4680000" cy="468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2" name="Группа 111"/>
              <p:cNvGrpSpPr/>
              <p:nvPr/>
            </p:nvGrpSpPr>
            <p:grpSpPr>
              <a:xfrm>
                <a:off x="2169748" y="98855"/>
                <a:ext cx="6701933" cy="6735612"/>
                <a:chOff x="2169748" y="98855"/>
                <a:chExt cx="6701933" cy="6735612"/>
              </a:xfrm>
            </p:grpSpPr>
            <p:cxnSp>
              <p:nvCxnSpPr>
                <p:cNvPr id="23" name="Прямая соединительная линия 22"/>
                <p:cNvCxnSpPr/>
                <p:nvPr/>
              </p:nvCxnSpPr>
              <p:spPr>
                <a:xfrm flipH="1" flipV="1">
                  <a:off x="4561384" y="98855"/>
                  <a:ext cx="335694" cy="10396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5921937" y="98855"/>
                  <a:ext cx="164539" cy="10139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6749385" y="541873"/>
                  <a:ext cx="593751" cy="9127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325422" y="1454594"/>
                  <a:ext cx="948091" cy="5821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V="1">
                  <a:off x="7752408" y="2803185"/>
                  <a:ext cx="1119273" cy="982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7360720" y="4792090"/>
                  <a:ext cx="806763" cy="6681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6520086" y="5530863"/>
                  <a:ext cx="564780" cy="10517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V="1">
                  <a:off x="5267778" y="5745467"/>
                  <a:ext cx="0" cy="1089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3539939" y="5389562"/>
                  <a:ext cx="687615" cy="8532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V="1">
                  <a:off x="2299193" y="4227711"/>
                  <a:ext cx="984092" cy="4156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2169748" y="2708586"/>
                  <a:ext cx="1043214" cy="2347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3121852" y="960197"/>
                  <a:ext cx="717782" cy="8082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55" name="Прямая соединительная линия 54"/>
            <p:cNvCxnSpPr/>
            <p:nvPr/>
          </p:nvCxnSpPr>
          <p:spPr>
            <a:xfrm>
              <a:off x="8293196" y="3957043"/>
              <a:ext cx="1045516" cy="2218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7" name="TextBox 96">
            <a:hlinkClick r:id="rId4" action="ppaction://hlinksldjump"/>
          </p:cNvPr>
          <p:cNvSpPr txBox="1"/>
          <p:nvPr/>
        </p:nvSpPr>
        <p:spPr>
          <a:xfrm rot="6877663">
            <a:off x="8175763" y="3924465"/>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6</a:t>
            </a:r>
            <a:endParaRPr lang="ru-RU" sz="8000" dirty="0">
              <a:solidFill>
                <a:schemeClr val="bg1"/>
              </a:solidFill>
              <a:latin typeface="Arial Black" panose="020B0A04020102020204" pitchFamily="34" charset="0"/>
            </a:endParaRPr>
          </a:p>
        </p:txBody>
      </p:sp>
      <p:sp>
        <p:nvSpPr>
          <p:cNvPr id="101" name="TextBox 100">
            <a:hlinkClick r:id="rId5" action="ppaction://hlinksldjump"/>
          </p:cNvPr>
          <p:cNvSpPr txBox="1"/>
          <p:nvPr/>
        </p:nvSpPr>
        <p:spPr>
          <a:xfrm rot="5400000">
            <a:off x="8413185" y="2788593"/>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5</a:t>
            </a:r>
            <a:endParaRPr lang="ru-RU" sz="8000" dirty="0">
              <a:solidFill>
                <a:schemeClr val="bg1"/>
              </a:solidFill>
              <a:latin typeface="Arial Black" panose="020B0A04020102020204" pitchFamily="34" charset="0"/>
            </a:endParaRPr>
          </a:p>
        </p:txBody>
      </p:sp>
      <p:sp>
        <p:nvSpPr>
          <p:cNvPr id="102" name="TextBox 101">
            <a:hlinkClick r:id="rId6" action="ppaction://hlinksldjump"/>
          </p:cNvPr>
          <p:cNvSpPr txBox="1"/>
          <p:nvPr/>
        </p:nvSpPr>
        <p:spPr>
          <a:xfrm rot="19951545">
            <a:off x="3812422" y="298476"/>
            <a:ext cx="1593275" cy="1323439"/>
          </a:xfrm>
          <a:prstGeom prst="rect">
            <a:avLst/>
          </a:prstGeom>
          <a:noFill/>
        </p:spPr>
        <p:txBody>
          <a:bodyPr wrap="square" rtlCol="0">
            <a:spAutoFit/>
          </a:bodyPr>
          <a:lstStyle/>
          <a:p>
            <a:r>
              <a:rPr lang="ru-RU" sz="8000" dirty="0" smtClean="0">
                <a:solidFill>
                  <a:srgbClr val="FF0000"/>
                </a:solidFill>
                <a:latin typeface="Arial Black" panose="020B0A04020102020204" pitchFamily="34" charset="0"/>
              </a:rPr>
              <a:t>13</a:t>
            </a:r>
            <a:endParaRPr lang="ru-RU" sz="8000" dirty="0">
              <a:solidFill>
                <a:srgbClr val="FF0000"/>
              </a:solidFill>
              <a:latin typeface="Arial Black" panose="020B0A04020102020204" pitchFamily="34" charset="0"/>
            </a:endParaRPr>
          </a:p>
        </p:txBody>
      </p:sp>
      <p:sp>
        <p:nvSpPr>
          <p:cNvPr id="103" name="TextBox 102">
            <a:hlinkClick r:id="rId7" action="ppaction://hlinksldjump"/>
          </p:cNvPr>
          <p:cNvSpPr txBox="1"/>
          <p:nvPr/>
        </p:nvSpPr>
        <p:spPr>
          <a:xfrm rot="8374622">
            <a:off x="7397648" y="4909445"/>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7</a:t>
            </a:r>
            <a:endParaRPr lang="ru-RU" sz="8000" dirty="0">
              <a:solidFill>
                <a:schemeClr val="bg1"/>
              </a:solidFill>
              <a:latin typeface="Arial Black" panose="020B0A04020102020204" pitchFamily="34" charset="0"/>
            </a:endParaRPr>
          </a:p>
        </p:txBody>
      </p:sp>
      <p:sp>
        <p:nvSpPr>
          <p:cNvPr id="104" name="TextBox 103">
            <a:hlinkClick r:id="rId8" action="ppaction://hlinksldjump"/>
          </p:cNvPr>
          <p:cNvSpPr txBox="1"/>
          <p:nvPr/>
        </p:nvSpPr>
        <p:spPr>
          <a:xfrm rot="10023851">
            <a:off x="6104933" y="5541413"/>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8</a:t>
            </a:r>
            <a:endParaRPr lang="ru-RU" sz="8000" dirty="0">
              <a:solidFill>
                <a:schemeClr val="bg1"/>
              </a:solidFill>
              <a:latin typeface="Arial Black" panose="020B0A04020102020204" pitchFamily="34" charset="0"/>
            </a:endParaRPr>
          </a:p>
        </p:txBody>
      </p:sp>
      <p:sp>
        <p:nvSpPr>
          <p:cNvPr id="105" name="TextBox 104">
            <a:hlinkClick r:id="rId9" action="ppaction://hlinksldjump"/>
          </p:cNvPr>
          <p:cNvSpPr txBox="1"/>
          <p:nvPr/>
        </p:nvSpPr>
        <p:spPr>
          <a:xfrm rot="12261554">
            <a:off x="4598387" y="5362808"/>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9</a:t>
            </a:r>
            <a:endParaRPr lang="ru-RU" sz="8000" dirty="0">
              <a:solidFill>
                <a:schemeClr val="bg1"/>
              </a:solidFill>
              <a:latin typeface="Arial Black" panose="020B0A04020102020204" pitchFamily="34" charset="0"/>
            </a:endParaRPr>
          </a:p>
        </p:txBody>
      </p:sp>
      <p:sp>
        <p:nvSpPr>
          <p:cNvPr id="106" name="TextBox 105">
            <a:hlinkClick r:id="rId10" action="ppaction://hlinksldjump"/>
          </p:cNvPr>
          <p:cNvSpPr txBox="1"/>
          <p:nvPr/>
        </p:nvSpPr>
        <p:spPr>
          <a:xfrm rot="13980236">
            <a:off x="3004500" y="4488700"/>
            <a:ext cx="1619554"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10</a:t>
            </a:r>
            <a:endParaRPr lang="ru-RU" sz="8000" dirty="0">
              <a:solidFill>
                <a:schemeClr val="bg1"/>
              </a:solidFill>
              <a:latin typeface="Arial Black" panose="020B0A04020102020204" pitchFamily="34" charset="0"/>
            </a:endParaRPr>
          </a:p>
        </p:txBody>
      </p:sp>
      <p:sp>
        <p:nvSpPr>
          <p:cNvPr id="107" name="TextBox 106">
            <a:hlinkClick r:id="rId11" action="ppaction://hlinksldjump"/>
          </p:cNvPr>
          <p:cNvSpPr txBox="1"/>
          <p:nvPr/>
        </p:nvSpPr>
        <p:spPr>
          <a:xfrm rot="15968794">
            <a:off x="2346927" y="2874923"/>
            <a:ext cx="1761524"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11</a:t>
            </a:r>
            <a:endParaRPr lang="ru-RU" sz="8000" dirty="0">
              <a:solidFill>
                <a:schemeClr val="bg1"/>
              </a:solidFill>
              <a:latin typeface="Arial Black" panose="020B0A04020102020204" pitchFamily="34" charset="0"/>
            </a:endParaRPr>
          </a:p>
        </p:txBody>
      </p:sp>
      <p:sp>
        <p:nvSpPr>
          <p:cNvPr id="108" name="TextBox 107">
            <a:hlinkClick r:id="rId12" action="ppaction://hlinksldjump"/>
          </p:cNvPr>
          <p:cNvSpPr txBox="1"/>
          <p:nvPr/>
        </p:nvSpPr>
        <p:spPr>
          <a:xfrm rot="17875684">
            <a:off x="2723654" y="1244342"/>
            <a:ext cx="1854273"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12</a:t>
            </a:r>
            <a:endParaRPr lang="ru-RU" sz="8000" dirty="0">
              <a:solidFill>
                <a:schemeClr val="bg1"/>
              </a:solidFill>
              <a:latin typeface="Arial Black" panose="020B0A04020102020204" pitchFamily="34" charset="0"/>
            </a:endParaRPr>
          </a:p>
        </p:txBody>
      </p:sp>
      <p:sp>
        <p:nvSpPr>
          <p:cNvPr id="96" name="TextBox 95">
            <a:hlinkClick r:id="rId13" action="ppaction://hlinksldjump" highlightClick="1"/>
          </p:cNvPr>
          <p:cNvSpPr txBox="1"/>
          <p:nvPr/>
        </p:nvSpPr>
        <p:spPr>
          <a:xfrm>
            <a:off x="5478579" y="-115359"/>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1</a:t>
            </a:r>
            <a:endParaRPr lang="ru-RU" sz="8000" dirty="0">
              <a:solidFill>
                <a:schemeClr val="bg1"/>
              </a:solidFill>
              <a:latin typeface="Arial Black" panose="020B0A04020102020204" pitchFamily="34" charset="0"/>
            </a:endParaRPr>
          </a:p>
        </p:txBody>
      </p:sp>
      <p:sp>
        <p:nvSpPr>
          <p:cNvPr id="99" name="TextBox 98">
            <a:hlinkClick r:id="rId14" action="ppaction://hlinksldjump"/>
          </p:cNvPr>
          <p:cNvSpPr txBox="1"/>
          <p:nvPr/>
        </p:nvSpPr>
        <p:spPr>
          <a:xfrm rot="2798205">
            <a:off x="7548653" y="693817"/>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3</a:t>
            </a:r>
            <a:endParaRPr lang="ru-RU" sz="8000" dirty="0">
              <a:solidFill>
                <a:schemeClr val="bg1"/>
              </a:solidFill>
              <a:latin typeface="Arial Black" panose="020B0A04020102020204" pitchFamily="34" charset="0"/>
            </a:endParaRPr>
          </a:p>
        </p:txBody>
      </p:sp>
      <p:sp>
        <p:nvSpPr>
          <p:cNvPr id="100" name="TextBox 99">
            <a:hlinkClick r:id="rId15" action="ppaction://hlinksldjump"/>
          </p:cNvPr>
          <p:cNvSpPr txBox="1"/>
          <p:nvPr/>
        </p:nvSpPr>
        <p:spPr>
          <a:xfrm rot="4250966">
            <a:off x="8241810" y="1612246"/>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4</a:t>
            </a:r>
            <a:endParaRPr lang="ru-RU" sz="8000" dirty="0">
              <a:solidFill>
                <a:schemeClr val="bg1"/>
              </a:solidFill>
              <a:latin typeface="Arial Black" panose="020B0A04020102020204" pitchFamily="34" charset="0"/>
            </a:endParaRPr>
          </a:p>
        </p:txBody>
      </p:sp>
      <p:sp>
        <p:nvSpPr>
          <p:cNvPr id="109" name="TextBox 108">
            <a:hlinkClick r:id="rId16" action="ppaction://hlinksldjump"/>
          </p:cNvPr>
          <p:cNvSpPr txBox="1"/>
          <p:nvPr/>
        </p:nvSpPr>
        <p:spPr>
          <a:xfrm rot="1334232">
            <a:off x="6655842" y="93496"/>
            <a:ext cx="882599" cy="1323439"/>
          </a:xfrm>
          <a:prstGeom prst="rect">
            <a:avLst/>
          </a:prstGeom>
          <a:noFill/>
        </p:spPr>
        <p:txBody>
          <a:bodyPr wrap="square" rtlCol="0">
            <a:spAutoFit/>
          </a:bodyPr>
          <a:lstStyle/>
          <a:p>
            <a:r>
              <a:rPr lang="ru-RU" sz="8000" dirty="0" smtClean="0">
                <a:solidFill>
                  <a:schemeClr val="bg1"/>
                </a:solidFill>
                <a:latin typeface="Arial Black" panose="020B0A04020102020204" pitchFamily="34" charset="0"/>
              </a:rPr>
              <a:t>2</a:t>
            </a:r>
            <a:endParaRPr lang="ru-RU" sz="8000" dirty="0">
              <a:solidFill>
                <a:schemeClr val="bg1"/>
              </a:solidFill>
              <a:latin typeface="Arial Black" panose="020B0A04020102020204" pitchFamily="34" charset="0"/>
            </a:endParaRPr>
          </a:p>
        </p:txBody>
      </p:sp>
      <p:sp>
        <p:nvSpPr>
          <p:cNvPr id="115" name="Стрелка вправо 114"/>
          <p:cNvSpPr/>
          <p:nvPr/>
        </p:nvSpPr>
        <p:spPr>
          <a:xfrm>
            <a:off x="5660196" y="1152824"/>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Стрелка вправо 115"/>
          <p:cNvSpPr/>
          <p:nvPr/>
        </p:nvSpPr>
        <p:spPr>
          <a:xfrm rot="1330192">
            <a:off x="6444591" y="1318725"/>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Стрелка вправо 116"/>
          <p:cNvSpPr/>
          <p:nvPr/>
        </p:nvSpPr>
        <p:spPr>
          <a:xfrm rot="2552994">
            <a:off x="7082119" y="1792286"/>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Стрелка вправо 117"/>
          <p:cNvSpPr/>
          <p:nvPr/>
        </p:nvSpPr>
        <p:spPr>
          <a:xfrm rot="3899441">
            <a:off x="7564217" y="2476158"/>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Стрелка вправо 118"/>
          <p:cNvSpPr/>
          <p:nvPr/>
        </p:nvSpPr>
        <p:spPr>
          <a:xfrm rot="5400000">
            <a:off x="7758431" y="3240088"/>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Стрелка вправо 119"/>
          <p:cNvSpPr/>
          <p:nvPr/>
        </p:nvSpPr>
        <p:spPr>
          <a:xfrm rot="6962841">
            <a:off x="7560020" y="4027286"/>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Стрелка вправо 120"/>
          <p:cNvSpPr/>
          <p:nvPr/>
        </p:nvSpPr>
        <p:spPr>
          <a:xfrm rot="8479522">
            <a:off x="6959296" y="4771362"/>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Стрелка вправо 121"/>
          <p:cNvSpPr/>
          <p:nvPr/>
        </p:nvSpPr>
        <p:spPr>
          <a:xfrm rot="10376869">
            <a:off x="5966055" y="5249054"/>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Стрелка вправо 122"/>
          <p:cNvSpPr/>
          <p:nvPr/>
        </p:nvSpPr>
        <p:spPr>
          <a:xfrm rot="12214197">
            <a:off x="4944954" y="5110585"/>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Стрелка вправо 123"/>
          <p:cNvSpPr/>
          <p:nvPr/>
        </p:nvSpPr>
        <p:spPr>
          <a:xfrm rot="13676769">
            <a:off x="3993263" y="4326432"/>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Стрелка вправо 124"/>
          <p:cNvSpPr/>
          <p:nvPr/>
        </p:nvSpPr>
        <p:spPr>
          <a:xfrm rot="16200000">
            <a:off x="3623009" y="3293359"/>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Стрелка вправо 125"/>
          <p:cNvSpPr/>
          <p:nvPr/>
        </p:nvSpPr>
        <p:spPr>
          <a:xfrm rot="18137726">
            <a:off x="3997937" y="2164191"/>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Стрелка вправо 126"/>
          <p:cNvSpPr/>
          <p:nvPr/>
        </p:nvSpPr>
        <p:spPr>
          <a:xfrm rot="19415841">
            <a:off x="4760438" y="1453958"/>
            <a:ext cx="720000" cy="432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8" name="CHto_gde_kogda_-_Gong_volch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85991" y="6195367"/>
            <a:ext cx="609600" cy="609600"/>
          </a:xfrm>
          <a:prstGeom prst="rect">
            <a:avLst/>
          </a:prstGeom>
        </p:spPr>
      </p:pic>
    </p:spTree>
    <p:extLst>
      <p:ext uri="{BB962C8B-B14F-4D97-AF65-F5344CB8AC3E}">
        <p14:creationId xmlns:p14="http://schemas.microsoft.com/office/powerpoint/2010/main" val="3753998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77" fill="hold"/>
                                        <p:tgtEl>
                                          <p:spTgt spid="128"/>
                                        </p:tgtEl>
                                      </p:cBhvr>
                                    </p:cmd>
                                  </p:childTnLst>
                                </p:cTn>
                              </p:par>
                            </p:childTnLst>
                          </p:cTn>
                        </p:par>
                      </p:childTnLst>
                    </p:cTn>
                  </p:par>
                </p:childTnLst>
              </p:cTn>
              <p:nextCondLst>
                <p:cond evt="onClick" delay="0">
                  <p:tgtEl>
                    <p:spTgt spid="128"/>
                  </p:tgtEl>
                </p:cond>
              </p:nextCondLst>
            </p:seq>
            <p:audio>
              <p:cMediaNode vol="80000">
                <p:cTn id="7" fill="hold" display="0">
                  <p:stCondLst>
                    <p:cond delay="indefinite"/>
                  </p:stCondLst>
                  <p:endCondLst>
                    <p:cond evt="onStopAudio" delay="0">
                      <p:tgtEl>
                        <p:sldTgt/>
                      </p:tgtEl>
                    </p:cond>
                  </p:endCondLst>
                </p:cTn>
                <p:tgtEl>
                  <p:spTgt spid="12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042" y="307702"/>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Назовите имя и фамилию первой женщины программиста. Дочери известного поэта </a:t>
            </a:r>
            <a:r>
              <a:rPr lang="ru-RU" sz="3600" b="1" i="1" dirty="0">
                <a:latin typeface="Times New Roman" panose="02020603050405020304" pitchFamily="18" charset="0"/>
                <a:cs typeface="Times New Roman" panose="02020603050405020304" pitchFamily="18" charset="0"/>
              </a:rPr>
              <a:t>Джорджа </a:t>
            </a:r>
            <a:r>
              <a:rPr lang="ru-RU" sz="3600" b="1" i="1" dirty="0" smtClean="0">
                <a:latin typeface="Times New Roman" panose="02020603050405020304" pitchFamily="18" charset="0"/>
                <a:cs typeface="Times New Roman" panose="02020603050405020304" pitchFamily="18" charset="0"/>
              </a:rPr>
              <a:t>Байрона.</a:t>
            </a:r>
            <a:endParaRPr lang="ru-RU" sz="3600" b="1" i="1" dirty="0">
              <a:latin typeface="Times New Roman" panose="02020603050405020304" pitchFamily="18" charset="0"/>
              <a:cs typeface="Times New Roman" panose="02020603050405020304" pitchFamily="18" charset="0"/>
            </a:endParaRPr>
          </a:p>
        </p:txBody>
      </p:sp>
      <p:sp>
        <p:nvSpPr>
          <p:cNvPr id="5" name="TextBox 4">
            <a:hlinkClick r:id="rId6"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6"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3442" y="5997388"/>
            <a:ext cx="609600" cy="609600"/>
          </a:xfrm>
          <a:prstGeom prst="rect">
            <a:avLst/>
          </a:prstGeom>
        </p:spPr>
      </p:pic>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7024" y="2060333"/>
            <a:ext cx="7289895" cy="4241855"/>
          </a:xfrm>
          <a:prstGeom prst="rect">
            <a:avLst/>
          </a:prstGeom>
        </p:spPr>
      </p:pic>
      <p:pic>
        <p:nvPicPr>
          <p:cNvPr id="8" name="CHto_Gde_Kogda_-_Go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47382" y="5298141"/>
            <a:ext cx="609600" cy="609600"/>
          </a:xfrm>
          <a:prstGeom prst="rect">
            <a:avLst/>
          </a:prstGeom>
        </p:spPr>
      </p:pic>
    </p:spTree>
    <p:extLst>
      <p:ext uri="{BB962C8B-B14F-4D97-AF65-F5344CB8AC3E}">
        <p14:creationId xmlns:p14="http://schemas.microsoft.com/office/powerpoint/2010/main" val="29919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077"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0517" y="1292971"/>
            <a:ext cx="7767918" cy="2499099"/>
          </a:xfrm>
        </p:spPr>
        <p:txBody>
          <a:bodyPr>
            <a:noAutofit/>
          </a:bodyPr>
          <a:lstStyle/>
          <a:p>
            <a:pPr algn="ctr"/>
            <a:r>
              <a:rPr lang="ru-RU"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Ада Августа Лавлейс</a:t>
            </a:r>
            <a:endParaRPr lang="ru-RU"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hlinkClick r:id="rId4"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1238" y="216293"/>
            <a:ext cx="394447" cy="394447"/>
          </a:xfrm>
          <a:prstGeom prst="rect">
            <a:avLst/>
          </a:prstGeom>
        </p:spPr>
      </p:pic>
    </p:spTree>
    <p:extLst>
      <p:ext uri="{BB962C8B-B14F-4D97-AF65-F5344CB8AC3E}">
        <p14:creationId xmlns:p14="http://schemas.microsoft.com/office/powerpoint/2010/main" val="656260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712" y="368784"/>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Какой из языков программирования представлен на экране?</a:t>
            </a:r>
            <a:endParaRPr lang="ru-RU" sz="3600" b="1"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31" y="271382"/>
            <a:ext cx="11219165" cy="6310781"/>
          </a:xfrm>
          <a:prstGeom prst="rect">
            <a:avLst/>
          </a:prstGeom>
        </p:spPr>
      </p:pic>
      <p:sp>
        <p:nvSpPr>
          <p:cNvPr id="5" name="TextBox 4">
            <a:hlinkClick r:id="rId7"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6"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8031" y="6052211"/>
            <a:ext cx="609600" cy="609600"/>
          </a:xfrm>
          <a:prstGeom prst="rect">
            <a:avLst/>
          </a:prstGeom>
        </p:spPr>
      </p:pic>
      <p:pic>
        <p:nvPicPr>
          <p:cNvPr id="8" name="CHto_Gde_Kogda_-_Go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47382" y="5298141"/>
            <a:ext cx="609600" cy="609600"/>
          </a:xfrm>
          <a:prstGeom prst="rect">
            <a:avLst/>
          </a:prstGeom>
        </p:spPr>
      </p:pic>
    </p:spTree>
    <p:extLst>
      <p:ext uri="{BB962C8B-B14F-4D97-AF65-F5344CB8AC3E}">
        <p14:creationId xmlns:p14="http://schemas.microsoft.com/office/powerpoint/2010/main" val="35920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0417"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77" fill="hold"/>
                                        <p:tgtEl>
                                          <p:spTgt spid="8"/>
                                        </p:tgtEl>
                                      </p:cBhvr>
                                    </p:cmd>
                                  </p:childTnLst>
                                </p:cTn>
                              </p:par>
                            </p:childTnLst>
                          </p:cTn>
                        </p:par>
                      </p:childTnLst>
                    </p:cTn>
                  </p:par>
                </p:childTnLst>
              </p:cTn>
              <p:nextCondLst>
                <p:cond evt="onClick" delay="0">
                  <p:tgtEl>
                    <p:spTgt spid="8"/>
                  </p:tgtEl>
                </p:cond>
              </p:nextCondLst>
            </p:seq>
            <p:audio>
              <p:cMediaNode vol="80000">
                <p:cTn id="24"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7377" y="768535"/>
            <a:ext cx="6799729" cy="1325563"/>
          </a:xfrm>
        </p:spPr>
        <p:txBody>
          <a:bodyPr>
            <a:normAutofit/>
          </a:bodyPr>
          <a:lstStyle/>
          <a:p>
            <a:pPr algn="ctr"/>
            <a:r>
              <a:rPr lang="en-US"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Pascal</a:t>
            </a:r>
            <a:endParaRPr lang="ru-RU"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04489" y="232920"/>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106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0194" y="1146435"/>
            <a:ext cx="10515600" cy="4351338"/>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В каком году появилась первая компьютерная сеть, ставшая прообразом интернета. Как она называлась?</a:t>
            </a:r>
            <a:endParaRPr lang="ru-RU" sz="3600" b="1" i="1" dirty="0">
              <a:latin typeface="Times New Roman" panose="02020603050405020304" pitchFamily="18" charset="0"/>
              <a:cs typeface="Times New Roman" panose="02020603050405020304" pitchFamily="18" charset="0"/>
            </a:endParaRPr>
          </a:p>
        </p:txBody>
      </p:sp>
      <p:sp>
        <p:nvSpPr>
          <p:cNvPr id="4" name="TextBox 3">
            <a:hlinkClick r:id="rId8"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pic>
        <p:nvPicPr>
          <p:cNvPr id="5" name="CHto_Gde_Kogda_-_Minuta_na_obsuzhden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90594" y="5986010"/>
            <a:ext cx="609600" cy="609600"/>
          </a:xfrm>
          <a:prstGeom prst="rect">
            <a:avLst/>
          </a:prstGeom>
        </p:spPr>
      </p:pic>
      <p:pic>
        <p:nvPicPr>
          <p:cNvPr id="6" name="CHto_Gde_Kogda_-_Pravilnyj_otv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654118" y="266170"/>
            <a:ext cx="394447" cy="394447"/>
          </a:xfrm>
          <a:prstGeom prst="rect">
            <a:avLst/>
          </a:prstGeom>
        </p:spPr>
      </p:pic>
      <p:pic>
        <p:nvPicPr>
          <p:cNvPr id="7" name="CHto_Gde_Kogda_-_Go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7382" y="5298141"/>
            <a:ext cx="609600" cy="609600"/>
          </a:xfrm>
          <a:prstGeom prst="rect">
            <a:avLst/>
          </a:prstGeom>
        </p:spPr>
      </p:pic>
    </p:spTree>
    <p:extLst>
      <p:ext uri="{BB962C8B-B14F-4D97-AF65-F5344CB8AC3E}">
        <p14:creationId xmlns:p14="http://schemas.microsoft.com/office/powerpoint/2010/main" val="41439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639"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7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1165" y="566831"/>
            <a:ext cx="6557682" cy="1325563"/>
          </a:xfrm>
        </p:spPr>
        <p:txBody>
          <a:bodyPr>
            <a:normAutofit/>
          </a:bodyPr>
          <a:lstStyle/>
          <a:p>
            <a:pPr algn="ctr"/>
            <a:r>
              <a:rPr lang="en-US"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ARPANET 1969</a:t>
            </a:r>
            <a:r>
              <a:rPr lang="ru-RU"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Hto_Gde_Kogda_-_Pravilnyj_otv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03916" y="172384"/>
            <a:ext cx="394447" cy="394447"/>
          </a:xfrm>
          <a:prstGeom prst="rect">
            <a:avLst/>
          </a:prstGeom>
        </p:spPr>
      </p:pic>
      <p:sp>
        <p:nvSpPr>
          <p:cNvPr id="5" name="TextBox 4">
            <a:hlinkClick r:id="rId5" action="ppaction://hlinksldjump"/>
          </p:cNvPr>
          <p:cNvSpPr txBox="1"/>
          <p:nvPr/>
        </p:nvSpPr>
        <p:spPr>
          <a:xfrm>
            <a:off x="10269071" y="5997388"/>
            <a:ext cx="177949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НАЗАД</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917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2486</TotalTime>
  <Words>289</Words>
  <Application>Microsoft Office PowerPoint</Application>
  <PresentationFormat>Широкоэкранный</PresentationFormat>
  <Paragraphs>78</Paragraphs>
  <Slides>29</Slides>
  <Notes>0</Notes>
  <HiddenSlides>0</HiddenSlides>
  <MMClips>52</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Arial Black</vt:lpstr>
      <vt:lpstr>Calibri</vt:lpstr>
      <vt:lpstr>Calibri Light</vt:lpstr>
      <vt:lpstr>Times New Roman</vt:lpstr>
      <vt:lpstr>Тема Office</vt:lpstr>
      <vt:lpstr>Презентация PowerPoint</vt:lpstr>
      <vt:lpstr>Правила игры</vt:lpstr>
      <vt:lpstr>Презентация PowerPoint</vt:lpstr>
      <vt:lpstr>Презентация PowerPoint</vt:lpstr>
      <vt:lpstr>Ада Августа Лавлейс</vt:lpstr>
      <vt:lpstr>Презентация PowerPoint</vt:lpstr>
      <vt:lpstr> Pascal</vt:lpstr>
      <vt:lpstr>Презентация PowerPoint</vt:lpstr>
      <vt:lpstr>ARPANET 1969год</vt:lpstr>
      <vt:lpstr>Презентация PowerPoint</vt:lpstr>
      <vt:lpstr>Билл Гейтс и Полл Аллен</vt:lpstr>
      <vt:lpstr>Презентация PowerPoint</vt:lpstr>
      <vt:lpstr>Векторная графика</vt:lpstr>
      <vt:lpstr>Презентация PowerPoint</vt:lpstr>
      <vt:lpstr>Пространственная дискретизация</vt:lpstr>
      <vt:lpstr>Презентация PowerPoint</vt:lpstr>
      <vt:lpstr>Мухаммед Аль-Хорезми</vt:lpstr>
      <vt:lpstr>Презентация PowerPoint</vt:lpstr>
      <vt:lpstr>Провайдер</vt:lpstr>
      <vt:lpstr>Презентация PowerPoint</vt:lpstr>
      <vt:lpstr>Английский математик, изобретатель первой аналитической вычислительной машины.</vt:lpstr>
      <vt:lpstr>Презентация PowerPoint</vt:lpstr>
      <vt:lpstr>Жирный, курсив, подчеркнутый, полужирный</vt:lpstr>
      <vt:lpstr>Черный Ящик</vt:lpstr>
      <vt:lpstr>Геймпад (джойстик)</vt:lpstr>
      <vt:lpstr>Презентация PowerPoint</vt:lpstr>
      <vt:lpstr>С++</vt:lpstr>
      <vt:lpstr>Презентация PowerPoint</vt:lpstr>
      <vt:lpstr>Три: 1 к 1, 1 ко многим и многие ко многим</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Белова</dc:creator>
  <cp:lastModifiedBy>Admin</cp:lastModifiedBy>
  <cp:revision>50</cp:revision>
  <dcterms:created xsi:type="dcterms:W3CDTF">2018-05-02T09:11:31Z</dcterms:created>
  <dcterms:modified xsi:type="dcterms:W3CDTF">2025-03-26T08:27:42Z</dcterms:modified>
</cp:coreProperties>
</file>