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2"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ECDABB-4EB4-7FD9-1B9A-52651DCED676}" v="3" dt="2025-02-18T15:03:37.522"/>
    <p1510:client id="{78E11D36-3161-EBEE-C145-8993D580B299}" v="144" dt="2025-02-17T05:42:24.633"/>
    <p1510:client id="{9E391DAA-7EF8-4496-3706-53A26597F84C}" v="93" dt="2025-02-18T15:02:27.834"/>
    <p1510:client id="{D20BE99A-EE97-4987-B886-E25E5E19E626}" v="2" dt="2025-02-16T16:56:13.111"/>
    <p1510:client id="{D91E1699-DB5B-412F-6E49-C393EAE2209A}" v="96" dt="2025-02-18T15:26:23.119"/>
    <p1510:client id="{F6F3BC79-F451-4A7D-94C1-A5E7A40FD924}" v="70" dt="2025-02-16T17:21:48.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89" d="100"/>
          <a:sy n="8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F2FFB779-270B-4192-84BA-A697F48306DC}" type="datetimeFigureOut">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6107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06572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81226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2FFB779-270B-4192-84BA-A697F48306DC}" type="datetimeFigureOut">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70371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2FFB779-270B-4192-84BA-A697F48306DC}" type="datetimeFigureOut">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407636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F2FFB779-270B-4192-84BA-A697F48306DC}" type="datetimeFigureOut">
              <a:rPr lang="ru-RU" smtClean="0"/>
              <a:t>20.02.2025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62576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F2FFB779-270B-4192-84BA-A697F48306DC}" type="datetimeFigureOut">
              <a:rPr lang="ru-RU" smtClean="0"/>
              <a:t>20.02.2025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88002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F2FFB779-270B-4192-84BA-A697F48306DC}" type="datetimeFigureOut">
              <a:rPr lang="ru-RU" smtClean="0"/>
              <a:t>20.02.2025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29533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FFB779-270B-4192-84BA-A697F48306DC}" type="datetimeFigureOut">
              <a:rPr lang="ru-RU" smtClean="0"/>
              <a:t>20.02.2025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19887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20.02.2025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36656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F2FFB779-270B-4192-84BA-A697F48306DC}" type="datetimeFigureOut">
              <a:rPr lang="ru-RU" smtClean="0"/>
              <a:t>20.02.2025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85DC19C-03DA-4066-9FF7-D0BF1BC6D6F6}" type="slidenum">
              <a:rPr lang="ru-RU" smtClean="0"/>
              <a:t>‹#›</a:t>
            </a:fld>
            <a:endParaRPr lang="ru-RU"/>
          </a:p>
        </p:txBody>
      </p:sp>
    </p:spTree>
    <p:extLst>
      <p:ext uri="{BB962C8B-B14F-4D97-AF65-F5344CB8AC3E}">
        <p14:creationId xmlns:p14="http://schemas.microsoft.com/office/powerpoint/2010/main" val="2134169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2FFB779-270B-4192-84BA-A697F48306DC}" type="datetimeFigureOut">
              <a:rPr lang="ru-RU" smtClean="0"/>
              <a:t>20.02.2025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85DC19C-03DA-4066-9FF7-D0BF1BC6D6F6}" type="slidenum">
              <a:rPr lang="ru-RU" smtClean="0"/>
              <a:t>‹#›</a:t>
            </a:fld>
            <a:endParaRPr lang="ru-RU"/>
          </a:p>
        </p:txBody>
      </p:sp>
    </p:spTree>
    <p:extLst>
      <p:ext uri="{BB962C8B-B14F-4D97-AF65-F5344CB8AC3E}">
        <p14:creationId xmlns:p14="http://schemas.microsoft.com/office/powerpoint/2010/main" val="315497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24">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Рисунок 4" descr="Изображение выглядит как зарисовка, рисунок, искусство, шаблон&#10;&#10;Содержимое, созданное ИИ, может быть неверным.">
            <a:extLst>
              <a:ext uri="{FF2B5EF4-FFF2-40B4-BE49-F238E27FC236}">
                <a16:creationId xmlns:a16="http://schemas.microsoft.com/office/drawing/2014/main" id="{2AC83107-29F9-147F-1C51-34ACCB369E30}"/>
              </a:ext>
            </a:extLst>
          </p:cNvPr>
          <p:cNvPicPr>
            <a:picLocks noChangeAspect="1"/>
          </p:cNvPicPr>
          <p:nvPr/>
        </p:nvPicPr>
        <p:blipFill>
          <a:blip r:embed="rId2">
            <a:alphaModFix amt="50000"/>
          </a:blip>
          <a:srcRect t="21868" r="-1" b="21867"/>
          <a:stretch/>
        </p:blipFill>
        <p:spPr>
          <a:xfrm>
            <a:off x="20" y="10"/>
            <a:ext cx="12188930" cy="6857990"/>
          </a:xfrm>
          <a:prstGeom prst="rect">
            <a:avLst/>
          </a:prstGeom>
        </p:spPr>
      </p:pic>
      <p:sp>
        <p:nvSpPr>
          <p:cNvPr id="4" name="TextBox 3">
            <a:extLst>
              <a:ext uri="{FF2B5EF4-FFF2-40B4-BE49-F238E27FC236}">
                <a16:creationId xmlns:a16="http://schemas.microsoft.com/office/drawing/2014/main" id="{CB4707A4-6F10-CFF0-3B0B-B739A603C11C}"/>
              </a:ext>
            </a:extLst>
          </p:cNvPr>
          <p:cNvSpPr txBox="1"/>
          <p:nvPr/>
        </p:nvSpPr>
        <p:spPr>
          <a:xfrm>
            <a:off x="1524000" y="1122363"/>
            <a:ext cx="9144000" cy="3063240"/>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gn="ctr">
              <a:lnSpc>
                <a:spcPct val="90000"/>
              </a:lnSpc>
              <a:spcBef>
                <a:spcPct val="0"/>
              </a:spcBef>
              <a:spcAft>
                <a:spcPts val="600"/>
              </a:spcAft>
            </a:pPr>
            <a:r>
              <a:rPr lang="en-US" sz="8000" dirty="0">
                <a:solidFill>
                  <a:schemeClr val="bg1"/>
                </a:solidFill>
                <a:latin typeface="+mj-lt"/>
                <a:ea typeface="+mj-ea"/>
                <a:cs typeface="+mj-cs"/>
              </a:rPr>
              <a:t>Celtic art</a:t>
            </a:r>
          </a:p>
        </p:txBody>
      </p:sp>
      <p:sp>
        <p:nvSpPr>
          <p:cNvPr id="40"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512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8DBEAE55-3EA1-41D7-A212-5F7D8986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212206"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CFC5F0E7-644F-4101-BE72-12825CF53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417551"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6" name="Рисунок 5" descr="Изображение выглядит как человек, одежда, картина, искусство&#10;&#10;Содержимое, созданное ИИ, может быть неверным.">
            <a:extLst>
              <a:ext uri="{FF2B5EF4-FFF2-40B4-BE49-F238E27FC236}">
                <a16:creationId xmlns:a16="http://schemas.microsoft.com/office/drawing/2014/main" id="{4819B270-44D7-20C0-C802-939E8EEF8BD0}"/>
              </a:ext>
            </a:extLst>
          </p:cNvPr>
          <p:cNvPicPr>
            <a:picLocks noChangeAspect="1"/>
          </p:cNvPicPr>
          <p:nvPr/>
        </p:nvPicPr>
        <p:blipFill>
          <a:blip r:embed="rId2"/>
          <a:srcRect r="810" b="-1"/>
          <a:stretch/>
        </p:blipFill>
        <p:spPr>
          <a:xfrm>
            <a:off x="5199761" y="488838"/>
            <a:ext cx="6992239" cy="5880330"/>
          </a:xfrm>
          <a:prstGeom prst="rect">
            <a:avLst/>
          </a:prstGeom>
          <a:ln>
            <a:noFill/>
          </a:ln>
          <a:effectLst>
            <a:softEdge rad="112500"/>
          </a:effectLst>
        </p:spPr>
      </p:pic>
      <p:sp>
        <p:nvSpPr>
          <p:cNvPr id="18" name="Freeform: Shape 17">
            <a:extLst>
              <a:ext uri="{FF2B5EF4-FFF2-40B4-BE49-F238E27FC236}">
                <a16:creationId xmlns:a16="http://schemas.microsoft.com/office/drawing/2014/main" id="{B1F9B6B4-B0C4-45C6-A086-901C960D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644774" y="0"/>
            <a:ext cx="2756893" cy="6858000"/>
          </a:xfrm>
          <a:custGeom>
            <a:avLst/>
            <a:gdLst>
              <a:gd name="connsiteX0" fmla="*/ 1133870 w 2756893"/>
              <a:gd name="connsiteY0" fmla="*/ 0 h 6858000"/>
              <a:gd name="connsiteX1" fmla="*/ 898082 w 2756893"/>
              <a:gd name="connsiteY1" fmla="*/ 0 h 6858000"/>
              <a:gd name="connsiteX2" fmla="*/ 920668 w 2756893"/>
              <a:gd name="connsiteY2" fmla="*/ 14997 h 6858000"/>
              <a:gd name="connsiteX3" fmla="*/ 2554961 w 2756893"/>
              <a:gd name="connsiteY3" fmla="*/ 3621656 h 6858000"/>
              <a:gd name="connsiteX4" fmla="*/ 641513 w 2756893"/>
              <a:gd name="connsiteY4" fmla="*/ 6374814 h 6858000"/>
              <a:gd name="connsiteX5" fmla="*/ 114086 w 2756893"/>
              <a:gd name="connsiteY5" fmla="*/ 6780599 h 6858000"/>
              <a:gd name="connsiteX6" fmla="*/ 0 w 2756893"/>
              <a:gd name="connsiteY6" fmla="*/ 6858000 h 6858000"/>
              <a:gd name="connsiteX7" fmla="*/ 40637 w 2756893"/>
              <a:gd name="connsiteY7" fmla="*/ 6858000 h 6858000"/>
              <a:gd name="connsiteX8" fmla="*/ 254139 w 2756893"/>
              <a:gd name="connsiteY8" fmla="*/ 6858000 h 6858000"/>
              <a:gd name="connsiteX9" fmla="*/ 365895 w 2756893"/>
              <a:gd name="connsiteY9" fmla="*/ 6780599 h 6858000"/>
              <a:gd name="connsiteX10" fmla="*/ 882543 w 2756893"/>
              <a:gd name="connsiteY10" fmla="*/ 6374814 h 6858000"/>
              <a:gd name="connsiteX11" fmla="*/ 2756893 w 2756893"/>
              <a:gd name="connsiteY11" fmla="*/ 3621656 h 6858000"/>
              <a:gd name="connsiteX12" fmla="*/ 1155994 w 2756893"/>
              <a:gd name="connsiteY12"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56893" h="6858000">
                <a:moveTo>
                  <a:pt x="1133870" y="0"/>
                </a:moveTo>
                <a:lnTo>
                  <a:pt x="898082" y="0"/>
                </a:lnTo>
                <a:lnTo>
                  <a:pt x="920668" y="14997"/>
                </a:lnTo>
                <a:cubicBezTo>
                  <a:pt x="1969257" y="754641"/>
                  <a:pt x="2554961" y="2093192"/>
                  <a:pt x="2554961" y="3621656"/>
                </a:cubicBezTo>
                <a:cubicBezTo>
                  <a:pt x="2554961" y="4969131"/>
                  <a:pt x="1606863" y="5602839"/>
                  <a:pt x="641513" y="6374814"/>
                </a:cubicBezTo>
                <a:cubicBezTo>
                  <a:pt x="465717" y="6515397"/>
                  <a:pt x="291531" y="6653108"/>
                  <a:pt x="114086" y="6780599"/>
                </a:cubicBezTo>
                <a:lnTo>
                  <a:pt x="0" y="6858000"/>
                </a:lnTo>
                <a:lnTo>
                  <a:pt x="40637" y="6858000"/>
                </a:lnTo>
                <a:lnTo>
                  <a:pt x="254139" y="6858000"/>
                </a:lnTo>
                <a:lnTo>
                  <a:pt x="365895" y="6780599"/>
                </a:lnTo>
                <a:cubicBezTo>
                  <a:pt x="539713" y="6653108"/>
                  <a:pt x="710340" y="6515397"/>
                  <a:pt x="882543" y="6374814"/>
                </a:cubicBezTo>
                <a:cubicBezTo>
                  <a:pt x="1828168" y="5602839"/>
                  <a:pt x="2756893" y="4969131"/>
                  <a:pt x="2756893" y="3621656"/>
                </a:cubicBezTo>
                <a:cubicBezTo>
                  <a:pt x="2756893" y="2093192"/>
                  <a:pt x="2183157" y="754641"/>
                  <a:pt x="1155994"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extBox 8">
            <a:extLst>
              <a:ext uri="{FF2B5EF4-FFF2-40B4-BE49-F238E27FC236}">
                <a16:creationId xmlns:a16="http://schemas.microsoft.com/office/drawing/2014/main" id="{85E6F8EE-319C-7665-29E7-60CF0AA6AD7B}"/>
              </a:ext>
            </a:extLst>
          </p:cNvPr>
          <p:cNvSpPr txBox="1"/>
          <p:nvPr/>
        </p:nvSpPr>
        <p:spPr>
          <a:xfrm>
            <a:off x="331705" y="1460329"/>
            <a:ext cx="4626633" cy="39395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ru-RU" sz="2500" dirty="0" err="1">
                <a:latin typeface="Segoe UI"/>
                <a:cs typeface="Segoe UI"/>
              </a:rPr>
              <a:t>Celtic</a:t>
            </a:r>
            <a:r>
              <a:rPr lang="ru-RU" sz="2500" dirty="0">
                <a:latin typeface="Segoe UI"/>
                <a:cs typeface="Segoe UI"/>
              </a:rPr>
              <a:t> </a:t>
            </a:r>
            <a:r>
              <a:rPr lang="ru-RU" sz="2500" dirty="0" err="1">
                <a:latin typeface="Segoe UI"/>
                <a:cs typeface="Segoe UI"/>
              </a:rPr>
              <a:t>art</a:t>
            </a:r>
            <a:r>
              <a:rPr lang="ru-RU" sz="2500" dirty="0">
                <a:latin typeface="Segoe UI"/>
                <a:cs typeface="Segoe UI"/>
              </a:rPr>
              <a:t> </a:t>
            </a:r>
            <a:r>
              <a:rPr lang="ru-RU" sz="2500" dirty="0" err="1">
                <a:latin typeface="Segoe UI"/>
                <a:cs typeface="Segoe UI"/>
              </a:rPr>
              <a:t>is</a:t>
            </a:r>
            <a:r>
              <a:rPr lang="ru-RU" sz="2500" dirty="0">
                <a:latin typeface="Segoe UI"/>
                <a:cs typeface="Segoe UI"/>
              </a:rPr>
              <a:t> </a:t>
            </a:r>
            <a:r>
              <a:rPr lang="ru-RU" sz="2500" dirty="0" err="1">
                <a:latin typeface="Segoe UI"/>
                <a:cs typeface="Segoe UI"/>
              </a:rPr>
              <a:t>associated</a:t>
            </a:r>
            <a:r>
              <a:rPr lang="ru-RU" sz="2500" dirty="0">
                <a:latin typeface="Segoe UI"/>
                <a:cs typeface="Segoe UI"/>
              </a:rPr>
              <a:t> </a:t>
            </a:r>
            <a:r>
              <a:rPr lang="ru-RU" sz="2500" dirty="0" err="1">
                <a:latin typeface="Segoe UI"/>
                <a:cs typeface="Segoe UI"/>
              </a:rPr>
              <a:t>with</a:t>
            </a:r>
            <a:r>
              <a:rPr lang="ru-RU" sz="2500" dirty="0">
                <a:latin typeface="Segoe UI"/>
                <a:cs typeface="Segoe UI"/>
              </a:rPr>
              <a:t> </a:t>
            </a:r>
            <a:r>
              <a:rPr lang="ru-RU" sz="2500" dirty="0" err="1">
                <a:latin typeface="Segoe UI"/>
                <a:cs typeface="Segoe UI"/>
              </a:rPr>
              <a:t>the</a:t>
            </a:r>
            <a:r>
              <a:rPr lang="ru-RU" sz="2500" dirty="0">
                <a:latin typeface="Segoe UI"/>
                <a:cs typeface="Segoe UI"/>
              </a:rPr>
              <a:t> </a:t>
            </a:r>
            <a:r>
              <a:rPr lang="ru-RU" sz="2500" dirty="0" err="1">
                <a:latin typeface="Segoe UI"/>
                <a:cs typeface="Segoe UI"/>
              </a:rPr>
              <a:t>peoples</a:t>
            </a:r>
            <a:r>
              <a:rPr lang="ru-RU" sz="2500" dirty="0">
                <a:latin typeface="Segoe UI"/>
                <a:cs typeface="Segoe UI"/>
              </a:rPr>
              <a:t> </a:t>
            </a:r>
            <a:r>
              <a:rPr lang="ru-RU" sz="2500" dirty="0" err="1">
                <a:latin typeface="Segoe UI"/>
                <a:cs typeface="Segoe UI"/>
              </a:rPr>
              <a:t>known</a:t>
            </a:r>
            <a:r>
              <a:rPr lang="ru-RU" sz="2500" dirty="0">
                <a:latin typeface="Segoe UI"/>
                <a:cs typeface="Segoe UI"/>
              </a:rPr>
              <a:t> </a:t>
            </a:r>
            <a:r>
              <a:rPr lang="ru-RU" sz="2500" dirty="0" err="1">
                <a:latin typeface="Segoe UI"/>
                <a:cs typeface="Segoe UI"/>
              </a:rPr>
              <a:t>as</a:t>
            </a:r>
            <a:r>
              <a:rPr lang="ru-RU" sz="2500" dirty="0">
                <a:latin typeface="Segoe UI"/>
                <a:cs typeface="Segoe UI"/>
              </a:rPr>
              <a:t> </a:t>
            </a:r>
            <a:r>
              <a:rPr lang="ru-RU" sz="2500" dirty="0" err="1">
                <a:latin typeface="Segoe UI"/>
                <a:cs typeface="Segoe UI"/>
              </a:rPr>
              <a:t>Celts</a:t>
            </a:r>
            <a:r>
              <a:rPr lang="ru-RU" sz="2500" dirty="0">
                <a:latin typeface="Segoe UI"/>
                <a:cs typeface="Segoe UI"/>
              </a:rPr>
              <a:t>; </a:t>
            </a:r>
            <a:r>
              <a:rPr lang="ru-RU" sz="2500" dirty="0" err="1">
                <a:latin typeface="Segoe UI"/>
                <a:cs typeface="Segoe UI"/>
              </a:rPr>
              <a:t>those</a:t>
            </a:r>
            <a:r>
              <a:rPr lang="ru-RU" sz="2500" dirty="0">
                <a:latin typeface="Segoe UI"/>
                <a:cs typeface="Segoe UI"/>
              </a:rPr>
              <a:t> </a:t>
            </a:r>
            <a:r>
              <a:rPr lang="ru-RU" sz="2500" dirty="0" err="1">
                <a:latin typeface="Segoe UI"/>
                <a:cs typeface="Segoe UI"/>
              </a:rPr>
              <a:t>who</a:t>
            </a:r>
            <a:r>
              <a:rPr lang="ru-RU" sz="2500" dirty="0">
                <a:latin typeface="Segoe UI"/>
                <a:cs typeface="Segoe UI"/>
              </a:rPr>
              <a:t> </a:t>
            </a:r>
            <a:r>
              <a:rPr lang="ru-RU" sz="2500" dirty="0" err="1">
                <a:latin typeface="Segoe UI"/>
                <a:cs typeface="Segoe UI"/>
              </a:rPr>
              <a:t>spoke</a:t>
            </a:r>
            <a:r>
              <a:rPr lang="ru-RU" sz="2500" dirty="0">
                <a:latin typeface="Segoe UI"/>
                <a:cs typeface="Segoe UI"/>
              </a:rPr>
              <a:t> </a:t>
            </a:r>
            <a:r>
              <a:rPr lang="ru-RU" sz="2500" dirty="0" err="1">
                <a:latin typeface="Segoe UI"/>
                <a:cs typeface="Segoe UI"/>
              </a:rPr>
              <a:t>the</a:t>
            </a:r>
            <a:r>
              <a:rPr lang="ru-RU" sz="2500" dirty="0">
                <a:latin typeface="Segoe UI"/>
                <a:cs typeface="Segoe UI"/>
              </a:rPr>
              <a:t> </a:t>
            </a:r>
            <a:r>
              <a:rPr lang="ru-RU" sz="2500" dirty="0" err="1">
                <a:latin typeface="Segoe UI"/>
                <a:cs typeface="Segoe UI"/>
              </a:rPr>
              <a:t>Celtic</a:t>
            </a:r>
            <a:r>
              <a:rPr lang="ru-RU" sz="2500" dirty="0">
                <a:latin typeface="Segoe UI"/>
                <a:cs typeface="Segoe UI"/>
              </a:rPr>
              <a:t> </a:t>
            </a:r>
            <a:r>
              <a:rPr lang="ru-RU" sz="2500" dirty="0" err="1">
                <a:latin typeface="Segoe UI"/>
                <a:cs typeface="Segoe UI"/>
              </a:rPr>
              <a:t>languages</a:t>
            </a:r>
            <a:r>
              <a:rPr lang="ru-RU" sz="2500" dirty="0">
                <a:latin typeface="Segoe UI"/>
                <a:cs typeface="Segoe UI"/>
              </a:rPr>
              <a:t> </a:t>
            </a:r>
            <a:r>
              <a:rPr lang="ru-RU" sz="2500" dirty="0" err="1">
                <a:latin typeface="Segoe UI"/>
                <a:cs typeface="Segoe UI"/>
              </a:rPr>
              <a:t>in</a:t>
            </a:r>
            <a:r>
              <a:rPr lang="ru-RU" sz="2500" dirty="0">
                <a:latin typeface="Segoe UI"/>
                <a:cs typeface="Segoe UI"/>
              </a:rPr>
              <a:t> Europe </a:t>
            </a:r>
            <a:r>
              <a:rPr lang="ru-RU" sz="2500" dirty="0" err="1">
                <a:latin typeface="Segoe UI"/>
                <a:cs typeface="Segoe UI"/>
              </a:rPr>
              <a:t>from</a:t>
            </a:r>
            <a:r>
              <a:rPr lang="ru-RU" sz="2500" dirty="0">
                <a:latin typeface="Segoe UI"/>
                <a:cs typeface="Segoe UI"/>
              </a:rPr>
              <a:t> </a:t>
            </a:r>
            <a:r>
              <a:rPr lang="ru-RU" sz="2500" dirty="0" err="1">
                <a:latin typeface="Segoe UI"/>
                <a:cs typeface="Segoe UI"/>
              </a:rPr>
              <a:t>pre-history</a:t>
            </a:r>
            <a:r>
              <a:rPr lang="ru-RU" sz="2500" dirty="0">
                <a:latin typeface="Segoe UI"/>
                <a:cs typeface="Segoe UI"/>
              </a:rPr>
              <a:t> </a:t>
            </a:r>
            <a:r>
              <a:rPr lang="ru-RU" sz="2500" dirty="0" err="1">
                <a:latin typeface="Segoe UI"/>
                <a:cs typeface="Segoe UI"/>
              </a:rPr>
              <a:t>through</a:t>
            </a:r>
            <a:r>
              <a:rPr lang="ru-RU" sz="2500" dirty="0">
                <a:latin typeface="Segoe UI"/>
                <a:cs typeface="Segoe UI"/>
              </a:rPr>
              <a:t> </a:t>
            </a:r>
            <a:r>
              <a:rPr lang="ru-RU" sz="2500" dirty="0" err="1">
                <a:latin typeface="Segoe UI"/>
                <a:cs typeface="Segoe UI"/>
              </a:rPr>
              <a:t>to</a:t>
            </a:r>
            <a:r>
              <a:rPr lang="ru-RU" sz="2500" dirty="0">
                <a:latin typeface="Segoe UI"/>
                <a:cs typeface="Segoe UI"/>
              </a:rPr>
              <a:t> </a:t>
            </a:r>
            <a:r>
              <a:rPr lang="ru-RU" sz="2500" dirty="0" err="1">
                <a:latin typeface="Segoe UI"/>
                <a:cs typeface="Segoe UI"/>
              </a:rPr>
              <a:t>the</a:t>
            </a:r>
            <a:r>
              <a:rPr lang="ru-RU" sz="2500" dirty="0">
                <a:latin typeface="Segoe UI"/>
                <a:cs typeface="Segoe UI"/>
              </a:rPr>
              <a:t> </a:t>
            </a:r>
            <a:r>
              <a:rPr lang="ru-RU" sz="2500" dirty="0" err="1">
                <a:latin typeface="Segoe UI"/>
                <a:cs typeface="Segoe UI"/>
              </a:rPr>
              <a:t>modern</a:t>
            </a:r>
            <a:r>
              <a:rPr lang="ru-RU" sz="2500" dirty="0">
                <a:latin typeface="Segoe UI"/>
                <a:cs typeface="Segoe UI"/>
              </a:rPr>
              <a:t> </a:t>
            </a:r>
            <a:r>
              <a:rPr lang="ru-RU" sz="2500" dirty="0" err="1">
                <a:latin typeface="Segoe UI"/>
                <a:cs typeface="Segoe UI"/>
              </a:rPr>
              <a:t>period</a:t>
            </a:r>
            <a:r>
              <a:rPr lang="ru-RU" sz="2500" dirty="0">
                <a:latin typeface="Segoe UI"/>
                <a:cs typeface="Segoe UI"/>
              </a:rPr>
              <a:t>, </a:t>
            </a:r>
            <a:r>
              <a:rPr lang="ru-RU" sz="2500" dirty="0" err="1">
                <a:latin typeface="Segoe UI"/>
                <a:cs typeface="Segoe UI"/>
              </a:rPr>
              <a:t>as</a:t>
            </a:r>
            <a:r>
              <a:rPr lang="ru-RU" sz="2500" dirty="0">
                <a:latin typeface="Segoe UI"/>
                <a:cs typeface="Segoe UI"/>
              </a:rPr>
              <a:t> </a:t>
            </a:r>
            <a:r>
              <a:rPr lang="ru-RU" sz="2500" dirty="0" err="1">
                <a:latin typeface="Segoe UI"/>
                <a:cs typeface="Segoe UI"/>
              </a:rPr>
              <a:t>well</a:t>
            </a:r>
            <a:r>
              <a:rPr lang="ru-RU" sz="2500" dirty="0">
                <a:latin typeface="Segoe UI"/>
                <a:cs typeface="Segoe UI"/>
              </a:rPr>
              <a:t> </a:t>
            </a:r>
            <a:r>
              <a:rPr lang="ru-RU" sz="2500" dirty="0" err="1">
                <a:latin typeface="Segoe UI"/>
                <a:cs typeface="Segoe UI"/>
              </a:rPr>
              <a:t>as</a:t>
            </a:r>
            <a:r>
              <a:rPr lang="ru-RU" sz="2500" dirty="0">
                <a:latin typeface="Segoe UI"/>
                <a:cs typeface="Segoe UI"/>
              </a:rPr>
              <a:t> </a:t>
            </a:r>
            <a:r>
              <a:rPr lang="ru-RU" sz="2500" dirty="0" err="1">
                <a:latin typeface="Segoe UI"/>
                <a:cs typeface="Segoe UI"/>
              </a:rPr>
              <a:t>the</a:t>
            </a:r>
            <a:r>
              <a:rPr lang="ru-RU" sz="2500" dirty="0">
                <a:latin typeface="Segoe UI"/>
                <a:cs typeface="Segoe UI"/>
              </a:rPr>
              <a:t> </a:t>
            </a:r>
            <a:r>
              <a:rPr lang="ru-RU" sz="2500" dirty="0" err="1">
                <a:latin typeface="Segoe UI"/>
                <a:cs typeface="Segoe UI"/>
              </a:rPr>
              <a:t>art</a:t>
            </a:r>
            <a:r>
              <a:rPr lang="ru-RU" sz="2500" dirty="0">
                <a:latin typeface="Segoe UI"/>
                <a:cs typeface="Segoe UI"/>
              </a:rPr>
              <a:t> </a:t>
            </a:r>
            <a:r>
              <a:rPr lang="ru-RU" sz="2500" dirty="0" err="1">
                <a:latin typeface="Segoe UI"/>
                <a:cs typeface="Segoe UI"/>
              </a:rPr>
              <a:t>of</a:t>
            </a:r>
            <a:r>
              <a:rPr lang="ru-RU" sz="2500" dirty="0">
                <a:latin typeface="Segoe UI"/>
                <a:cs typeface="Segoe UI"/>
              </a:rPr>
              <a:t> </a:t>
            </a:r>
            <a:r>
              <a:rPr lang="ru-RU" sz="2500" dirty="0" err="1">
                <a:latin typeface="Segoe UI"/>
                <a:cs typeface="Segoe UI"/>
              </a:rPr>
              <a:t>ancient</a:t>
            </a:r>
            <a:r>
              <a:rPr lang="ru-RU" sz="2500" dirty="0">
                <a:latin typeface="Segoe UI"/>
                <a:cs typeface="Segoe UI"/>
              </a:rPr>
              <a:t> </a:t>
            </a:r>
            <a:r>
              <a:rPr lang="ru-RU" sz="2500" dirty="0" err="1">
                <a:latin typeface="Segoe UI"/>
                <a:cs typeface="Segoe UI"/>
              </a:rPr>
              <a:t>peoples</a:t>
            </a:r>
            <a:r>
              <a:rPr lang="ru-RU" sz="2500" dirty="0">
                <a:latin typeface="Segoe UI"/>
                <a:cs typeface="Segoe UI"/>
              </a:rPr>
              <a:t> </a:t>
            </a:r>
            <a:r>
              <a:rPr lang="ru-RU" sz="2500" dirty="0" err="1">
                <a:latin typeface="Segoe UI"/>
                <a:cs typeface="Segoe UI"/>
              </a:rPr>
              <a:t>whose</a:t>
            </a:r>
            <a:r>
              <a:rPr lang="ru-RU" sz="2500" dirty="0">
                <a:latin typeface="Segoe UI"/>
                <a:cs typeface="Segoe UI"/>
              </a:rPr>
              <a:t> </a:t>
            </a:r>
            <a:r>
              <a:rPr lang="ru-RU" sz="2500" dirty="0" err="1">
                <a:latin typeface="Segoe UI"/>
                <a:cs typeface="Segoe UI"/>
              </a:rPr>
              <a:t>language</a:t>
            </a:r>
            <a:r>
              <a:rPr lang="ru-RU" sz="2500" dirty="0">
                <a:latin typeface="Segoe UI"/>
                <a:cs typeface="Segoe UI"/>
              </a:rPr>
              <a:t> </a:t>
            </a:r>
            <a:r>
              <a:rPr lang="ru-RU" sz="2500" dirty="0" err="1">
                <a:latin typeface="Segoe UI"/>
                <a:cs typeface="Segoe UI"/>
              </a:rPr>
              <a:t>is</a:t>
            </a:r>
            <a:r>
              <a:rPr lang="ru-RU" sz="2500" dirty="0">
                <a:latin typeface="Segoe UI"/>
                <a:cs typeface="Segoe UI"/>
              </a:rPr>
              <a:t> </a:t>
            </a:r>
            <a:r>
              <a:rPr lang="ru-RU" sz="2500" dirty="0" err="1">
                <a:latin typeface="Segoe UI"/>
                <a:cs typeface="Segoe UI"/>
              </a:rPr>
              <a:t>uncertain</a:t>
            </a:r>
            <a:r>
              <a:rPr lang="ru-RU" sz="2500" dirty="0">
                <a:latin typeface="Segoe UI"/>
                <a:cs typeface="Segoe UI"/>
              </a:rPr>
              <a:t>, </a:t>
            </a:r>
            <a:r>
              <a:rPr lang="ru-RU" sz="2500" dirty="0" err="1">
                <a:latin typeface="Segoe UI"/>
                <a:cs typeface="Segoe UI"/>
              </a:rPr>
              <a:t>but</a:t>
            </a:r>
            <a:r>
              <a:rPr lang="ru-RU" sz="2500" dirty="0">
                <a:latin typeface="Segoe UI"/>
                <a:cs typeface="Segoe UI"/>
              </a:rPr>
              <a:t> </a:t>
            </a:r>
            <a:r>
              <a:rPr lang="ru-RU" sz="2500" dirty="0" err="1">
                <a:latin typeface="Segoe UI"/>
                <a:cs typeface="Segoe UI"/>
              </a:rPr>
              <a:t>have</a:t>
            </a:r>
            <a:r>
              <a:rPr lang="ru-RU" sz="2500" dirty="0">
                <a:latin typeface="Segoe UI"/>
                <a:cs typeface="Segoe UI"/>
              </a:rPr>
              <a:t> </a:t>
            </a:r>
            <a:r>
              <a:rPr lang="ru-RU" sz="2500" dirty="0" err="1">
                <a:latin typeface="Segoe UI"/>
                <a:cs typeface="Segoe UI"/>
              </a:rPr>
              <a:t>cultural</a:t>
            </a:r>
            <a:r>
              <a:rPr lang="ru-RU" sz="2500" dirty="0">
                <a:latin typeface="Segoe UI"/>
                <a:cs typeface="Segoe UI"/>
              </a:rPr>
              <a:t> </a:t>
            </a:r>
            <a:r>
              <a:rPr lang="ru-RU" sz="2500" dirty="0" err="1">
                <a:latin typeface="Segoe UI"/>
                <a:cs typeface="Segoe UI"/>
              </a:rPr>
              <a:t>and</a:t>
            </a:r>
            <a:r>
              <a:rPr lang="ru-RU" sz="2500" dirty="0">
                <a:latin typeface="Segoe UI"/>
                <a:cs typeface="Segoe UI"/>
              </a:rPr>
              <a:t> </a:t>
            </a:r>
            <a:r>
              <a:rPr lang="ru-RU" sz="2500" dirty="0" err="1">
                <a:latin typeface="Segoe UI"/>
                <a:cs typeface="Segoe UI"/>
              </a:rPr>
              <a:t>stylistic</a:t>
            </a:r>
            <a:r>
              <a:rPr lang="ru-RU" sz="2500" dirty="0">
                <a:latin typeface="Segoe UI"/>
                <a:cs typeface="Segoe UI"/>
              </a:rPr>
              <a:t> </a:t>
            </a:r>
            <a:r>
              <a:rPr lang="ru-RU" sz="2500" dirty="0" err="1">
                <a:latin typeface="Segoe UI"/>
                <a:cs typeface="Segoe UI"/>
              </a:rPr>
              <a:t>similarities</a:t>
            </a:r>
            <a:r>
              <a:rPr lang="ru-RU" sz="2500" dirty="0">
                <a:latin typeface="Segoe UI"/>
                <a:cs typeface="Segoe UI"/>
              </a:rPr>
              <a:t> </a:t>
            </a:r>
            <a:r>
              <a:rPr lang="ru-RU" sz="2500" dirty="0" err="1">
                <a:latin typeface="Segoe UI"/>
                <a:cs typeface="Segoe UI"/>
              </a:rPr>
              <a:t>with</a:t>
            </a:r>
            <a:r>
              <a:rPr lang="ru-RU" sz="2500" dirty="0">
                <a:latin typeface="Segoe UI"/>
                <a:cs typeface="Segoe UI"/>
              </a:rPr>
              <a:t> </a:t>
            </a:r>
            <a:r>
              <a:rPr lang="ru-RU" sz="2500" dirty="0" err="1">
                <a:latin typeface="Segoe UI"/>
                <a:cs typeface="Segoe UI"/>
              </a:rPr>
              <a:t>speakers</a:t>
            </a:r>
            <a:r>
              <a:rPr lang="ru-RU" sz="2500" dirty="0">
                <a:latin typeface="Segoe UI"/>
                <a:cs typeface="Segoe UI"/>
              </a:rPr>
              <a:t> </a:t>
            </a:r>
            <a:r>
              <a:rPr lang="ru-RU" sz="2500" dirty="0" err="1">
                <a:latin typeface="Segoe UI"/>
                <a:cs typeface="Segoe UI"/>
              </a:rPr>
              <a:t>of</a:t>
            </a:r>
            <a:r>
              <a:rPr lang="ru-RU" sz="2500" dirty="0">
                <a:latin typeface="Segoe UI"/>
                <a:cs typeface="Segoe UI"/>
              </a:rPr>
              <a:t> </a:t>
            </a:r>
            <a:r>
              <a:rPr lang="ru-RU" sz="2500" dirty="0" err="1">
                <a:latin typeface="Segoe UI"/>
                <a:cs typeface="Segoe UI"/>
              </a:rPr>
              <a:t>Celtic</a:t>
            </a:r>
            <a:r>
              <a:rPr lang="ru-RU" sz="2500" dirty="0">
                <a:latin typeface="Segoe UI"/>
                <a:cs typeface="Segoe UI"/>
              </a:rPr>
              <a:t> </a:t>
            </a:r>
            <a:r>
              <a:rPr lang="ru-RU" sz="2500" dirty="0" err="1">
                <a:latin typeface="Segoe UI"/>
                <a:cs typeface="Segoe UI"/>
              </a:rPr>
              <a:t>languages</a:t>
            </a:r>
            <a:r>
              <a:rPr lang="ru-RU" sz="2500" dirty="0">
                <a:latin typeface="Segoe UI"/>
                <a:cs typeface="Segoe UI"/>
              </a:rPr>
              <a:t>.</a:t>
            </a:r>
            <a:endParaRPr lang="ru-RU" dirty="0"/>
          </a:p>
        </p:txBody>
      </p:sp>
    </p:spTree>
    <p:extLst>
      <p:ext uri="{BB962C8B-B14F-4D97-AF65-F5344CB8AC3E}">
        <p14:creationId xmlns:p14="http://schemas.microsoft.com/office/powerpoint/2010/main" val="135165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89A8F32-1072-4E04-CF47-B34FEA45E414}"/>
              </a:ext>
            </a:extLst>
          </p:cNvPr>
          <p:cNvSpPr txBox="1"/>
          <p:nvPr/>
        </p:nvSpPr>
        <p:spPr>
          <a:xfrm>
            <a:off x="630936" y="2660904"/>
            <a:ext cx="4818888" cy="3547872"/>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2500" dirty="0"/>
              <a:t>Typically, Celtic art is ornamental, avoiding straight lines and only occasionally using symmetry, without the imitation of nature central to the classical tradition, often involving complex symbolism.</a:t>
            </a:r>
            <a:endParaRPr lang="ru-RU" sz="2500" dirty="0"/>
          </a:p>
        </p:txBody>
      </p:sp>
      <p:pic>
        <p:nvPicPr>
          <p:cNvPr id="2" name="Рисунок 1" descr="Изображение выглядит как искусство, круг, шаблон&#10;&#10;Содержимое, созданное ИИ, может быть неверным.">
            <a:extLst>
              <a:ext uri="{FF2B5EF4-FFF2-40B4-BE49-F238E27FC236}">
                <a16:creationId xmlns:a16="http://schemas.microsoft.com/office/drawing/2014/main" id="{CB14B551-E1AB-F38E-0860-A6233D19EB06}"/>
              </a:ext>
            </a:extLst>
          </p:cNvPr>
          <p:cNvPicPr>
            <a:picLocks noChangeAspect="1"/>
          </p:cNvPicPr>
          <p:nvPr/>
        </p:nvPicPr>
        <p:blipFill>
          <a:blip r:embed="rId2"/>
          <a:srcRect t="3616" r="1" b="3417"/>
          <a:stretch/>
        </p:blipFill>
        <p:spPr>
          <a:xfrm>
            <a:off x="6099048" y="707772"/>
            <a:ext cx="5458968" cy="5442456"/>
          </a:xfrm>
          <a:prstGeom prst="rect">
            <a:avLst/>
          </a:prstGeom>
        </p:spPr>
      </p:pic>
    </p:spTree>
    <p:extLst>
      <p:ext uri="{BB962C8B-B14F-4D97-AF65-F5344CB8AC3E}">
        <p14:creationId xmlns:p14="http://schemas.microsoft.com/office/powerpoint/2010/main" val="106801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D909724-2FAC-4941-A743-AB97A8A67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 name="TextBox 4">
            <a:extLst>
              <a:ext uri="{FF2B5EF4-FFF2-40B4-BE49-F238E27FC236}">
                <a16:creationId xmlns:a16="http://schemas.microsoft.com/office/drawing/2014/main" id="{48B4D992-3E7A-61E2-ADB3-2289B75184C5}"/>
              </a:ext>
            </a:extLst>
          </p:cNvPr>
          <p:cNvSpPr txBox="1"/>
          <p:nvPr/>
        </p:nvSpPr>
        <p:spPr>
          <a:xfrm>
            <a:off x="1237412" y="1709533"/>
            <a:ext cx="5847780" cy="334787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en-US" sz="2500" dirty="0"/>
              <a:t>In the 7th and 9th centuries Irish Celtic missionaries travelled to Northumbria in Britain and brought with them the Irish tradition of manuscript illumination, which came into contact with Anglo-Saxon metalworking knowledge and motifs.</a:t>
            </a:r>
            <a:endParaRPr lang="ru-RU"/>
          </a:p>
        </p:txBody>
      </p:sp>
      <p:sp>
        <p:nvSpPr>
          <p:cNvPr id="24" name="Rectangle 23">
            <a:extLst>
              <a:ext uri="{FF2B5EF4-FFF2-40B4-BE49-F238E27FC236}">
                <a16:creationId xmlns:a16="http://schemas.microsoft.com/office/drawing/2014/main" id="{97B03642-7722-4B15-897F-76918F86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66395" y="539937"/>
            <a:ext cx="4525605" cy="577812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068EAC2-2623-4156-A990-D776FF9BF4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9937"/>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8" name="Rectangle 27">
            <a:extLst>
              <a:ext uri="{FF2B5EF4-FFF2-40B4-BE49-F238E27FC236}">
                <a16:creationId xmlns:a16="http://schemas.microsoft.com/office/drawing/2014/main" id="{4C707BC9-731A-490A-AF25-6F349FD9B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254055"/>
            <a:ext cx="12192000"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0" name="Rectangle 29">
            <a:extLst>
              <a:ext uri="{FF2B5EF4-FFF2-40B4-BE49-F238E27FC236}">
                <a16:creationId xmlns:a16="http://schemas.microsoft.com/office/drawing/2014/main" id="{3FD7C480-AC7D-4FEE-BB95-EEE23BB3E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49379" y="3396997"/>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Рисунок 3">
            <a:extLst>
              <a:ext uri="{FF2B5EF4-FFF2-40B4-BE49-F238E27FC236}">
                <a16:creationId xmlns:a16="http://schemas.microsoft.com/office/drawing/2014/main" id="{47C83827-90E3-4F6E-B44B-5C8EB22293C3}"/>
              </a:ext>
            </a:extLst>
          </p:cNvPr>
          <p:cNvPicPr>
            <a:picLocks noChangeAspect="1"/>
          </p:cNvPicPr>
          <p:nvPr/>
        </p:nvPicPr>
        <p:blipFill>
          <a:blip r:embed="rId2"/>
          <a:srcRect r="2283"/>
          <a:stretch/>
        </p:blipFill>
        <p:spPr>
          <a:xfrm>
            <a:off x="8038808" y="832282"/>
            <a:ext cx="3780778" cy="5193437"/>
          </a:xfrm>
          <a:prstGeom prst="rect">
            <a:avLst/>
          </a:prstGeom>
        </p:spPr>
      </p:pic>
    </p:spTree>
    <p:extLst>
      <p:ext uri="{BB962C8B-B14F-4D97-AF65-F5344CB8AC3E}">
        <p14:creationId xmlns:p14="http://schemas.microsoft.com/office/powerpoint/2010/main" val="2763694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741994"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144E7B19-DD4F-7A63-DCA7-9C8BB773A00C}"/>
              </a:ext>
            </a:extLst>
          </p:cNvPr>
          <p:cNvSpPr txBox="1"/>
          <p:nvPr/>
        </p:nvSpPr>
        <p:spPr>
          <a:xfrm>
            <a:off x="1150889" y="1487520"/>
            <a:ext cx="4438036" cy="3908585"/>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2500" dirty="0"/>
              <a:t>In the 9th and 11th century plain silver became a popular medium in Anglo-Saxon England, probably because of the increased amount in circulation due to Viking trading and raiding, and it was during this time a number of magnificent silver penannular brooches were created in Ireland.</a:t>
            </a:r>
            <a:endParaRPr lang="ru-RU"/>
          </a:p>
        </p:txBody>
      </p:sp>
      <p:pic>
        <p:nvPicPr>
          <p:cNvPr id="2" name="Рисунок 1" descr="Изображение выглядит как символ, эмблема&#10;&#10;Содержимое, созданное ИИ, может быть неверным.">
            <a:extLst>
              <a:ext uri="{FF2B5EF4-FFF2-40B4-BE49-F238E27FC236}">
                <a16:creationId xmlns:a16="http://schemas.microsoft.com/office/drawing/2014/main" id="{46646D39-0F3D-3C35-B688-415A36F4C6E0}"/>
              </a:ext>
            </a:extLst>
          </p:cNvPr>
          <p:cNvPicPr>
            <a:picLocks noChangeAspect="1"/>
          </p:cNvPicPr>
          <p:nvPr/>
        </p:nvPicPr>
        <p:blipFill>
          <a:blip r:embed="rId2"/>
          <a:stretch>
            <a:fillRect/>
          </a:stretch>
        </p:blipFill>
        <p:spPr>
          <a:xfrm>
            <a:off x="6880610" y="998020"/>
            <a:ext cx="4737650" cy="4884175"/>
          </a:xfrm>
          <a:prstGeom prst="rect">
            <a:avLst/>
          </a:prstGeom>
        </p:spPr>
      </p:pic>
    </p:spTree>
    <p:extLst>
      <p:ext uri="{BB962C8B-B14F-4D97-AF65-F5344CB8AC3E}">
        <p14:creationId xmlns:p14="http://schemas.microsoft.com/office/powerpoint/2010/main" val="326615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ADBD659A-744B-C2CA-AD06-E71AAEF50EE7}"/>
              </a:ext>
            </a:extLst>
          </p:cNvPr>
          <p:cNvSpPr txBox="1"/>
          <p:nvPr/>
        </p:nvSpPr>
        <p:spPr>
          <a:xfrm>
            <a:off x="699655" y="1811770"/>
            <a:ext cx="5393361" cy="2952029"/>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Aft>
                <a:spcPts val="600"/>
              </a:spcAft>
            </a:pPr>
            <a:r>
              <a:rPr lang="en-US" sz="2500"/>
              <a:t>By the 1980s a new Celtic Revival had begun, which continues to this day. By the 1990s the number of new artists, craftsmen, designers and retailers specializing in Celtic jewelry and crafts was rapidly increasing. The Celtic Renaissance has been an international phenomenon</a:t>
            </a:r>
            <a:endParaRPr lang="ru-RU" sz="2500"/>
          </a:p>
        </p:txBody>
      </p:sp>
      <p:pic>
        <p:nvPicPr>
          <p:cNvPr id="3" name="Рисунок 2" descr="Изображение выглядит как искусство, Орнамент, шаблон, Симметрия&#10;&#10;Содержимое, созданное ИИ, может быть неверным.">
            <a:extLst>
              <a:ext uri="{FF2B5EF4-FFF2-40B4-BE49-F238E27FC236}">
                <a16:creationId xmlns:a16="http://schemas.microsoft.com/office/drawing/2014/main" id="{C7DE98A7-170C-2917-C433-BB35DF5D739D}"/>
              </a:ext>
            </a:extLst>
          </p:cNvPr>
          <p:cNvPicPr>
            <a:picLocks noChangeAspect="1"/>
          </p:cNvPicPr>
          <p:nvPr/>
        </p:nvPicPr>
        <p:blipFill>
          <a:blip r:embed="rId2"/>
          <a:srcRect r="3" b="3"/>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0"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482203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я">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Широкоэкранный</PresentationFormat>
  <Paragraphs>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180</cp:revision>
  <dcterms:created xsi:type="dcterms:W3CDTF">2025-02-16T16:55:48Z</dcterms:created>
  <dcterms:modified xsi:type="dcterms:W3CDTF">2025-02-21T05:08:19Z</dcterms:modified>
</cp:coreProperties>
</file>