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60" r:id="rId18"/>
    <p:sldId id="25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160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36510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Муниципальное бюджетное общеобразовательное учреждение </a:t>
            </a:r>
            <a:br>
              <a:rPr lang="ru-RU" sz="2000" dirty="0" smtClean="0"/>
            </a:br>
            <a:r>
              <a:rPr lang="ru-RU" sz="2000" dirty="0" smtClean="0"/>
              <a:t>«Средняя общеобразовательная школа №9 </a:t>
            </a:r>
            <a:br>
              <a:rPr lang="ru-RU" sz="2000" dirty="0" smtClean="0"/>
            </a:br>
            <a:r>
              <a:rPr lang="ru-RU" sz="2000" dirty="0" smtClean="0"/>
              <a:t>имени Героя Советского Союза П.Г. Макарова»</a:t>
            </a:r>
            <a:br>
              <a:rPr lang="ru-RU" sz="2000" dirty="0" smtClean="0"/>
            </a:br>
            <a:r>
              <a:rPr lang="ru-RU" sz="2000" dirty="0" smtClean="0"/>
              <a:t>города Алатыря Чувашской Республики</a:t>
            </a:r>
            <a:br>
              <a:rPr lang="ru-RU" sz="20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Открытый урок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на тему </a:t>
            </a:r>
            <a:r>
              <a:rPr lang="en-US" sz="3200" dirty="0" smtClean="0"/>
              <a:t>“</a:t>
            </a:r>
            <a:r>
              <a:rPr lang="ru-RU" sz="3200" dirty="0" smtClean="0"/>
              <a:t>Средства выразительности языка как отражение истории в заголовках СМИ</a:t>
            </a:r>
            <a:r>
              <a:rPr lang="en-US" sz="3200" dirty="0" smtClean="0"/>
              <a:t>”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912" y="4653136"/>
            <a:ext cx="5364088" cy="1728192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Григорьева И.А, учитель русского языка и литературы</a:t>
            </a:r>
          </a:p>
          <a:p>
            <a:endParaRPr lang="ru-RU" sz="23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Фонетические средства.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9"/>
            <a:ext cx="8219256" cy="3312368"/>
          </a:xfrm>
        </p:spPr>
        <p:txBody>
          <a:bodyPr/>
          <a:lstStyle/>
          <a:p>
            <a:r>
              <a:rPr lang="ru-RU" dirty="0" smtClean="0"/>
              <a:t>Аллитерация</a:t>
            </a:r>
          </a:p>
          <a:p>
            <a:r>
              <a:rPr lang="ru-RU" dirty="0" smtClean="0"/>
              <a:t>Ассонанс</a:t>
            </a:r>
          </a:p>
          <a:p>
            <a:r>
              <a:rPr lang="ru-RU" dirty="0" smtClean="0"/>
              <a:t>Звукоподражание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У знаменитого русского писателя, лауреата Нобелевской премии, Ивана Алексеевича Бунина мы находим следующее высказывание: «Россия и русское слово (как проявление ее души, ее нравственного строя) есть нечто нераздельное».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283742"/>
          </a:xfrm>
        </p:spPr>
        <p:txBody>
          <a:bodyPr>
            <a:noAutofit/>
          </a:bodyPr>
          <a:lstStyle/>
          <a:p>
            <a:r>
              <a:rPr lang="ru-RU" sz="2800" dirty="0" smtClean="0"/>
              <a:t>Газета </a:t>
            </a:r>
            <a:r>
              <a:rPr lang="en-US" sz="2800" dirty="0" smtClean="0"/>
              <a:t>“</a:t>
            </a:r>
            <a:r>
              <a:rPr lang="ru-RU" sz="2800" dirty="0" smtClean="0"/>
              <a:t>Ленинский путь</a:t>
            </a:r>
            <a:r>
              <a:rPr lang="en-US" sz="2800" dirty="0" smtClean="0"/>
              <a:t>”</a:t>
            </a:r>
            <a:r>
              <a:rPr lang="ru-RU" sz="2800" dirty="0" smtClean="0"/>
              <a:t> 1930-1945 годов</a:t>
            </a:r>
            <a:endParaRPr lang="ru-RU" sz="2800" dirty="0"/>
          </a:p>
        </p:txBody>
      </p:sp>
      <p:pic>
        <p:nvPicPr>
          <p:cNvPr id="5" name="Содержимое 4" descr="газета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923928" y="332656"/>
            <a:ext cx="4680520" cy="6192688"/>
          </a:xfrm>
        </p:spPr>
      </p:pic>
      <p:sp>
        <p:nvSpPr>
          <p:cNvPr id="12" name="Текст 11"/>
          <p:cNvSpPr>
            <a:spLocks noGrp="1"/>
          </p:cNvSpPr>
          <p:nvPr>
            <p:ph type="body" sz="half" idx="2"/>
          </p:nvPr>
        </p:nvSpPr>
        <p:spPr>
          <a:xfrm>
            <a:off x="457200" y="1988840"/>
            <a:ext cx="3008313" cy="4137323"/>
          </a:xfrm>
        </p:spPr>
        <p:txBody>
          <a:bodyPr>
            <a:noAutofit/>
          </a:bodyPr>
          <a:lstStyle/>
          <a:p>
            <a:r>
              <a:rPr lang="ru-RU" sz="2800" dirty="0" smtClean="0"/>
              <a:t>Заголовки публикаций в газете отражают языковой строй и исторические реалии того времени.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40000" r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Средства художественной выразительности, встреченные в заголовках.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7544" y="1916832"/>
            <a:ext cx="8219256" cy="4608512"/>
          </a:xfrm>
        </p:spPr>
        <p:txBody>
          <a:bodyPr/>
          <a:lstStyle/>
          <a:p>
            <a:r>
              <a:rPr lang="ru-RU" sz="2600" dirty="0" smtClean="0"/>
              <a:t>Эпитеты: За </a:t>
            </a:r>
            <a:r>
              <a:rPr lang="ru-RU" sz="2600" i="1" dirty="0" smtClean="0"/>
              <a:t>красным</a:t>
            </a:r>
            <a:r>
              <a:rPr lang="ru-RU" sz="2600" dirty="0" smtClean="0"/>
              <a:t> рубежом. Истязания политических заключенных в Германии (Ленинский путь 29.10.1930 №6)</a:t>
            </a:r>
            <a:endParaRPr lang="ru-RU" sz="2500" dirty="0" smtClean="0"/>
          </a:p>
          <a:p>
            <a:r>
              <a:rPr lang="ru-RU" sz="2500" dirty="0" smtClean="0"/>
              <a:t>Сравнение: </a:t>
            </a:r>
            <a:r>
              <a:rPr lang="ru-RU" sz="2800" dirty="0" smtClean="0"/>
              <a:t>В труде, как в бою! (Ленинский путь 20.04.1943)</a:t>
            </a:r>
          </a:p>
          <a:p>
            <a:r>
              <a:rPr lang="ru-RU" sz="2800" dirty="0" smtClean="0"/>
              <a:t>Метафора: Санитарки берут на буксир врачей  (Ленинский путь 14.10.1930 №3)</a:t>
            </a:r>
          </a:p>
          <a:p>
            <a:r>
              <a:rPr lang="ru-RU" sz="2800" dirty="0" smtClean="0"/>
              <a:t>Олицетворение: Тракторы </a:t>
            </a:r>
            <a:r>
              <a:rPr lang="ru-RU" sz="2800" i="1" dirty="0" smtClean="0"/>
              <a:t>выходят</a:t>
            </a:r>
            <a:r>
              <a:rPr lang="ru-RU" sz="2800" dirty="0" smtClean="0"/>
              <a:t> в поле (Ленинский путь 20.04.1944 №17)</a:t>
            </a:r>
          </a:p>
          <a:p>
            <a:endParaRPr lang="ru-RU" sz="2800" dirty="0" smtClean="0"/>
          </a:p>
          <a:p>
            <a:endParaRPr lang="ru-RU" sz="2600" dirty="0" smtClean="0"/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45000" r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904656"/>
          </a:xfrm>
        </p:spPr>
        <p:txBody>
          <a:bodyPr/>
          <a:lstStyle/>
          <a:p>
            <a:r>
              <a:rPr lang="ru-RU" sz="2500" dirty="0" smtClean="0"/>
              <a:t>Гипербола: За честь, свободу и независимость </a:t>
            </a:r>
            <a:r>
              <a:rPr lang="ru-RU" sz="2500" i="1" dirty="0" smtClean="0"/>
              <a:t>отдадим жизнь</a:t>
            </a:r>
            <a:r>
              <a:rPr lang="ru-RU" sz="2500" dirty="0" smtClean="0"/>
              <a:t> (Ленинский путь 03.07.1942 №54)</a:t>
            </a:r>
          </a:p>
          <a:p>
            <a:r>
              <a:rPr lang="ru-RU" sz="2500" dirty="0" smtClean="0"/>
              <a:t>Неологизмы: На </a:t>
            </a:r>
            <a:r>
              <a:rPr lang="ru-RU" sz="2500" i="1" dirty="0" err="1" smtClean="0"/>
              <a:t>райпартактиве</a:t>
            </a:r>
            <a:r>
              <a:rPr lang="ru-RU" sz="2500" dirty="0" smtClean="0"/>
              <a:t> (Ленинский путь 29.06.1944 №27)</a:t>
            </a:r>
          </a:p>
          <a:p>
            <a:r>
              <a:rPr lang="ru-RU" sz="2500" dirty="0" smtClean="0"/>
              <a:t>Просторечная лексика:  За </a:t>
            </a:r>
            <a:r>
              <a:rPr lang="ru-RU" sz="2500" i="1" dirty="0" smtClean="0"/>
              <a:t>разбазаривание</a:t>
            </a:r>
            <a:r>
              <a:rPr lang="ru-RU" sz="2500" dirty="0" smtClean="0"/>
              <a:t> сбора к суровой ответственности (Ленинский путь 30.11.1930 №11)</a:t>
            </a:r>
          </a:p>
          <a:p>
            <a:r>
              <a:rPr lang="ru-RU" sz="2500" dirty="0" smtClean="0"/>
              <a:t>Фразеологизмы:  Грош  цена такому постановлению (Ленинский путь 07.11.1930 №7)</a:t>
            </a:r>
          </a:p>
          <a:p>
            <a:r>
              <a:rPr lang="ru-RU" sz="2500" dirty="0" smtClean="0"/>
              <a:t>Метонимия: Колхоз исправил горького пьяницу (Ленинский путь 07.11.1930 №7)</a:t>
            </a:r>
          </a:p>
          <a:p>
            <a:r>
              <a:rPr lang="ru-RU" sz="2500" dirty="0" smtClean="0"/>
              <a:t>Обращение: </a:t>
            </a:r>
            <a:r>
              <a:rPr lang="ru-RU" sz="2800" dirty="0" smtClean="0"/>
              <a:t>Мы гордимся вами, </a:t>
            </a:r>
            <a:r>
              <a:rPr lang="ru-RU" sz="2800" i="1" dirty="0" smtClean="0"/>
              <a:t>славные сыны Отечества</a:t>
            </a:r>
            <a:r>
              <a:rPr lang="ru-RU" sz="2800" dirty="0" smtClean="0"/>
              <a:t> (Ленинский путь 10.05.1945 №20)</a:t>
            </a:r>
          </a:p>
          <a:p>
            <a:endParaRPr lang="ru-RU" sz="2500" dirty="0" smtClean="0"/>
          </a:p>
          <a:p>
            <a:endParaRPr lang="ru-RU" sz="2200" dirty="0" smtClean="0"/>
          </a:p>
          <a:p>
            <a:endParaRPr lang="ru-RU" sz="2500" dirty="0" smtClean="0"/>
          </a:p>
          <a:p>
            <a:endParaRPr lang="ru-RU" sz="2500" dirty="0" smtClean="0"/>
          </a:p>
          <a:p>
            <a:endParaRPr lang="ru-RU" sz="2500" dirty="0" smtClean="0"/>
          </a:p>
          <a:p>
            <a:endParaRPr lang="ru-RU" sz="25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41000" r="-4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Особые синтаксические фигуры речи.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500" dirty="0" smtClean="0"/>
              <a:t>Вопросительные предложения: Зачем было огород городить? (Ленинский путь 05.10.1944 №41)</a:t>
            </a:r>
          </a:p>
          <a:p>
            <a:r>
              <a:rPr lang="ru-RU" sz="2500" dirty="0" smtClean="0"/>
              <a:t>Восклицательные предложения:  Нашей Красной Армии – Слава! (Ленинский путь 23.02.1943 №18)</a:t>
            </a:r>
          </a:p>
          <a:p>
            <a:r>
              <a:rPr lang="ru-RU" sz="2500" dirty="0" smtClean="0"/>
              <a:t>Назывные предложения:  </a:t>
            </a:r>
            <a:r>
              <a:rPr lang="ru-RU" sz="2500" i="1" dirty="0" smtClean="0"/>
              <a:t>Стахановцы</a:t>
            </a:r>
            <a:r>
              <a:rPr lang="ru-RU" sz="2500" dirty="0" smtClean="0"/>
              <a:t> леса (Ленинский путь 05.10.1944 №41) </a:t>
            </a:r>
          </a:p>
          <a:p>
            <a:r>
              <a:rPr lang="ru-RU" sz="2500" dirty="0" smtClean="0"/>
              <a:t>Простые предложения, основа которых выражена существительными в Именительном падеже: </a:t>
            </a:r>
            <a:r>
              <a:rPr lang="ru-RU" sz="2500" i="1" dirty="0" smtClean="0"/>
              <a:t>Заготовка</a:t>
            </a:r>
            <a:r>
              <a:rPr lang="ru-RU" sz="2500" dirty="0" smtClean="0"/>
              <a:t> дров – важнейшая хозяйственная </a:t>
            </a:r>
            <a:r>
              <a:rPr lang="ru-RU" sz="2500" i="1" dirty="0" smtClean="0"/>
              <a:t>задача</a:t>
            </a:r>
            <a:r>
              <a:rPr lang="ru-RU" sz="2500" dirty="0" smtClean="0"/>
              <a:t> (Ленинский путь 29.06.1944 №27)</a:t>
            </a:r>
          </a:p>
          <a:p>
            <a:endParaRPr lang="ru-RU" sz="2500" dirty="0" smtClean="0"/>
          </a:p>
          <a:p>
            <a:endParaRPr lang="ru-RU" sz="2500" dirty="0" smtClean="0"/>
          </a:p>
          <a:p>
            <a:endParaRPr lang="ru-RU" sz="2500" dirty="0" smtClean="0"/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2000" r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ru-RU" sz="2500" dirty="0" smtClean="0"/>
              <a:t>Односоставные неопределённо-личные предложения: Нормы перевыполняют (Ленинский путь 03.07.1942 №54)</a:t>
            </a:r>
          </a:p>
          <a:p>
            <a:r>
              <a:rPr lang="ru-RU" sz="2500" dirty="0" smtClean="0"/>
              <a:t>Односоставные определённо-личные:  Повысим урожайность (Ленинский путь 08.03.1944 №11)</a:t>
            </a:r>
          </a:p>
          <a:p>
            <a:r>
              <a:rPr lang="ru-RU" sz="2500" dirty="0" smtClean="0"/>
              <a:t>Неполные предложения:   Колхозному скоту – сухие, теплые и светлые помещения (Ленинский путь 21.09.1944 №39)</a:t>
            </a:r>
          </a:p>
          <a:p>
            <a:endParaRPr lang="ru-RU" sz="2500" dirty="0" smtClean="0"/>
          </a:p>
          <a:p>
            <a:endParaRPr lang="ru-RU" sz="25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3000" r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94122"/>
          </a:xfrm>
        </p:spPr>
        <p:txBody>
          <a:bodyPr/>
          <a:lstStyle/>
          <a:p>
            <a:r>
              <a:rPr lang="ru-RU" b="1" dirty="0" smtClean="0"/>
              <a:t>Вывод.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2568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sz="3700" dirty="0" smtClean="0"/>
              <a:t>Итак, исследуя заголовки, </a:t>
            </a:r>
            <a:r>
              <a:rPr lang="ru-RU" sz="3700" dirty="0" smtClean="0"/>
              <a:t>мы пришли </a:t>
            </a:r>
            <a:r>
              <a:rPr lang="ru-RU" sz="3700" dirty="0" smtClean="0"/>
              <a:t>к выводу, что в лексике любого языка воплощается и отражается то, чем живет данный человеческий коллектив. </a:t>
            </a:r>
          </a:p>
          <a:p>
            <a:pPr fontAlgn="base"/>
            <a:r>
              <a:rPr lang="ru-RU" sz="3700" dirty="0" smtClean="0"/>
              <a:t>Практический анализ заголовков реального печатного издания показал, что наибольшие возможности по разнообразию, красочности и выразительности даёт приём использования тропов, но и остальные выразительные средства играют большую роль в создании образного заголовка, помогающего отразить особенности исторической эпохи.</a:t>
            </a:r>
          </a:p>
          <a:p>
            <a:pPr fontAlgn="base"/>
            <a:r>
              <a:rPr lang="ru-RU" sz="3700" dirty="0" smtClean="0"/>
              <a:t>Выразительные средства русского языка очень велики, если не сказать, что бесконечны. Журналисты, авторы статей должны стремиться к использованию как можно большего арсенала средств языковой выразительности.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1000" r="-3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/>
          <a:lstStyle/>
          <a:p>
            <a:r>
              <a:rPr lang="ru-RU" dirty="0" smtClean="0"/>
              <a:t>Использованная 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1. Даль В. Толковый словарь живого великорусского языка: М., 1978, т. 1, – 675 с.</a:t>
            </a:r>
          </a:p>
          <a:p>
            <a:r>
              <a:rPr lang="ru-RU" dirty="0" smtClean="0"/>
              <a:t> 2. Ожегов С.И. Словарь русского языка: М., 1952, – 843 с.</a:t>
            </a:r>
          </a:p>
          <a:p>
            <a:r>
              <a:rPr lang="ru-RU" dirty="0" smtClean="0"/>
              <a:t>3. Галкин С.И. Оформление газеты и журнала: ИМУ, 1984, – 152 с.</a:t>
            </a:r>
          </a:p>
          <a:p>
            <a:r>
              <a:rPr lang="ru-RU" dirty="0" smtClean="0"/>
              <a:t> 4. Бердышев С.Н. Рекламный текст. Методика составления и оформления: М., 2008, – 252 с.</a:t>
            </a:r>
          </a:p>
          <a:p>
            <a:r>
              <a:rPr lang="ru-RU" dirty="0" smtClean="0"/>
              <a:t> 5. Петров О.В. Риторика: Проспект, 2004, – 423 с.</a:t>
            </a:r>
          </a:p>
          <a:p>
            <a:r>
              <a:rPr lang="ru-RU" dirty="0" smtClean="0"/>
              <a:t> 6. Новиков Л.А. Искусство слова: М., Педагогика, 1982, – 128 с.</a:t>
            </a:r>
          </a:p>
          <a:p>
            <a:r>
              <a:rPr lang="ru-RU" dirty="0" smtClean="0"/>
              <a:t> 7. Гридина Т.А. Языковая игра: стереотип и творчество: Екатеринбург, 1996, – 214 с. 10</a:t>
            </a:r>
          </a:p>
          <a:p>
            <a:r>
              <a:rPr lang="ru-RU" dirty="0" smtClean="0"/>
              <a:t> 8. Никитина С.Е., Васильева Н.В. Экспериментальный системный толковый словарь стилистических терминов. Принципы составления и избранные словарные статьи: М., 1996, – 172 с.</a:t>
            </a:r>
          </a:p>
          <a:p>
            <a:r>
              <a:rPr lang="ru-RU" dirty="0" smtClean="0"/>
              <a:t> 9. Голуб И.Б., Розенталь Д.Э. Книга о хорошей речи: М., 1997, – 267 с.</a:t>
            </a:r>
          </a:p>
          <a:p>
            <a:r>
              <a:rPr lang="ru-RU" dirty="0" smtClean="0"/>
              <a:t> 10. Горшков А.И. Русская словесность. От слова к словесности: М., 1996, – 335 с.</a:t>
            </a:r>
          </a:p>
          <a:p>
            <a:r>
              <a:rPr lang="ru-RU" dirty="0" smtClean="0"/>
              <a:t> 11. Лотман Ю.М. Лекции по структуральной поэтике: М., 1994, – 258 с.</a:t>
            </a:r>
          </a:p>
          <a:p>
            <a:pPr fontAlgn="base"/>
            <a:r>
              <a:rPr lang="ru-RU" dirty="0" smtClean="0"/>
              <a:t>12.  Маслов Ю.С. Введение в языкознание. М., 1975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9000" r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ru-RU" b="1" dirty="0" smtClean="0"/>
              <a:t>Цели и задачи.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/>
              <a:t>Цель </a:t>
            </a:r>
            <a:r>
              <a:rPr lang="ru-RU" sz="2400" b="1" dirty="0" smtClean="0"/>
              <a:t>урока</a:t>
            </a:r>
            <a:r>
              <a:rPr lang="ru-RU" sz="2400" b="1" dirty="0" smtClean="0"/>
              <a:t> </a:t>
            </a:r>
            <a:r>
              <a:rPr lang="ru-RU" sz="2400" dirty="0" smtClean="0"/>
              <a:t>– найти наиболее действенные методы привлечения читательского внимания, проследить, какие заголовки наиболее привлекательны и почему, а также изучить, какие художественные средства используются в публицистическом стиле на примере газеты «Ленинский путь» за 1930-1945годы.</a:t>
            </a:r>
          </a:p>
          <a:p>
            <a:r>
              <a:rPr lang="ru-RU" sz="2400" b="1" dirty="0" smtClean="0"/>
              <a:t>Задачи</a:t>
            </a:r>
            <a:r>
              <a:rPr lang="ru-RU" sz="2400" dirty="0" smtClean="0"/>
              <a:t>:</a:t>
            </a:r>
          </a:p>
          <a:p>
            <a:pPr>
              <a:buNone/>
            </a:pPr>
            <a:r>
              <a:rPr lang="ru-RU" sz="2400" dirty="0" smtClean="0"/>
              <a:t>1. Изучить теоретический материал по заданной теме.</a:t>
            </a:r>
          </a:p>
          <a:p>
            <a:pPr>
              <a:buNone/>
            </a:pPr>
            <a:r>
              <a:rPr lang="ru-RU" sz="2400" dirty="0" smtClean="0"/>
              <a:t>2</a:t>
            </a:r>
            <a:r>
              <a:rPr lang="ru-RU" sz="2400" dirty="0" smtClean="0"/>
              <a:t>. Определить понятия «средства художественной выразительности».</a:t>
            </a:r>
          </a:p>
          <a:p>
            <a:pPr>
              <a:buNone/>
            </a:pPr>
            <a:r>
              <a:rPr lang="ru-RU" sz="2400" dirty="0" smtClean="0"/>
              <a:t>3. Выявить функции и особенности художественных средств.</a:t>
            </a:r>
          </a:p>
          <a:p>
            <a:pPr>
              <a:buNone/>
            </a:pPr>
            <a:r>
              <a:rPr lang="ru-RU" sz="2400" dirty="0" smtClean="0"/>
              <a:t>4. Выявить основные тенденции функционирования художественных средств в газете «Ленинский путь» в 1930-1945 годах.</a:t>
            </a:r>
          </a:p>
          <a:p>
            <a:pPr>
              <a:buNone/>
            </a:pPr>
            <a:r>
              <a:rPr lang="ru-RU" sz="2400" dirty="0" smtClean="0"/>
              <a:t>5. Рассмотреть приёмы включения художественных средств в текст на примере конкретного регионального издания. 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Классификация заголовков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i="1" dirty="0" smtClean="0"/>
              <a:t>А.А. </a:t>
            </a:r>
            <a:r>
              <a:rPr lang="ru-RU" sz="3100" i="1" dirty="0" err="1" smtClean="0"/>
              <a:t>Тертычного</a:t>
            </a:r>
            <a:r>
              <a:rPr lang="ru-RU" sz="3100" i="1" dirty="0" smtClean="0"/>
              <a:t>, Г.С. Мельника, А.Н. </a:t>
            </a:r>
            <a:r>
              <a:rPr lang="ru-RU" sz="3100" i="1" dirty="0" err="1" smtClean="0"/>
              <a:t>Тепляшиной</a:t>
            </a:r>
            <a:r>
              <a:rPr lang="ru-RU" sz="3100" i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3816424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Заголовок-хроника.</a:t>
            </a:r>
          </a:p>
          <a:p>
            <a:r>
              <a:rPr lang="ru-RU" dirty="0" smtClean="0"/>
              <a:t>Заголовок – «бегущая строка». </a:t>
            </a:r>
          </a:p>
          <a:p>
            <a:r>
              <a:rPr lang="ru-RU" dirty="0" smtClean="0"/>
              <a:t>Заголовок-резюме. </a:t>
            </a:r>
          </a:p>
          <a:p>
            <a:r>
              <a:rPr lang="ru-RU" dirty="0" smtClean="0"/>
              <a:t>Заголовок – цитата. </a:t>
            </a:r>
          </a:p>
          <a:p>
            <a:r>
              <a:rPr lang="ru-RU" dirty="0" smtClean="0"/>
              <a:t>Игровые заголовки 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Классификация заголовков </a:t>
            </a:r>
            <a:br>
              <a:rPr lang="ru-RU" b="1" dirty="0" smtClean="0"/>
            </a:br>
            <a:r>
              <a:rPr lang="ru-RU" b="1" dirty="0" smtClean="0"/>
              <a:t>по сложности.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 lvl="0"/>
            <a:r>
              <a:rPr lang="ru-RU" dirty="0" smtClean="0"/>
              <a:t>«Простой» заголовок </a:t>
            </a:r>
          </a:p>
          <a:p>
            <a:pPr lvl="0"/>
            <a:r>
              <a:rPr lang="ru-RU" dirty="0" smtClean="0"/>
              <a:t>«Усложненный» заголовок</a:t>
            </a:r>
          </a:p>
          <a:p>
            <a:pPr lvl="0"/>
            <a:r>
              <a:rPr lang="ru-RU" dirty="0" smtClean="0"/>
              <a:t>«Заголовочный комплекс» 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562074"/>
          </a:xfrm>
        </p:spPr>
        <p:txBody>
          <a:bodyPr>
            <a:normAutofit fontScale="90000"/>
          </a:bodyPr>
          <a:lstStyle/>
          <a:p>
            <a:pPr lvl="0"/>
            <a:r>
              <a:rPr lang="ru-RU" sz="4000" b="1" dirty="0" smtClean="0"/>
              <a:t>Особенности построения и оформления заголовков.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276872"/>
            <a:ext cx="8363272" cy="38492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Газетные и журнальные заголовки отражают специфику печатного издания: публицистичность, социальную значимость, актуальность, </a:t>
            </a:r>
            <a:r>
              <a:rPr lang="ru-RU" dirty="0" err="1" smtClean="0"/>
              <a:t>жанровость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92088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Виды художественных средств.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396044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   Термин «троп» происходит от древнегреческого слова </a:t>
            </a:r>
            <a:r>
              <a:rPr lang="ru-RU" dirty="0" err="1" smtClean="0"/>
              <a:t>tropos</a:t>
            </a:r>
            <a:r>
              <a:rPr lang="ru-RU" dirty="0" smtClean="0"/>
              <a:t>, означающего в переводе – превращение. 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pPr algn="ctr">
              <a:buNone/>
            </a:pPr>
            <a:r>
              <a:rPr lang="ru-RU" dirty="0" smtClean="0"/>
              <a:t>   Все тропы можно разделить на синтаксические, лексические, фонетические средства.</a:t>
            </a:r>
            <a:r>
              <a:rPr lang="ru-RU" b="1" i="1" dirty="0" smtClean="0"/>
              <a:t> </a:t>
            </a:r>
            <a:r>
              <a:rPr lang="ru-RU" dirty="0" smtClean="0"/>
              <a:t>Также они делятся на два вида: сложные и простейшие.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Лексические средства.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556792"/>
            <a:ext cx="8172400" cy="5040560"/>
          </a:xfrm>
        </p:spPr>
        <p:txBody>
          <a:bodyPr numCol="2">
            <a:normAutofit/>
          </a:bodyPr>
          <a:lstStyle/>
          <a:p>
            <a:r>
              <a:rPr lang="ru-RU" sz="2700" dirty="0" smtClean="0"/>
              <a:t>Эпитет</a:t>
            </a:r>
          </a:p>
          <a:p>
            <a:r>
              <a:rPr lang="ru-RU" sz="2700" dirty="0" smtClean="0"/>
              <a:t>Сравнение</a:t>
            </a:r>
          </a:p>
          <a:p>
            <a:r>
              <a:rPr lang="ru-RU" sz="2700" dirty="0" smtClean="0"/>
              <a:t>Метафора</a:t>
            </a:r>
          </a:p>
          <a:p>
            <a:r>
              <a:rPr lang="ru-RU" sz="2700" dirty="0" smtClean="0"/>
              <a:t>Синонимы</a:t>
            </a:r>
          </a:p>
          <a:p>
            <a:r>
              <a:rPr lang="ru-RU" sz="2700" dirty="0" smtClean="0"/>
              <a:t>Антонимы</a:t>
            </a:r>
          </a:p>
          <a:p>
            <a:r>
              <a:rPr lang="ru-RU" sz="2700" dirty="0" smtClean="0"/>
              <a:t>Метонимия</a:t>
            </a:r>
          </a:p>
          <a:p>
            <a:r>
              <a:rPr lang="ru-RU" sz="2700" dirty="0" smtClean="0"/>
              <a:t>Синекдоха</a:t>
            </a:r>
          </a:p>
          <a:p>
            <a:r>
              <a:rPr lang="ru-RU" sz="2700" dirty="0" smtClean="0"/>
              <a:t>Аллегория</a:t>
            </a:r>
          </a:p>
          <a:p>
            <a:endParaRPr lang="ru-RU" sz="2700" dirty="0" smtClean="0"/>
          </a:p>
          <a:p>
            <a:endParaRPr lang="ru-RU" sz="2700" dirty="0" smtClean="0"/>
          </a:p>
          <a:p>
            <a:r>
              <a:rPr lang="ru-RU" sz="2700" dirty="0" smtClean="0"/>
              <a:t>Гипербола</a:t>
            </a:r>
          </a:p>
          <a:p>
            <a:r>
              <a:rPr lang="ru-RU" sz="2700" dirty="0" smtClean="0"/>
              <a:t>Литота</a:t>
            </a:r>
          </a:p>
          <a:p>
            <a:r>
              <a:rPr lang="ru-RU" sz="2700" dirty="0" smtClean="0"/>
              <a:t>Перифраз </a:t>
            </a:r>
          </a:p>
          <a:p>
            <a:r>
              <a:rPr lang="ru-RU" sz="2700" dirty="0" smtClean="0"/>
              <a:t>Ирония</a:t>
            </a:r>
          </a:p>
          <a:p>
            <a:r>
              <a:rPr lang="ru-RU" sz="2700" dirty="0" smtClean="0"/>
              <a:t>Лексический повтор</a:t>
            </a:r>
          </a:p>
          <a:p>
            <a:r>
              <a:rPr lang="ru-RU" sz="2700" dirty="0" smtClean="0"/>
              <a:t>Окказионализмы</a:t>
            </a:r>
          </a:p>
          <a:p>
            <a:r>
              <a:rPr lang="ru-RU" sz="2700" dirty="0" smtClean="0"/>
              <a:t>Олицетворение</a:t>
            </a:r>
          </a:p>
          <a:p>
            <a:r>
              <a:rPr lang="ru-RU" sz="2700" dirty="0" smtClean="0"/>
              <a:t>Сарказм</a:t>
            </a:r>
          </a:p>
          <a:p>
            <a:pPr>
              <a:buNone/>
            </a:pPr>
            <a:endParaRPr lang="ru-RU" sz="2700" dirty="0" smtClean="0"/>
          </a:p>
          <a:p>
            <a:endParaRPr lang="ru-RU" sz="27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91264" cy="580926"/>
          </a:xfrm>
        </p:spPr>
        <p:txBody>
          <a:bodyPr>
            <a:normAutofit fontScale="90000"/>
          </a:bodyPr>
          <a:lstStyle/>
          <a:p>
            <a:r>
              <a:rPr lang="ru-RU" sz="4200" b="1" dirty="0" smtClean="0"/>
              <a:t>Специализированные средства выразительности.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19256" cy="4065315"/>
          </a:xfrm>
        </p:spPr>
        <p:txBody>
          <a:bodyPr/>
          <a:lstStyle/>
          <a:p>
            <a:r>
              <a:rPr lang="ru-RU" dirty="0" smtClean="0"/>
              <a:t>Архаизмы</a:t>
            </a:r>
          </a:p>
          <a:p>
            <a:r>
              <a:rPr lang="ru-RU" dirty="0" smtClean="0"/>
              <a:t>Неологизмы </a:t>
            </a:r>
          </a:p>
          <a:p>
            <a:r>
              <a:rPr lang="ru-RU" dirty="0" smtClean="0"/>
              <a:t>Диалектизмы</a:t>
            </a:r>
          </a:p>
          <a:p>
            <a:r>
              <a:rPr lang="ru-RU" dirty="0" smtClean="0"/>
              <a:t>Профессионализмы </a:t>
            </a:r>
          </a:p>
          <a:p>
            <a:r>
              <a:rPr lang="ru-RU" dirty="0" smtClean="0"/>
              <a:t>Жаргонизмы</a:t>
            </a:r>
          </a:p>
          <a:p>
            <a:r>
              <a:rPr lang="ru-RU" dirty="0" smtClean="0"/>
              <a:t>Фразеологический оборот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19256" cy="79695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Синтаксические средства.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72816"/>
            <a:ext cx="8147248" cy="4353347"/>
          </a:xfrm>
        </p:spPr>
        <p:txBody>
          <a:bodyPr numCol="2">
            <a:normAutofit fontScale="92500" lnSpcReduction="10000"/>
          </a:bodyPr>
          <a:lstStyle/>
          <a:p>
            <a:r>
              <a:rPr lang="ru-RU" dirty="0" smtClean="0"/>
              <a:t>Антитеза</a:t>
            </a:r>
          </a:p>
          <a:p>
            <a:r>
              <a:rPr lang="ru-RU" dirty="0" smtClean="0"/>
              <a:t>Градация</a:t>
            </a:r>
          </a:p>
          <a:p>
            <a:r>
              <a:rPr lang="ru-RU" dirty="0" smtClean="0"/>
              <a:t>Инверсия</a:t>
            </a:r>
          </a:p>
          <a:p>
            <a:r>
              <a:rPr lang="ru-RU" dirty="0" smtClean="0"/>
              <a:t>Парцелляция</a:t>
            </a:r>
          </a:p>
          <a:p>
            <a:r>
              <a:rPr lang="ru-RU" dirty="0" smtClean="0"/>
              <a:t>Анафора</a:t>
            </a:r>
          </a:p>
          <a:p>
            <a:r>
              <a:rPr lang="ru-RU" dirty="0" smtClean="0"/>
              <a:t>Эпифора</a:t>
            </a:r>
          </a:p>
          <a:p>
            <a:r>
              <a:rPr lang="ru-RU" dirty="0" smtClean="0"/>
              <a:t>Параллелизм</a:t>
            </a:r>
          </a:p>
          <a:p>
            <a:r>
              <a:rPr lang="ru-RU" dirty="0" smtClean="0"/>
              <a:t>Эллипсис</a:t>
            </a:r>
          </a:p>
          <a:p>
            <a:r>
              <a:rPr lang="ru-RU" dirty="0" smtClean="0"/>
              <a:t>Умолчание</a:t>
            </a:r>
          </a:p>
          <a:p>
            <a:r>
              <a:rPr lang="ru-RU" dirty="0" smtClean="0"/>
              <a:t>Многосоюзие</a:t>
            </a:r>
          </a:p>
          <a:p>
            <a:r>
              <a:rPr lang="ru-RU" dirty="0" smtClean="0"/>
              <a:t>Бессоюзие</a:t>
            </a:r>
          </a:p>
          <a:p>
            <a:r>
              <a:rPr lang="ru-RU" dirty="0" smtClean="0"/>
              <a:t>Композиционный стык</a:t>
            </a:r>
          </a:p>
          <a:p>
            <a:r>
              <a:rPr lang="ru-RU" dirty="0" smtClean="0"/>
              <a:t>Риторический вопрос, повествование, обращение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953</Words>
  <Application>Microsoft Office PowerPoint</Application>
  <PresentationFormat>Экран (4:3)</PresentationFormat>
  <Paragraphs>117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Муниципальное бюджетное общеобразовательное учреждение  «Средняя общеобразовательная школа №9  имени Героя Советского Союза П.Г. Макарова» города Алатыря Чувашской Республики  Открытый урок на тему “Средства выразительности языка как отражение истории в заголовках СМИ” </vt:lpstr>
      <vt:lpstr>Цели и задачи.</vt:lpstr>
      <vt:lpstr>Классификация заголовков А.А. Тертычного, Г.С. Мельника, А.Н. Тепляшиной. </vt:lpstr>
      <vt:lpstr>Классификация заголовков  по сложности.</vt:lpstr>
      <vt:lpstr>Особенности построения и оформления заголовков. </vt:lpstr>
      <vt:lpstr>Виды художественных средств. </vt:lpstr>
      <vt:lpstr>Лексические средства.</vt:lpstr>
      <vt:lpstr>Специализированные средства выразительности. </vt:lpstr>
      <vt:lpstr>Синтаксические средства. </vt:lpstr>
      <vt:lpstr>Фонетические средства.</vt:lpstr>
      <vt:lpstr>Презентация PowerPoint</vt:lpstr>
      <vt:lpstr>Газета “Ленинский путь” 1930-1945 годов</vt:lpstr>
      <vt:lpstr>Средства художественной выразительности, встреченные в заголовках. </vt:lpstr>
      <vt:lpstr>Презентация PowerPoint</vt:lpstr>
      <vt:lpstr>Особые синтаксические фигуры речи.</vt:lpstr>
      <vt:lpstr>Презентация PowerPoint</vt:lpstr>
      <vt:lpstr>Вывод.</vt:lpstr>
      <vt:lpstr>Использованная 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Проектная работа  на тему “Средства выразительности языка как отражение истории в заголовках СМИ” (Русский язык, История)</dc:title>
  <dc:creator>Ирина</dc:creator>
  <cp:lastModifiedBy>Алексей Григорьев</cp:lastModifiedBy>
  <cp:revision>25</cp:revision>
  <dcterms:created xsi:type="dcterms:W3CDTF">2021-05-07T06:51:25Z</dcterms:created>
  <dcterms:modified xsi:type="dcterms:W3CDTF">2025-01-04T18:23:34Z</dcterms:modified>
</cp:coreProperties>
</file>