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6"/>
  </p:handoutMasterIdLst>
  <p:sldIdLst>
    <p:sldId id="256" r:id="rId2"/>
    <p:sldId id="261" r:id="rId3"/>
    <p:sldId id="262" r:id="rId4"/>
    <p:sldId id="257" r:id="rId5"/>
    <p:sldId id="260" r:id="rId6"/>
    <p:sldId id="259" r:id="rId7"/>
    <p:sldId id="263" r:id="rId8"/>
    <p:sldId id="265" r:id="rId9"/>
    <p:sldId id="270" r:id="rId10"/>
    <p:sldId id="271" r:id="rId11"/>
    <p:sldId id="283" r:id="rId12"/>
    <p:sldId id="284" r:id="rId13"/>
    <p:sldId id="285" r:id="rId14"/>
    <p:sldId id="28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8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B2AF9C-41B9-418B-B49D-E2F170CC213F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95D4AB8-6EBC-480D-9BBD-5CE46C6D70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63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B521D8-6795-4364-AB95-683E4D473DD9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2D823D-7174-420E-B0C3-BECB01BD27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444F-12CC-47F3-BB7D-D96FD06AE6E8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C0C1E-8862-4D21-BB5D-8FCAA059BC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2A792-3265-4FB2-9150-AC4E8EAC349E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60B79-ABB8-4928-90E3-8AB7932E30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F0A0E-CEF5-4A9F-99ED-8C7232D9AF75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AB789-D7DC-46B5-A818-4164A5590A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6F1FF0-B510-41B1-A836-A054740C883C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3F6039-2762-4F5F-A989-C11CB5427E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F6CA-25E1-40DD-B06B-9F630C04615B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5B500-2D15-4E18-9800-2CB842251B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BEDB9A-81B7-487B-8C1E-B4E6D49CD7E6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30D3A4-5A7F-496F-B312-DBA6226558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CC9D7-DE88-4D22-ABD3-57742123AD56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54F7D-752C-43A4-9838-F0B21B3B1B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969138-2061-4229-95F3-2FD55AF164E6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27BEAB-13FD-483C-A324-67E3442D40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6E5055-0861-4C51-AB97-174BF2584C97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A851A-7532-44EE-A2A8-7088144EE8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90A720-5D5A-4ABA-ADCF-485C2ED34B0C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CA9092-48DE-45CC-AAEB-F34559D3B4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0442C17B-00E8-4FC0-B7EB-8C047DEE047E}" type="datetimeFigureOut">
              <a:rPr lang="ru-RU"/>
              <a:pPr>
                <a:defRPr/>
              </a:pPr>
              <a:t>пн 07.02.22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13C8586-5749-4B46-891A-80A75CEFA9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35" r:id="rId2"/>
    <p:sldLayoutId id="2147483941" r:id="rId3"/>
    <p:sldLayoutId id="2147483936" r:id="rId4"/>
    <p:sldLayoutId id="2147483942" r:id="rId5"/>
    <p:sldLayoutId id="2147483937" r:id="rId6"/>
    <p:sldLayoutId id="2147483943" r:id="rId7"/>
    <p:sldLayoutId id="2147483944" r:id="rId8"/>
    <p:sldLayoutId id="2147483945" r:id="rId9"/>
    <p:sldLayoutId id="2147483938" r:id="rId10"/>
    <p:sldLayoutId id="21474839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7" descr="0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143000" y="785813"/>
            <a:ext cx="7715250" cy="281463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chemeClr val="tx2">
                    <a:satMod val="130000"/>
                  </a:schemeClr>
                </a:solidFill>
                <a:latin typeface="Bookman Old Style" pitchFamily="18" charset="0"/>
              </a:rPr>
              <a:t>Использование технологии  критического мышления на уроках  французского языка.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1" y="4000504"/>
            <a:ext cx="5000630" cy="242887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Выполнила: учитель  ино.языков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Чувашева  О.В.</a:t>
            </a:r>
            <a:endParaRPr lang="ru-RU" sz="28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МАОУ   СОШ 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№19 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Балаково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274638"/>
            <a:ext cx="7329487" cy="12969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B050"/>
                </a:solidFill>
                <a:latin typeface="Comic Sans MS" pitchFamily="66" charset="0"/>
              </a:rPr>
              <a:t>Синквейн! </a:t>
            </a:r>
            <a:r>
              <a:rPr lang="ru-RU" b="1" dirty="0" smtClean="0">
                <a:solidFill>
                  <a:srgbClr val="00B05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Comic Sans MS" pitchFamily="66" charset="0"/>
              </a:rPr>
              <a:t>Как это делать?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38" y="2143125"/>
            <a:ext cx="7472362" cy="4454525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 dirty="0" smtClean="0">
                <a:solidFill>
                  <a:srgbClr val="00B050"/>
                </a:solidFill>
              </a:rPr>
              <a:t>Название</a:t>
            </a:r>
            <a:r>
              <a:rPr lang="ru-RU" sz="2400" b="1" dirty="0" smtClean="0">
                <a:solidFill>
                  <a:srgbClr val="EEFE76"/>
                </a:solidFill>
              </a:rPr>
              <a:t> </a:t>
            </a:r>
            <a:r>
              <a:rPr lang="ru-RU" sz="2400" b="1" dirty="0" smtClean="0"/>
              <a:t>(обычно существительное) ——————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 dirty="0" smtClean="0">
                <a:solidFill>
                  <a:srgbClr val="1E1EB2"/>
                </a:solidFill>
              </a:rPr>
              <a:t>Описание </a:t>
            </a:r>
            <a:r>
              <a:rPr lang="ru-RU" sz="2400" b="1" dirty="0" smtClean="0"/>
              <a:t>(обычно 2 прилагательных) —————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 dirty="0" smtClean="0">
                <a:solidFill>
                  <a:srgbClr val="003300"/>
                </a:solidFill>
              </a:rPr>
              <a:t>3 действия</a:t>
            </a:r>
            <a:r>
              <a:rPr lang="ru-RU" sz="2400" b="1" dirty="0" smtClean="0"/>
              <a:t> ———————————————————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Чувство (4 слова) ————————————————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b="1" dirty="0" smtClean="0">
                <a:solidFill>
                  <a:srgbClr val="00B050"/>
                </a:solidFill>
              </a:rPr>
              <a:t>Повторение сути </a:t>
            </a:r>
            <a:r>
              <a:rPr lang="ru-RU" sz="2400" b="1" dirty="0" smtClean="0"/>
              <a:t>———————————————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EEFE76"/>
                </a:solidFill>
              </a:rPr>
              <a:t>                                                  У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Ecole</a:t>
            </a:r>
          </a:p>
          <a:p>
            <a:pPr marL="365760" indent="-283464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1E1EB2"/>
                </a:solidFill>
                <a:latin typeface="Times New Roman" pitchFamily="18" charset="0"/>
                <a:cs typeface="Times New Roman" pitchFamily="18" charset="0"/>
              </a:rPr>
              <a:t>Belle  et confortable</a:t>
            </a:r>
          </a:p>
          <a:p>
            <a:pPr marL="365760" indent="-283464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Ecrire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lire  et  apprendre</a:t>
            </a:r>
          </a:p>
          <a:p>
            <a:pPr marL="365760" indent="-283464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1E1EB2"/>
                </a:solidFill>
                <a:latin typeface="Times New Roman" pitchFamily="18" charset="0"/>
                <a:cs typeface="Times New Roman" pitchFamily="18" charset="0"/>
              </a:rPr>
              <a:t>Nous obtenons de bonnes note</a:t>
            </a:r>
            <a:r>
              <a:rPr lang="en-US" sz="2400" b="1" dirty="0" smtClean="0">
                <a:solidFill>
                  <a:srgbClr val="1E1EB2"/>
                </a:solidFill>
              </a:rPr>
              <a:t>s</a:t>
            </a:r>
            <a:endParaRPr lang="en-US" sz="2400" b="1" dirty="0" smtClean="0">
              <a:solidFill>
                <a:srgbClr val="003300"/>
              </a:solidFill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Синквейн как прием постановки темы  урока.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…………..(Париж)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Прекрасный, загадочный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привлекает, восхищает, удивляет иностранцев.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Туристы всегда его посещают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Столицу Франции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434284" cy="16541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Синквейн- прием технологии развития критического мышления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3116"/>
            <a:ext cx="7148532" cy="4105284"/>
          </a:xfrm>
        </p:spPr>
        <p:txBody>
          <a:bodyPr/>
          <a:lstStyle/>
          <a:p>
            <a:r>
              <a:rPr lang="ru-RU" dirty="0" smtClean="0"/>
              <a:t>Позволяет в нескольких  словах  изложить учебный материал на определенную тему и добиться</a:t>
            </a:r>
          </a:p>
          <a:p>
            <a:r>
              <a:rPr lang="ru-RU" dirty="0" smtClean="0"/>
              <a:t>более  глубокого его осмысления.</a:t>
            </a:r>
          </a:p>
          <a:p>
            <a:r>
              <a:rPr lang="ru-RU" dirty="0" smtClean="0"/>
              <a:t>Он учит детей находить самые точные слова и в лаконичной форме кратко передавать смысл всего текста.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928670"/>
            <a:ext cx="7434284" cy="4889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Синквейн- хороший метод контроля и творческая форма  рефлексии.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071678"/>
            <a:ext cx="7499350" cy="4357718"/>
          </a:xfrm>
        </p:spPr>
        <p:txBody>
          <a:bodyPr/>
          <a:lstStyle/>
          <a:p>
            <a:r>
              <a:rPr lang="en-US" dirty="0" smtClean="0"/>
              <a:t>Les toiles de Van Gogh</a:t>
            </a:r>
          </a:p>
          <a:p>
            <a:r>
              <a:rPr lang="en-US" dirty="0" smtClean="0"/>
              <a:t>Beaux, de talents, abstraits.</a:t>
            </a:r>
          </a:p>
          <a:p>
            <a:r>
              <a:rPr lang="en-US" dirty="0" smtClean="0"/>
              <a:t>Decouvrir, admirer</a:t>
            </a:r>
          </a:p>
          <a:p>
            <a:r>
              <a:rPr lang="en-US" dirty="0" smtClean="0"/>
              <a:t>Ce sonts les tableaux d’un grand  peintre</a:t>
            </a:r>
          </a:p>
          <a:p>
            <a:r>
              <a:rPr lang="en-US" dirty="0" smtClean="0"/>
              <a:t>Ils sonts innoubliables</a:t>
            </a:r>
          </a:p>
          <a:p>
            <a:r>
              <a:rPr lang="en-US" dirty="0" smtClean="0"/>
              <a:t>Ses chef d’oevres.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Спасибо  за  внимание!</a:t>
            </a:r>
            <a:endParaRPr lang="ru-RU" dirty="0"/>
          </a:p>
        </p:txBody>
      </p:sp>
      <p:pic>
        <p:nvPicPr>
          <p:cNvPr id="4" name="Picture 7" descr="http://shkola-parfenovka.narod.ru/0_64769_6c37f0ba_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019" y="2071678"/>
            <a:ext cx="3873990" cy="365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7" descr="0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Заголовок 1"/>
          <p:cNvSpPr>
            <a:spLocks noGrp="1"/>
          </p:cNvSpPr>
          <p:nvPr>
            <p:ph type="ctrTitle"/>
          </p:nvPr>
        </p:nvSpPr>
        <p:spPr>
          <a:xfrm>
            <a:off x="2143125" y="285750"/>
            <a:ext cx="6715125" cy="57864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Критическое мышление </a:t>
            </a: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это:</a:t>
            </a:r>
            <a:b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способность ставить новые, полные смысла 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вырабатывать разнообразные, подкрепляющие 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аргументы;</a:t>
            </a: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принимать независимые продуманные 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решения.</a:t>
            </a: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sz="3200" b="1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критического мышления </a:t>
            </a: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одна из актуальнейших задач современного обучения</a:t>
            </a:r>
            <a:r>
              <a:rPr lang="ru-RU" sz="3200" i="1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ru-RU" sz="32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7" descr="0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928813" y="285750"/>
            <a:ext cx="6786562" cy="6072188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Современному человеку при работе с информационной реальностью важно: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простое знание фактов, не умения, как таковые, а способность пользоваться приобретенным; </a:t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объем информации, а умение получать ее и моделировать; </a:t>
            </a:r>
            <a:b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потребительство, а созидание и сотрудничество.</a:t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Органическое включение работы по технологии критического мышления в систему школьного образования дает возможность личностного роста, ведь такая работа обращена прежде всего к ребенку, к его индивидуальности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75" y="285750"/>
            <a:ext cx="7572375" cy="17145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критического мышления</a:t>
            </a: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дает ученику: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Содержимое 5"/>
          <p:cNvSpPr>
            <a:spLocks noGrp="1"/>
          </p:cNvSpPr>
          <p:nvPr>
            <p:ph sz="half" idx="2"/>
          </p:nvPr>
        </p:nvSpPr>
        <p:spPr>
          <a:xfrm>
            <a:off x="1428750" y="2071688"/>
            <a:ext cx="7258050" cy="5072062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эффективности восприятия информации;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повышение интереса как к изучаемому материалу, так и к самому процессу обучения;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умение критически мыслить;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умение ответственно относиться к собственному образованию;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умение работать в сотрудничестве с другими;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качества образования учеников;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желание и умение стать человеком, который учится в течение всей жизни.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75" y="357188"/>
            <a:ext cx="7572375" cy="1571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критического мышления</a:t>
            </a: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дает учителю: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Содержимое 5"/>
          <p:cNvSpPr>
            <a:spLocks noGrp="1"/>
          </p:cNvSpPr>
          <p:nvPr>
            <p:ph sz="half" idx="2"/>
          </p:nvPr>
        </p:nvSpPr>
        <p:spPr>
          <a:xfrm>
            <a:off x="1357313" y="2000250"/>
            <a:ext cx="7329487" cy="4857750"/>
          </a:xfrm>
        </p:spPr>
        <p:txBody>
          <a:bodyPr/>
          <a:lstStyle/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создать в классе атмосферу открытости и ответственного сотрудничества;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использовать модель обучения и систему эффективных методик, которые способствуют развитию критического мышления и самостоятельности в процессе обучения;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стать практиками, которые умеют грамотно анализировать свою деятельность;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стать источником ценной профессиональной информации для других учителей. 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75" y="285750"/>
            <a:ext cx="7572375" cy="17859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критического мышления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Содержимое 5"/>
          <p:cNvSpPr>
            <a:spLocks noGrp="1"/>
          </p:cNvSpPr>
          <p:nvPr>
            <p:ph sz="half" idx="2"/>
          </p:nvPr>
        </p:nvSpPr>
        <p:spPr>
          <a:xfrm>
            <a:off x="1357313" y="2071688"/>
            <a:ext cx="7429500" cy="40544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 равные партнерские отношения, как в плане общения, так и в плане конструирования знания, рождающегося в процессе обучения. Работая в режиме технологии критического мышления, учитель перестает быть главным источником информации, и, используя приемы данной технологии, превращает обучение в совместный и интересный поиск</a:t>
            </a:r>
            <a:r>
              <a:rPr lang="ru-RU" dirty="0" smtClean="0"/>
              <a:t>.</a:t>
            </a:r>
          </a:p>
          <a:p>
            <a:pPr eaLnBrk="1" hangingPunct="1"/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208838" cy="1143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технологии критического мышления</a:t>
            </a:r>
          </a:p>
        </p:txBody>
      </p:sp>
      <p:sp>
        <p:nvSpPr>
          <p:cNvPr id="8195" name="Содержимое 5"/>
          <p:cNvSpPr>
            <a:spLocks noGrp="1"/>
          </p:cNvSpPr>
          <p:nvPr>
            <p:ph idx="1"/>
          </p:nvPr>
        </p:nvSpPr>
        <p:spPr>
          <a:xfrm>
            <a:off x="1428750" y="1500188"/>
            <a:ext cx="7715250" cy="4857750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Вызов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  1 цель – вызвать имеющиеся знания;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  2 цель – мотивировать учащихся;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  3 цель – повысить активность.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Осмысление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            1 цель – получение новых знаний;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                     2 цель – осмысление новых знаний;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            3 цель – соотношение с тем, что знали.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         1 цель – обобщение;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         2 цель – присвоение знаний;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                  3 цель – формирование собственного   отношения.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</p:txBody>
      </p:sp>
      <p:pic>
        <p:nvPicPr>
          <p:cNvPr id="15364" name="Picture 5" descr="Mailm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428625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63" y="274638"/>
            <a:ext cx="8072437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Методические приемы формирования критического мышления</a:t>
            </a:r>
            <a:endParaRPr lang="ru-RU" sz="36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214414" y="1857364"/>
            <a:ext cx="7720036" cy="4714886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Ш"/>
              <a:defRPr/>
            </a:pPr>
            <a:r>
              <a:rPr lang="ru-RU" b="1" i="1" dirty="0" smtClean="0"/>
              <a:t>кластер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Ш"/>
              <a:defRPr/>
            </a:pPr>
            <a:r>
              <a:rPr lang="ru-RU" b="1" i="1" dirty="0" smtClean="0"/>
              <a:t>мозговой штурм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Ш"/>
              <a:defRPr/>
            </a:pPr>
            <a:r>
              <a:rPr lang="ru-RU" b="1" i="1" dirty="0" smtClean="0"/>
              <a:t>синквейн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Ш"/>
              <a:defRPr/>
            </a:pPr>
            <a:r>
              <a:rPr lang="ru-RU" b="1" i="1" dirty="0" smtClean="0"/>
              <a:t>«знаем /хотим узнать / узнали»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Ш"/>
              <a:defRPr/>
            </a:pPr>
            <a:r>
              <a:rPr lang="ru-RU" b="1" i="1" dirty="0" smtClean="0"/>
              <a:t>учимся вместе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Ш"/>
              <a:defRPr/>
            </a:pPr>
            <a:endParaRPr lang="ru-RU" b="1" i="1" dirty="0" smtClean="0"/>
          </a:p>
        </p:txBody>
      </p:sp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142984"/>
            <a:ext cx="1741488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214313"/>
            <a:ext cx="7269163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38" y="1214438"/>
            <a:ext cx="7643812" cy="5310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стихотворение, которое требует синтеза информации и материала в кратких выражениях.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Слово «синквейн» происходит от французского «пять». Синквейн — это стихотворение, состоящее из пяти строк.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Каждому учащемуся даётся 5-7 минут чтобы написать синквейн, затем из двух синквейнов они составят один, с которым оба будут согласны. Это дает возможность критически рассмотреть тему. Затем группа знакомится с парными синквейнами. Это может породить дальнейшую дискуссию</a:t>
            </a:r>
            <a:r>
              <a:rPr lang="ru-RU" sz="2800" dirty="0" smtClean="0"/>
              <a:t>.</a:t>
            </a:r>
            <a:endParaRPr lang="ru-RU" sz="2800" b="1" dirty="0" smtClean="0"/>
          </a:p>
        </p:txBody>
      </p:sp>
      <p:pic>
        <p:nvPicPr>
          <p:cNvPr id="26628" name="Picture 5" descr="Mailm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214313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3 обобщ РКМЧП  в англ язык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 обобщ РКМЧП  в англ языке</Template>
  <TotalTime>125</TotalTime>
  <Words>454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2013 обобщ РКМЧП  в англ языке</vt:lpstr>
      <vt:lpstr>Использование технологии  критического мышления на уроках  французского языка.</vt:lpstr>
      <vt:lpstr>Критическое мышление — это: - способность ставить новые, полные смысла вопросы; - вырабатывать разнообразные, подкрепляющие аргументы; - принимать независимые продуманные решения.   Формирование критического мышления – одна из актуальнейших задач современного обучения.</vt:lpstr>
      <vt:lpstr>Современному человеку при работе с информационной реальностью важно:   - не простое знание фактов, не умения, как таковые, а способность пользоваться приобретенным;  - не объем информации, а умение получать ее и моделировать;  - не потребительство, а созидание и сотрудничество.   Органическое включение работы по технологии критического мышления в систему школьного образования дает возможность личностного роста, ведь такая работа обращена прежде всего к ребенку, к его индивидуальности.</vt:lpstr>
      <vt:lpstr>Технология критического мышления дает ученику:</vt:lpstr>
      <vt:lpstr>Технология критического мышления дает учителю:</vt:lpstr>
      <vt:lpstr>Технология критического мышления</vt:lpstr>
      <vt:lpstr>Структура технологии критического мышления</vt:lpstr>
      <vt:lpstr>Методические приемы формирования критического мышления</vt:lpstr>
      <vt:lpstr>Синквейн</vt:lpstr>
      <vt:lpstr>Синквейн!  Как это делать?</vt:lpstr>
      <vt:lpstr>Синквейн как прием постановки темы  урока.</vt:lpstr>
      <vt:lpstr>Синквейн- прием технологии развития критического мышления</vt:lpstr>
      <vt:lpstr>Синквейн- хороший метод контроля и творческая форма  рефлексии.</vt:lpstr>
      <vt:lpstr>Спасибо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развития критического мышления для повышения эффективности процесса обучения</dc:title>
  <dc:creator>Admin</dc:creator>
  <cp:lastModifiedBy>ADMIN</cp:lastModifiedBy>
  <cp:revision>3</cp:revision>
  <dcterms:created xsi:type="dcterms:W3CDTF">2014-03-26T13:15:52Z</dcterms:created>
  <dcterms:modified xsi:type="dcterms:W3CDTF">2022-02-07T15:43:09Z</dcterms:modified>
</cp:coreProperties>
</file>