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  <p:sldId id="266" r:id="rId8"/>
    <p:sldId id="261" r:id="rId9"/>
    <p:sldId id="262" r:id="rId10"/>
    <p:sldId id="267" r:id="rId11"/>
    <p:sldId id="268" r:id="rId12"/>
    <p:sldId id="269" r:id="rId13"/>
    <p:sldId id="270" r:id="rId14"/>
    <p:sldId id="272" r:id="rId15"/>
    <p:sldId id="271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B4F4B4-9879-6DDC-F644-0B75CAEEF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18129C-D601-145A-54B8-D4F1DB2AE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BC785-1515-0874-E682-D1F3BEC8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7A61F9-6EB1-4432-3B12-DC87E283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E222A-C179-4146-7A16-58C732CE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015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73913-388B-60BD-D79D-B4E185C4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CFC671-A4C2-EF94-1017-0B9E1BA7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610BA0-B2AD-6131-10F0-416A578C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C766CE-6ABD-F5D2-9B1B-0A035E76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56963A-32F3-693A-F9E1-7B9B2445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0852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9CE59A-D938-A5D7-E3B5-BC6746A39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DB5B94-D831-9D9F-A8BB-613EB7002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3C1877-1CA0-680E-9249-955B928F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00FD3-2585-7FC2-A4A7-C8C631C6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3495E5-451E-ECA0-6AA8-3C750638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23773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71659-3827-4F9C-BC3D-5D9506F5A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CFDDF-9DCA-B557-E47C-76D9A2432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0A9C0-D9FC-40FF-E660-B6DD3DB8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F4EA0B-B9FC-37E5-DCD1-A22FDBF2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9FAFBD-58BC-E40C-BFD2-AE239558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825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C8E87-A2AD-C340-8705-DFA0F2227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7B6E69-07F9-1403-8CE6-E36F5725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ABDB05-5EF4-018B-0CD4-FFA64380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52111-7158-F922-CD7B-17ADA3F4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16A3B2-0890-6A2A-E119-BE3EFD34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77961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1B3D1-14B6-D59F-0A8B-02880A38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4760BF-EFE3-FDA4-4E44-A4DFF5CC3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09B897-8116-54B8-9093-A54EE03D5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E6CA48-1CB2-CAB9-D6B8-B520A20C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595DC-CA8A-9B99-030D-C121086B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93D41A-D044-86B2-A260-E0E3355A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4336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19FC5-0C39-8235-FAC7-EA8DB6588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69A152-6C35-802B-8DB9-13D7702EA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DB2D19-A44C-E918-783C-CB4754534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94AA42-D275-C33A-EDCF-343D969AD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AB9CEE-1C73-7C8D-F039-217FDF0B9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471D59-6E6F-324E-1E86-5B743F8B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B48C52-A897-8BD8-C4FE-29F3D1E8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3BCC26-A468-88CB-576A-1815D02A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43228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508E0-5F30-04B5-F60D-476E2AAC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FB5A2F-4345-EF97-2A93-50FEDA13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5E2503-7EED-17DB-A3C7-C637E48B9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A3756C-C642-9548-7700-F33FAAEB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2833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280AD2-F24D-A3E7-7C13-1ADAC5D2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9F1B97-9D50-6C14-1A6F-39217446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CC001F-DEB0-2A98-DBD5-2289238B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74786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2D037-F703-1B15-252F-6658F1B11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71F73F-3CCF-5F62-9ED8-52C6BA885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49B7B2-0EE5-AAF3-9467-3C3E237EC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1B2B55-85A3-9C63-8987-1D8CAA8D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B98C6-75B4-3C69-5495-72E9CF78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EA805A-5347-695C-CEA8-01AABD32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61943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894AC-2F77-040A-9800-8C7AA38F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79EC1E-B45F-778E-710C-3CAC3DF53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632F7F-5AD0-FCCA-CF02-225381C33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6D76A-1315-90F6-AFF0-40A09C63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D348D-5C98-4E0C-1B60-D6F3432B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55455A-6172-4E2E-544D-6B270190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99378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31BCF-C306-A2B0-BE8A-9254E899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39E481-0D2E-5AE1-69ED-2454D235E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D74C9-5CD4-AE74-9F47-EFE4CD2A1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FF1A-B874-4890-889D-6109D113031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F64123-BF30-DFDB-C377-2453E7F68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63F5-22CC-97AD-3C36-8C69EA514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24FB-AE09-4FC0-AE5E-4EE909CF7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ADABBD-F533-C13F-BAFB-B5F3096F1A33}"/>
              </a:ext>
            </a:extLst>
          </p:cNvPr>
          <p:cNvSpPr txBox="1"/>
          <p:nvPr/>
        </p:nvSpPr>
        <p:spPr>
          <a:xfrm>
            <a:off x="3532909" y="2890391"/>
            <a:ext cx="5126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Задание 16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Рекурсивные алгоритмы</a:t>
            </a:r>
          </a:p>
        </p:txBody>
      </p:sp>
    </p:spTree>
    <p:extLst>
      <p:ext uri="{BB962C8B-B14F-4D97-AF65-F5344CB8AC3E}">
        <p14:creationId xmlns:p14="http://schemas.microsoft.com/office/powerpoint/2010/main" val="14798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6ABAF9-2014-39D9-61F8-412E29851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21" y="930265"/>
            <a:ext cx="6036276" cy="10182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3A91EF-54EB-FA2D-A7BD-4BA1D37B1FEC}"/>
              </a:ext>
            </a:extLst>
          </p:cNvPr>
          <p:cNvSpPr txBox="1"/>
          <p:nvPr/>
        </p:nvSpPr>
        <p:spPr>
          <a:xfrm>
            <a:off x="358346" y="469100"/>
            <a:ext cx="431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Базовая формулировка задания: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F9A7A1-BB2E-18DF-1AE3-8E7ADA6A95E8}"/>
              </a:ext>
            </a:extLst>
          </p:cNvPr>
          <p:cNvSpPr txBox="1"/>
          <p:nvPr/>
        </p:nvSpPr>
        <p:spPr>
          <a:xfrm>
            <a:off x="4789272" y="2564026"/>
            <a:ext cx="261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Способы решения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D66CEA5-6F0C-94EA-DDA5-E6CFB600DB51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 flipH="1">
            <a:off x="2731093" y="2933358"/>
            <a:ext cx="3364907" cy="38820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6FA64960-3DE6-28F2-BCAE-6F4AB817F882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6096000" y="2933358"/>
            <a:ext cx="2894871" cy="38598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5D89EB8-9925-B5D7-6C1D-CF26AA94CBC9}"/>
              </a:ext>
            </a:extLst>
          </p:cNvPr>
          <p:cNvSpPr txBox="1"/>
          <p:nvPr/>
        </p:nvSpPr>
        <p:spPr>
          <a:xfrm>
            <a:off x="1245193" y="3321565"/>
            <a:ext cx="2971800" cy="36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Программа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708E66-9DAC-C254-846C-0B374EDE82F9}"/>
              </a:ext>
            </a:extLst>
          </p:cNvPr>
          <p:cNvSpPr txBox="1"/>
          <p:nvPr/>
        </p:nvSpPr>
        <p:spPr>
          <a:xfrm>
            <a:off x="7504971" y="3319342"/>
            <a:ext cx="2971800" cy="36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Ручное решение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8826B37-DC8F-1741-1CAF-7B5A290A1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14" y="3818240"/>
            <a:ext cx="4116358" cy="28151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F854416-FA21-2F7F-303F-E7569415A4DE}"/>
              </a:ext>
            </a:extLst>
          </p:cNvPr>
          <p:cNvSpPr txBox="1"/>
          <p:nvPr/>
        </p:nvSpPr>
        <p:spPr>
          <a:xfrm>
            <a:off x="8606481" y="4269261"/>
            <a:ext cx="258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F(18) = 12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F63137C-29D7-766D-C094-435D507A4969}"/>
              </a:ext>
            </a:extLst>
          </p:cNvPr>
          <p:cNvCxnSpPr/>
          <p:nvPr/>
        </p:nvCxnSpPr>
        <p:spPr>
          <a:xfrm>
            <a:off x="8921579" y="4615925"/>
            <a:ext cx="0" cy="370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A5CA88D-18F6-7FC4-43D9-E969DABC3B9A}"/>
              </a:ext>
            </a:extLst>
          </p:cNvPr>
          <p:cNvSpPr txBox="1"/>
          <p:nvPr/>
        </p:nvSpPr>
        <p:spPr>
          <a:xfrm>
            <a:off x="8668264" y="4972225"/>
            <a:ext cx="259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18 // 4 + F(8) = 4 + 8 = 12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D6E1547-2AE4-30BA-0107-D3F20598D818}"/>
              </a:ext>
            </a:extLst>
          </p:cNvPr>
          <p:cNvSpPr/>
          <p:nvPr/>
        </p:nvSpPr>
        <p:spPr>
          <a:xfrm>
            <a:off x="6574825" y="4269261"/>
            <a:ext cx="1655803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&lt; 18 &lt;= 36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66B7CC07-14C6-6815-2C5D-99E479819B2F}"/>
              </a:ext>
            </a:extLst>
          </p:cNvPr>
          <p:cNvSpPr/>
          <p:nvPr/>
        </p:nvSpPr>
        <p:spPr>
          <a:xfrm>
            <a:off x="7504971" y="4986628"/>
            <a:ext cx="95147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&lt;= 10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0C512D5-4BC0-35C7-BBBE-2655DBD72F59}"/>
              </a:ext>
            </a:extLst>
          </p:cNvPr>
          <p:cNvCxnSpPr/>
          <p:nvPr/>
        </p:nvCxnSpPr>
        <p:spPr>
          <a:xfrm>
            <a:off x="9772136" y="5341557"/>
            <a:ext cx="0" cy="370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7E8FA2-DF1E-E410-9461-CB7E67AE5AC7}"/>
              </a:ext>
            </a:extLst>
          </p:cNvPr>
          <p:cNvSpPr txBox="1"/>
          <p:nvPr/>
        </p:nvSpPr>
        <p:spPr>
          <a:xfrm>
            <a:off x="9625914" y="5718450"/>
            <a:ext cx="38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94EB52C5-50CD-AAA2-28CF-411E0937A177}"/>
              </a:ext>
            </a:extLst>
          </p:cNvPr>
          <p:cNvSpPr/>
          <p:nvPr/>
        </p:nvSpPr>
        <p:spPr>
          <a:xfrm>
            <a:off x="5329365" y="6067046"/>
            <a:ext cx="1995617" cy="672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Ответ: 12</a:t>
            </a:r>
          </a:p>
        </p:txBody>
      </p:sp>
    </p:spTree>
    <p:extLst>
      <p:ext uri="{BB962C8B-B14F-4D97-AF65-F5344CB8AC3E}">
        <p14:creationId xmlns:p14="http://schemas.microsoft.com/office/powerpoint/2010/main" val="1989818991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FAA686-F5BC-B8D9-88E0-675FAA14A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09" y="2975344"/>
            <a:ext cx="10037581" cy="15785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5FD5D9-E9C6-64F7-E9E9-96F1626FF51A}"/>
              </a:ext>
            </a:extLst>
          </p:cNvPr>
          <p:cNvSpPr txBox="1"/>
          <p:nvPr/>
        </p:nvSpPr>
        <p:spPr>
          <a:xfrm>
            <a:off x="3525794" y="2292178"/>
            <a:ext cx="514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Иногда просят найти значение выражения</a:t>
            </a:r>
          </a:p>
        </p:txBody>
      </p:sp>
    </p:spTree>
    <p:extLst>
      <p:ext uri="{BB962C8B-B14F-4D97-AF65-F5344CB8AC3E}">
        <p14:creationId xmlns:p14="http://schemas.microsoft.com/office/powerpoint/2010/main" val="3552896551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59E920-3AB9-DF01-2D02-EABF76085818}"/>
              </a:ext>
            </a:extLst>
          </p:cNvPr>
          <p:cNvSpPr txBox="1"/>
          <p:nvPr/>
        </p:nvSpPr>
        <p:spPr>
          <a:xfrm>
            <a:off x="321275" y="290384"/>
            <a:ext cx="250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Решение программой: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B6D5CE-F639-6DDE-03B6-FD08EDAD4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29" y="659716"/>
            <a:ext cx="6011562" cy="9453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15C44A-4A12-5C3C-1BD0-553EB8276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29" y="1974447"/>
            <a:ext cx="4855433" cy="4491525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80E626B-A763-CE53-EF88-4C04A0A44D62}"/>
              </a:ext>
            </a:extLst>
          </p:cNvPr>
          <p:cNvSpPr/>
          <p:nvPr/>
        </p:nvSpPr>
        <p:spPr>
          <a:xfrm>
            <a:off x="5752070" y="2069756"/>
            <a:ext cx="5875638" cy="433104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D7681-0A7C-96BC-D1BA-F974711C828A}"/>
              </a:ext>
            </a:extLst>
          </p:cNvPr>
          <p:cNvSpPr txBox="1"/>
          <p:nvPr/>
        </p:nvSpPr>
        <p:spPr>
          <a:xfrm>
            <a:off x="5985582" y="2338327"/>
            <a:ext cx="540861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попытке запустить код мы получаем следующую ошибку:</a:t>
            </a:r>
          </a:p>
          <a:p>
            <a:r>
              <a:rPr lang="en-US" dirty="0" err="1">
                <a:solidFill>
                  <a:srgbClr val="FF0000"/>
                </a:solidFill>
              </a:rPr>
              <a:t>RecursionError</a:t>
            </a:r>
            <a:r>
              <a:rPr lang="en-US" dirty="0">
                <a:solidFill>
                  <a:srgbClr val="FF0000"/>
                </a:solidFill>
              </a:rPr>
              <a:t>: maximum recursion depth exceeded in comparison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Она означает, что функция вызывала себя слишком много раз, и чтобы избежать бесконечной рекурсии компилятор питона прерывает выполнение кода этой ошибкой.</a:t>
            </a:r>
          </a:p>
          <a:p>
            <a:r>
              <a:rPr lang="ru-RU" dirty="0"/>
              <a:t>Но этой ошибки можно избежать, вручную увеличив максимальную глубину стека.</a:t>
            </a:r>
          </a:p>
        </p:txBody>
      </p:sp>
    </p:spTree>
    <p:extLst>
      <p:ext uri="{BB962C8B-B14F-4D97-AF65-F5344CB8AC3E}">
        <p14:creationId xmlns:p14="http://schemas.microsoft.com/office/powerpoint/2010/main" val="2542278529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61F08C-EE96-FFF5-1F7B-8FAC9EFF3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41" y="875144"/>
            <a:ext cx="5529363" cy="5130239"/>
          </a:xfrm>
          <a:prstGeom prst="rect">
            <a:avLst/>
          </a:prstGeom>
        </p:spPr>
      </p:pic>
      <p:sp>
        <p:nvSpPr>
          <p:cNvPr id="5" name="Левая фигурная скобка 4">
            <a:extLst>
              <a:ext uri="{FF2B5EF4-FFF2-40B4-BE49-F238E27FC236}">
                <a16:creationId xmlns:a16="http://schemas.microsoft.com/office/drawing/2014/main" id="{29E1CDFB-8E9F-F994-59A7-8167E4C1C81E}"/>
              </a:ext>
            </a:extLst>
          </p:cNvPr>
          <p:cNvSpPr/>
          <p:nvPr/>
        </p:nvSpPr>
        <p:spPr>
          <a:xfrm rot="10800000">
            <a:off x="5879756" y="875145"/>
            <a:ext cx="216244" cy="781847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F8046A-C55F-2263-DAB3-2012742F8308}"/>
              </a:ext>
            </a:extLst>
          </p:cNvPr>
          <p:cNvSpPr txBox="1"/>
          <p:nvPr/>
        </p:nvSpPr>
        <p:spPr>
          <a:xfrm>
            <a:off x="6186152" y="1081402"/>
            <a:ext cx="499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Увеличиваем максимальную глубину стека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83D54FB-4D13-5596-0D4D-B17EF4A5CD75}"/>
              </a:ext>
            </a:extLst>
          </p:cNvPr>
          <p:cNvSpPr/>
          <p:nvPr/>
        </p:nvSpPr>
        <p:spPr>
          <a:xfrm>
            <a:off x="6645506" y="2554759"/>
            <a:ext cx="4442249" cy="1748481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E8B67D-BBBB-D6A2-A7D4-06675B20D1AC}"/>
              </a:ext>
            </a:extLst>
          </p:cNvPr>
          <p:cNvSpPr txBox="1"/>
          <p:nvPr/>
        </p:nvSpPr>
        <p:spPr>
          <a:xfrm>
            <a:off x="6822052" y="2663183"/>
            <a:ext cx="4089157" cy="63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ВАЖНО!</a:t>
            </a:r>
          </a:p>
          <a:p>
            <a:pPr algn="ctr"/>
            <a:endParaRPr lang="ru-RU" dirty="0"/>
          </a:p>
          <a:p>
            <a:r>
              <a:rPr lang="ru-RU" dirty="0"/>
              <a:t>Это нужно делать с осторожностью, так как слишком высокое ограничение может привести к сбою.</a:t>
            </a:r>
          </a:p>
        </p:txBody>
      </p:sp>
    </p:spTree>
    <p:extLst>
      <p:ext uri="{BB962C8B-B14F-4D97-AF65-F5344CB8AC3E}">
        <p14:creationId xmlns:p14="http://schemas.microsoft.com/office/powerpoint/2010/main" val="1387505881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59E920-3AB9-DF01-2D02-EABF76085818}"/>
              </a:ext>
            </a:extLst>
          </p:cNvPr>
          <p:cNvSpPr txBox="1"/>
          <p:nvPr/>
        </p:nvSpPr>
        <p:spPr>
          <a:xfrm>
            <a:off x="321275" y="290384"/>
            <a:ext cx="250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Ручное решение: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B6D5CE-F639-6DDE-03B6-FD08EDAD4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29" y="659716"/>
            <a:ext cx="6011562" cy="945399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80E626B-A763-CE53-EF88-4C04A0A44D62}"/>
              </a:ext>
            </a:extLst>
          </p:cNvPr>
          <p:cNvSpPr/>
          <p:nvPr/>
        </p:nvSpPr>
        <p:spPr>
          <a:xfrm>
            <a:off x="420129" y="1974447"/>
            <a:ext cx="5875638" cy="159402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D7681-0A7C-96BC-D1BA-F974711C828A}"/>
              </a:ext>
            </a:extLst>
          </p:cNvPr>
          <p:cNvSpPr txBox="1"/>
          <p:nvPr/>
        </p:nvSpPr>
        <p:spPr>
          <a:xfrm>
            <a:off x="653641" y="2073293"/>
            <a:ext cx="5408613" cy="44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Суть ручного решения заключается в том, чтобы расписать один из членов выражения так, чтобы в нём содержался второй член, в следствии чего их можно было сократить.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B4E4EE57-A3F6-070F-C7D2-586C84111395}"/>
              </a:ext>
            </a:extLst>
          </p:cNvPr>
          <p:cNvSpPr/>
          <p:nvPr/>
        </p:nvSpPr>
        <p:spPr>
          <a:xfrm>
            <a:off x="420129" y="3937801"/>
            <a:ext cx="5875638" cy="17092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DDF2F1-8741-110C-7366-0C73D5ADBE2B}"/>
              </a:ext>
            </a:extLst>
          </p:cNvPr>
          <p:cNvSpPr txBox="1"/>
          <p:nvPr/>
        </p:nvSpPr>
        <p:spPr>
          <a:xfrm>
            <a:off x="653641" y="4043792"/>
            <a:ext cx="5408613" cy="1035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Заметим, что по мере вызова функцией самой себя, аргумент </a:t>
            </a:r>
            <a:r>
              <a:rPr lang="en-US" dirty="0"/>
              <a:t>n </a:t>
            </a:r>
            <a:r>
              <a:rPr lang="ru-RU" dirty="0"/>
              <a:t>будет уменьшаться.</a:t>
            </a:r>
          </a:p>
          <a:p>
            <a:r>
              <a:rPr lang="ru-RU" dirty="0"/>
              <a:t>Аргумент первой функции больше аргумента второй.</a:t>
            </a:r>
          </a:p>
          <a:p>
            <a:r>
              <a:rPr lang="ru-RU" dirty="0"/>
              <a:t>Значит, нам нужно выражать первую функцию через вторую.</a:t>
            </a:r>
          </a:p>
        </p:txBody>
      </p:sp>
    </p:spTree>
    <p:extLst>
      <p:ext uri="{BB962C8B-B14F-4D97-AF65-F5344CB8AC3E}">
        <p14:creationId xmlns:p14="http://schemas.microsoft.com/office/powerpoint/2010/main" val="2791324998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967BF7-832B-D298-4C9A-C5AEC02B2415}"/>
              </a:ext>
            </a:extLst>
          </p:cNvPr>
          <p:cNvSpPr txBox="1"/>
          <p:nvPr/>
        </p:nvSpPr>
        <p:spPr>
          <a:xfrm>
            <a:off x="3175689" y="1364070"/>
            <a:ext cx="330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F(2048) = </a:t>
            </a:r>
            <a:r>
              <a:rPr lang="en-US" u="sng" dirty="0">
                <a:solidFill>
                  <a:schemeClr val="bg1"/>
                </a:solidFill>
              </a:rPr>
              <a:t>F(2045) + 6139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3C603-2AAD-2AC1-208F-4F8A501C8F20}"/>
              </a:ext>
            </a:extLst>
          </p:cNvPr>
          <p:cNvSpPr txBox="1"/>
          <p:nvPr/>
        </p:nvSpPr>
        <p:spPr>
          <a:xfrm>
            <a:off x="4298489" y="2072518"/>
            <a:ext cx="701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</a:t>
            </a:r>
            <a:r>
              <a:rPr lang="ru-RU" dirty="0">
                <a:solidFill>
                  <a:schemeClr val="bg1"/>
                </a:solidFill>
              </a:rPr>
              <a:t>2047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ru-RU" dirty="0">
                <a:solidFill>
                  <a:schemeClr val="bg1"/>
                </a:solidFill>
              </a:rPr>
              <a:t> + 2048 - 1</a:t>
            </a:r>
            <a:r>
              <a:rPr lang="en-US" dirty="0">
                <a:solidFill>
                  <a:schemeClr val="bg1"/>
                </a:solidFill>
              </a:rPr>
              <a:t> = F(2045) + 4092 + 2048 – 1 = F(2045) + 6139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56FC42-DEF8-C99F-CCFE-203DDDE09BCA}"/>
              </a:ext>
            </a:extLst>
          </p:cNvPr>
          <p:cNvSpPr txBox="1"/>
          <p:nvPr/>
        </p:nvSpPr>
        <p:spPr>
          <a:xfrm>
            <a:off x="5350482" y="2838801"/>
            <a:ext cx="4450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F(2</a:t>
            </a:r>
            <a:r>
              <a:rPr lang="ru-RU" dirty="0">
                <a:solidFill>
                  <a:schemeClr val="bg1"/>
                </a:solidFill>
              </a:rPr>
              <a:t>045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ru-RU" dirty="0">
                <a:solidFill>
                  <a:schemeClr val="bg1"/>
                </a:solidFill>
              </a:rPr>
              <a:t> + 2 * 2047 - 2</a:t>
            </a:r>
            <a:r>
              <a:rPr lang="en-US" dirty="0">
                <a:solidFill>
                  <a:schemeClr val="bg1"/>
                </a:solidFill>
              </a:rPr>
              <a:t> = F(2045) + 4092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A2276AA-C714-8AF9-5C1A-743CD0455272}"/>
              </a:ext>
            </a:extLst>
          </p:cNvPr>
          <p:cNvSpPr/>
          <p:nvPr/>
        </p:nvSpPr>
        <p:spPr>
          <a:xfrm>
            <a:off x="504728" y="1364070"/>
            <a:ext cx="193510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2048 &gt; 2 </a:t>
            </a:r>
            <a:r>
              <a:rPr lang="ru-RU" dirty="0">
                <a:solidFill>
                  <a:schemeClr val="tx1"/>
                </a:solidFill>
              </a:rPr>
              <a:t>и чётно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8EB59CA3-A32A-ED26-7B53-4C6095225AF9}"/>
              </a:ext>
            </a:extLst>
          </p:cNvPr>
          <p:cNvSpPr/>
          <p:nvPr/>
        </p:nvSpPr>
        <p:spPr>
          <a:xfrm>
            <a:off x="797011" y="2072518"/>
            <a:ext cx="2063578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2047 </a:t>
            </a:r>
            <a:r>
              <a:rPr lang="en-US" dirty="0">
                <a:solidFill>
                  <a:schemeClr val="tx1"/>
                </a:solidFill>
              </a:rPr>
              <a:t>&gt; 2 </a:t>
            </a:r>
            <a:r>
              <a:rPr lang="ru-RU" dirty="0">
                <a:solidFill>
                  <a:schemeClr val="tx1"/>
                </a:solidFill>
              </a:rPr>
              <a:t>и нечётно</a:t>
            </a:r>
          </a:p>
        </p:txBody>
      </p:sp>
      <p:cxnSp>
        <p:nvCxnSpPr>
          <p:cNvPr id="3" name="Соединитель: уступ 2">
            <a:extLst>
              <a:ext uri="{FF2B5EF4-FFF2-40B4-BE49-F238E27FC236}">
                <a16:creationId xmlns:a16="http://schemas.microsoft.com/office/drawing/2014/main" id="{E08A54FB-9FBE-E3E0-6C3B-B2599A3C19D2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645647" y="1674006"/>
            <a:ext cx="652842" cy="583178"/>
          </a:xfrm>
          <a:prstGeom prst="bentConnector3">
            <a:avLst>
              <a:gd name="adj1" fmla="val -2051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AEFCAA1B-391E-BF34-105A-675D36272E34}"/>
              </a:ext>
            </a:extLst>
          </p:cNvPr>
          <p:cNvCxnSpPr>
            <a:cxnSpLocks/>
          </p:cNvCxnSpPr>
          <p:nvPr/>
        </p:nvCxnSpPr>
        <p:spPr>
          <a:xfrm>
            <a:off x="4712051" y="2440635"/>
            <a:ext cx="652843" cy="583178"/>
          </a:xfrm>
          <a:prstGeom prst="bentConnector3">
            <a:avLst>
              <a:gd name="adj1" fmla="val 1735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30DFC9-BEE3-2EEE-BF88-790AA22D28B3}"/>
              </a:ext>
            </a:extLst>
          </p:cNvPr>
          <p:cNvSpPr txBox="1"/>
          <p:nvPr/>
        </p:nvSpPr>
        <p:spPr>
          <a:xfrm>
            <a:off x="201990" y="345990"/>
            <a:ext cx="553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Распишем первый член выражения </a:t>
            </a:r>
            <a:r>
              <a:rPr lang="en-US" dirty="0">
                <a:solidFill>
                  <a:schemeClr val="bg1"/>
                </a:solidFill>
              </a:rPr>
              <a:t>F(2048) – F(2045)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824E96-F666-A11A-FD73-0FCAF1081389}"/>
              </a:ext>
            </a:extLst>
          </p:cNvPr>
          <p:cNvSpPr txBox="1"/>
          <p:nvPr/>
        </p:nvSpPr>
        <p:spPr>
          <a:xfrm>
            <a:off x="201990" y="4231485"/>
            <a:ext cx="553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Произведём замену первого члена выражения: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FBC266-5E64-C9F7-9032-CA97E1998648}"/>
              </a:ext>
            </a:extLst>
          </p:cNvPr>
          <p:cNvSpPr txBox="1"/>
          <p:nvPr/>
        </p:nvSpPr>
        <p:spPr>
          <a:xfrm>
            <a:off x="201990" y="5113593"/>
            <a:ext cx="742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F(2048)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F(2045) = F(2045) + 6139 – F(2045) = 6139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39243CEC-6BC8-8967-E81A-C482F85CA9A5}"/>
              </a:ext>
            </a:extLst>
          </p:cNvPr>
          <p:cNvSpPr/>
          <p:nvPr/>
        </p:nvSpPr>
        <p:spPr>
          <a:xfrm>
            <a:off x="383059" y="5718333"/>
            <a:ext cx="1995617" cy="672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Ответ: 6139</a:t>
            </a:r>
          </a:p>
        </p:txBody>
      </p:sp>
    </p:spTree>
    <p:extLst>
      <p:ext uri="{BB962C8B-B14F-4D97-AF65-F5344CB8AC3E}">
        <p14:creationId xmlns:p14="http://schemas.microsoft.com/office/powerpoint/2010/main" val="1909849917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857FB5-D9C1-6EB2-8829-47C313839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72" y="268679"/>
            <a:ext cx="7940457" cy="872578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446499E-BE9F-5A55-E96A-9F2017BBC9EC}"/>
              </a:ext>
            </a:extLst>
          </p:cNvPr>
          <p:cNvSpPr/>
          <p:nvPr/>
        </p:nvSpPr>
        <p:spPr>
          <a:xfrm>
            <a:off x="338572" y="1719762"/>
            <a:ext cx="5875638" cy="17092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190D3-1DAC-C3C0-FA4E-70ECC96D6BB8}"/>
              </a:ext>
            </a:extLst>
          </p:cNvPr>
          <p:cNvSpPr txBox="1"/>
          <p:nvPr/>
        </p:nvSpPr>
        <p:spPr>
          <a:xfrm>
            <a:off x="572084" y="1825753"/>
            <a:ext cx="5408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данном случае лучше не решать задачу</a:t>
            </a:r>
            <a:r>
              <a:rPr lang="en-US"/>
              <a:t> </a:t>
            </a:r>
            <a:r>
              <a:rPr lang="ru-RU"/>
              <a:t>перебором</a:t>
            </a:r>
            <a:r>
              <a:rPr lang="ru-RU" dirty="0"/>
              <a:t>, а понять, что делает функция.</a:t>
            </a:r>
          </a:p>
          <a:p>
            <a:r>
              <a:rPr lang="ru-RU" dirty="0"/>
              <a:t>Для этого можно проанализировать тело функции или значения, которые она возвращает на малых входных данных.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98830C-7548-CD44-78A3-969905E92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708" y="1667874"/>
            <a:ext cx="4641208" cy="4739104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2682C40-629C-7505-534B-5746D522B38E}"/>
              </a:ext>
            </a:extLst>
          </p:cNvPr>
          <p:cNvSpPr/>
          <p:nvPr/>
        </p:nvSpPr>
        <p:spPr>
          <a:xfrm>
            <a:off x="338572" y="3873958"/>
            <a:ext cx="5875638" cy="199550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2E4BE-1E85-6597-E461-C09103EBDD24}"/>
              </a:ext>
            </a:extLst>
          </p:cNvPr>
          <p:cNvSpPr txBox="1"/>
          <p:nvPr/>
        </p:nvSpPr>
        <p:spPr>
          <a:xfrm>
            <a:off x="572084" y="3979950"/>
            <a:ext cx="54086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Можно заметить, что функция возвращает двоичную запись числа </a:t>
            </a:r>
            <a:r>
              <a:rPr lang="en-US" dirty="0"/>
              <a:t>n.</a:t>
            </a:r>
            <a:endParaRPr lang="ru-RU" dirty="0"/>
          </a:p>
          <a:p>
            <a:r>
              <a:rPr lang="ru-RU" dirty="0"/>
              <a:t>Значит, чтобы найти ответ, нам нужно перевести число </a:t>
            </a:r>
            <a:r>
              <a:rPr lang="ru-RU" u="sng" dirty="0"/>
              <a:t>100000100001000100101</a:t>
            </a:r>
            <a:r>
              <a:rPr lang="ru-RU" dirty="0"/>
              <a:t> из двоичной записи в десятичную.</a:t>
            </a:r>
          </a:p>
          <a:p>
            <a:r>
              <a:rPr lang="ru-RU" dirty="0"/>
              <a:t>100000100001000100101</a:t>
            </a:r>
            <a:r>
              <a:rPr lang="ru-RU" sz="1000" dirty="0"/>
              <a:t>2 </a:t>
            </a:r>
            <a:r>
              <a:rPr lang="ru-RU" dirty="0"/>
              <a:t>= </a:t>
            </a:r>
            <a:r>
              <a:rPr lang="en-US" dirty="0"/>
              <a:t>1065509</a:t>
            </a:r>
            <a:r>
              <a:rPr lang="en-US" sz="1050" dirty="0"/>
              <a:t>10</a:t>
            </a:r>
            <a:r>
              <a:rPr lang="ru-RU" sz="1000" dirty="0"/>
              <a:t> </a:t>
            </a:r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0BBD79E-A312-D2B4-D2C6-77A4BF731DB0}"/>
              </a:ext>
            </a:extLst>
          </p:cNvPr>
          <p:cNvSpPr/>
          <p:nvPr/>
        </p:nvSpPr>
        <p:spPr>
          <a:xfrm>
            <a:off x="338572" y="6070918"/>
            <a:ext cx="2472590" cy="672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Ответ: 1065509</a:t>
            </a:r>
          </a:p>
        </p:txBody>
      </p:sp>
    </p:spTree>
    <p:extLst>
      <p:ext uri="{BB962C8B-B14F-4D97-AF65-F5344CB8AC3E}">
        <p14:creationId xmlns:p14="http://schemas.microsoft.com/office/powerpoint/2010/main" val="427472493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677BA-2B76-0860-1CAD-71D258992DCB}"/>
              </a:ext>
            </a:extLst>
          </p:cNvPr>
          <p:cNvSpPr txBox="1"/>
          <p:nvPr/>
        </p:nvSpPr>
        <p:spPr>
          <a:xfrm>
            <a:off x="4017818" y="295564"/>
            <a:ext cx="415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Что такое функция?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E5A9C-7C37-ED1B-7726-8443AD99CBCE}"/>
              </a:ext>
            </a:extLst>
          </p:cNvPr>
          <p:cNvSpPr txBox="1"/>
          <p:nvPr/>
        </p:nvSpPr>
        <p:spPr>
          <a:xfrm>
            <a:off x="1893453" y="2967335"/>
            <a:ext cx="8405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Функция – это именованный блок кода, выполняющий ту или иную задачу. Кроме того, это способ повторного использования кода, ведь одну и ту же функцию можно вызывать снова и снова</a:t>
            </a:r>
          </a:p>
        </p:txBody>
      </p:sp>
    </p:spTree>
    <p:extLst>
      <p:ext uri="{BB962C8B-B14F-4D97-AF65-F5344CB8AC3E}">
        <p14:creationId xmlns:p14="http://schemas.microsoft.com/office/powerpoint/2010/main" val="382903255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D768CB55-2CF2-6AF2-65EF-1BDD820264C2}"/>
              </a:ext>
            </a:extLst>
          </p:cNvPr>
          <p:cNvSpPr/>
          <p:nvPr/>
        </p:nvSpPr>
        <p:spPr>
          <a:xfrm>
            <a:off x="8975119" y="2293328"/>
            <a:ext cx="2386915" cy="44484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Аргументы функции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8D4857DB-AA0E-9582-6F30-6140E5AB509C}"/>
              </a:ext>
            </a:extLst>
          </p:cNvPr>
          <p:cNvSpPr/>
          <p:nvPr/>
        </p:nvSpPr>
        <p:spPr>
          <a:xfrm>
            <a:off x="574587" y="2293328"/>
            <a:ext cx="1779373" cy="44484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Имя функции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677BA-2B76-0860-1CAD-71D258992DCB}"/>
              </a:ext>
            </a:extLst>
          </p:cNvPr>
          <p:cNvSpPr txBox="1"/>
          <p:nvPr/>
        </p:nvSpPr>
        <p:spPr>
          <a:xfrm>
            <a:off x="4017818" y="295564"/>
            <a:ext cx="415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Строение функции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E9AF6-3936-C5A3-E5CB-231C936BEBA1}"/>
              </a:ext>
            </a:extLst>
          </p:cNvPr>
          <p:cNvSpPr txBox="1"/>
          <p:nvPr/>
        </p:nvSpPr>
        <p:spPr>
          <a:xfrm>
            <a:off x="3774613" y="3052855"/>
            <a:ext cx="48075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BC0F0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AEE837"/>
                </a:solidFill>
                <a:effectLst/>
                <a:latin typeface="Consolas" panose="020B0609020204030204" pitchFamily="49" charset="0"/>
              </a:rPr>
              <a:t>summa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3200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3200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result </a:t>
            </a:r>
            <a:r>
              <a:rPr lang="en-US" sz="3200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US" sz="3200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b</a:t>
            </a:r>
          </a:p>
          <a:p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3200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result</a:t>
            </a:r>
          </a:p>
        </p:txBody>
      </p:sp>
      <p:sp>
        <p:nvSpPr>
          <p:cNvPr id="12" name="Левая фигурная скобка 11">
            <a:extLst>
              <a:ext uri="{FF2B5EF4-FFF2-40B4-BE49-F238E27FC236}">
                <a16:creationId xmlns:a16="http://schemas.microsoft.com/office/drawing/2014/main" id="{0E590574-3897-1D9D-8D58-51DE081673DC}"/>
              </a:ext>
            </a:extLst>
          </p:cNvPr>
          <p:cNvSpPr/>
          <p:nvPr/>
        </p:nvSpPr>
        <p:spPr>
          <a:xfrm rot="5400000">
            <a:off x="5222619" y="2516277"/>
            <a:ext cx="216244" cy="1097588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>
            <a:extLst>
              <a:ext uri="{FF2B5EF4-FFF2-40B4-BE49-F238E27FC236}">
                <a16:creationId xmlns:a16="http://schemas.microsoft.com/office/drawing/2014/main" id="{721BCD68-4178-2E5A-8B29-AE9298DF0B7B}"/>
              </a:ext>
            </a:extLst>
          </p:cNvPr>
          <p:cNvSpPr/>
          <p:nvPr/>
        </p:nvSpPr>
        <p:spPr>
          <a:xfrm rot="5400000">
            <a:off x="6451295" y="2605988"/>
            <a:ext cx="216244" cy="893733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7800A71B-46FA-1091-B56F-AEFFC27FA5B0}"/>
              </a:ext>
            </a:extLst>
          </p:cNvPr>
          <p:cNvSpPr/>
          <p:nvPr/>
        </p:nvSpPr>
        <p:spPr>
          <a:xfrm rot="10800000">
            <a:off x="8062970" y="3661809"/>
            <a:ext cx="216244" cy="891655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id="{9CF0DF84-482C-3469-75AB-DDD59FF580F7}"/>
              </a:ext>
            </a:extLst>
          </p:cNvPr>
          <p:cNvCxnSpPr>
            <a:cxnSpLocks/>
            <a:stCxn id="32" idx="3"/>
            <a:endCxn id="12" idx="1"/>
          </p:cNvCxnSpPr>
          <p:nvPr/>
        </p:nvCxnSpPr>
        <p:spPr>
          <a:xfrm>
            <a:off x="2353960" y="2515750"/>
            <a:ext cx="2976781" cy="441199"/>
          </a:xfrm>
          <a:prstGeom prst="bentConnector2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: уступ 22">
            <a:extLst>
              <a:ext uri="{FF2B5EF4-FFF2-40B4-BE49-F238E27FC236}">
                <a16:creationId xmlns:a16="http://schemas.microsoft.com/office/drawing/2014/main" id="{3DFE05C5-1BD5-E85E-8C78-457B39BC2517}"/>
              </a:ext>
            </a:extLst>
          </p:cNvPr>
          <p:cNvCxnSpPr>
            <a:cxnSpLocks/>
            <a:stCxn id="39" idx="1"/>
            <a:endCxn id="13" idx="1"/>
          </p:cNvCxnSpPr>
          <p:nvPr/>
        </p:nvCxnSpPr>
        <p:spPr>
          <a:xfrm rot="10800000" flipV="1">
            <a:off x="6559417" y="2515749"/>
            <a:ext cx="2415702" cy="428983"/>
          </a:xfrm>
          <a:prstGeom prst="bentConnector2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B0CF3A0B-4FBC-274A-7105-4307C0BA855B}"/>
              </a:ext>
            </a:extLst>
          </p:cNvPr>
          <p:cNvSpPr/>
          <p:nvPr/>
        </p:nvSpPr>
        <p:spPr>
          <a:xfrm>
            <a:off x="8975120" y="3904731"/>
            <a:ext cx="2386915" cy="40800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DEE977-66D3-675D-BCB7-6B809E085CD9}"/>
              </a:ext>
            </a:extLst>
          </p:cNvPr>
          <p:cNvSpPr txBox="1"/>
          <p:nvPr/>
        </p:nvSpPr>
        <p:spPr>
          <a:xfrm>
            <a:off x="9069982" y="3930032"/>
            <a:ext cx="21971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Тело функции</a:t>
            </a:r>
          </a:p>
        </p:txBody>
      </p:sp>
      <p:cxnSp>
        <p:nvCxnSpPr>
          <p:cNvPr id="63" name="Соединитель: уступ 62">
            <a:extLst>
              <a:ext uri="{FF2B5EF4-FFF2-40B4-BE49-F238E27FC236}">
                <a16:creationId xmlns:a16="http://schemas.microsoft.com/office/drawing/2014/main" id="{986760AF-A3EC-99B2-9454-9207CF18C45F}"/>
              </a:ext>
            </a:extLst>
          </p:cNvPr>
          <p:cNvCxnSpPr>
            <a:cxnSpLocks/>
            <a:stCxn id="60" idx="1"/>
            <a:endCxn id="14" idx="1"/>
          </p:cNvCxnSpPr>
          <p:nvPr/>
        </p:nvCxnSpPr>
        <p:spPr>
          <a:xfrm rot="10800000">
            <a:off x="8279214" y="4107636"/>
            <a:ext cx="695906" cy="1100"/>
          </a:xfrm>
          <a:prstGeom prst="bent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F902A516-BABD-536A-6AEA-506B65487B69}"/>
              </a:ext>
            </a:extLst>
          </p:cNvPr>
          <p:cNvSpPr/>
          <p:nvPr/>
        </p:nvSpPr>
        <p:spPr>
          <a:xfrm>
            <a:off x="325330" y="4553464"/>
            <a:ext cx="3517020" cy="200270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85D08ED-C53C-8158-8380-C37D67CD9F4A}"/>
              </a:ext>
            </a:extLst>
          </p:cNvPr>
          <p:cNvSpPr txBox="1"/>
          <p:nvPr/>
        </p:nvSpPr>
        <p:spPr>
          <a:xfrm>
            <a:off x="465105" y="4677653"/>
            <a:ext cx="323747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Ключевое слово </a:t>
            </a:r>
            <a:r>
              <a:rPr lang="en-US" b="1" dirty="0">
                <a:solidFill>
                  <a:srgbClr val="FF4083"/>
                </a:solidFill>
                <a:latin typeface="Consolas" panose="020B0609020204030204" pitchFamily="49" charset="0"/>
              </a:rPr>
              <a:t>return</a:t>
            </a:r>
            <a:endParaRPr lang="ru-RU" sz="3200" b="1" dirty="0">
              <a:solidFill>
                <a:srgbClr val="FF4083"/>
              </a:solidFill>
              <a:latin typeface="Consolas" panose="020B0609020204030204" pitchFamily="49" charset="0"/>
            </a:endParaRPr>
          </a:p>
          <a:p>
            <a:pPr algn="ctr"/>
            <a:endParaRPr lang="ru-RU" dirty="0"/>
          </a:p>
          <a:p>
            <a:pPr algn="ctr"/>
            <a:r>
              <a:rPr lang="ru-RU" dirty="0"/>
              <a:t>Прекращает работу функции и возвращает значение в ту часть кода, где была вызвана функция</a:t>
            </a:r>
          </a:p>
        </p:txBody>
      </p:sp>
    </p:spTree>
    <p:extLst>
      <p:ext uri="{BB962C8B-B14F-4D97-AF65-F5344CB8AC3E}">
        <p14:creationId xmlns:p14="http://schemas.microsoft.com/office/powerpoint/2010/main" val="196021545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677BA-2B76-0860-1CAD-71D258992DCB}"/>
              </a:ext>
            </a:extLst>
          </p:cNvPr>
          <p:cNvSpPr txBox="1"/>
          <p:nvPr/>
        </p:nvSpPr>
        <p:spPr>
          <a:xfrm>
            <a:off x="3693545" y="295564"/>
            <a:ext cx="4804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Пример работы функции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E3128E-DCA3-2581-E5F4-6A2903B2BBA3}"/>
              </a:ext>
            </a:extLst>
          </p:cNvPr>
          <p:cNvSpPr txBox="1"/>
          <p:nvPr/>
        </p:nvSpPr>
        <p:spPr>
          <a:xfrm>
            <a:off x="646060" y="2019014"/>
            <a:ext cx="6094970" cy="25853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BC0F0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AEE837"/>
                </a:solidFill>
                <a:effectLst/>
                <a:latin typeface="Consolas" panose="020B0609020204030204" pitchFamily="49" charset="0"/>
              </a:rPr>
              <a:t>summa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result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b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result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Argument_a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5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Argument_b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10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SummaOfNumbers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summa(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Argument_a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Argument_b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SummaOfNumbers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BC06DE-0CAD-B3CA-82CA-4874860AAF80}"/>
              </a:ext>
            </a:extLst>
          </p:cNvPr>
          <p:cNvSpPr txBox="1"/>
          <p:nvPr/>
        </p:nvSpPr>
        <p:spPr>
          <a:xfrm>
            <a:off x="646060" y="5158335"/>
            <a:ext cx="609497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90222-BA83-CC28-2A03-8EB44A4162AF}"/>
              </a:ext>
            </a:extLst>
          </p:cNvPr>
          <p:cNvSpPr txBox="1"/>
          <p:nvPr/>
        </p:nvSpPr>
        <p:spPr>
          <a:xfrm>
            <a:off x="528670" y="4789003"/>
            <a:ext cx="12897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Вывод:</a:t>
            </a:r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id="{699BD0EC-E1D2-BFE5-BFD5-678330FAD66C}"/>
              </a:ext>
            </a:extLst>
          </p:cNvPr>
          <p:cNvSpPr/>
          <p:nvPr/>
        </p:nvSpPr>
        <p:spPr>
          <a:xfrm rot="10800000">
            <a:off x="6741030" y="2019014"/>
            <a:ext cx="216244" cy="792148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843E9F-3EE5-92A9-46D4-5AFB72DA1B12}"/>
              </a:ext>
            </a:extLst>
          </p:cNvPr>
          <p:cNvSpPr txBox="1"/>
          <p:nvPr/>
        </p:nvSpPr>
        <p:spPr>
          <a:xfrm>
            <a:off x="7111183" y="1953423"/>
            <a:ext cx="455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Создаём функцию с именем </a:t>
            </a:r>
            <a:r>
              <a:rPr lang="en-US" b="1" dirty="0">
                <a:solidFill>
                  <a:srgbClr val="AEE837"/>
                </a:solidFill>
                <a:latin typeface="Consolas" panose="020B0609020204030204" pitchFamily="49" charset="0"/>
              </a:rPr>
              <a:t>summa</a:t>
            </a:r>
            <a:r>
              <a:rPr lang="ru-RU" dirty="0">
                <a:solidFill>
                  <a:schemeClr val="bg1"/>
                </a:solidFill>
              </a:rPr>
              <a:t>, которая принимает два аргумента и возвращает их сумму</a:t>
            </a:r>
          </a:p>
        </p:txBody>
      </p:sp>
      <p:sp>
        <p:nvSpPr>
          <p:cNvPr id="12" name="Левая фигурная скобка 11">
            <a:extLst>
              <a:ext uri="{FF2B5EF4-FFF2-40B4-BE49-F238E27FC236}">
                <a16:creationId xmlns:a16="http://schemas.microsoft.com/office/drawing/2014/main" id="{879EF4D6-AC9D-9411-3FD5-EB9DC4181967}"/>
              </a:ext>
            </a:extLst>
          </p:cNvPr>
          <p:cNvSpPr/>
          <p:nvPr/>
        </p:nvSpPr>
        <p:spPr>
          <a:xfrm rot="10800000">
            <a:off x="6741030" y="3713417"/>
            <a:ext cx="216244" cy="271331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9531F3-BE9B-E57B-CB4A-D520D597AB4B}"/>
              </a:ext>
            </a:extLst>
          </p:cNvPr>
          <p:cNvSpPr txBox="1"/>
          <p:nvPr/>
        </p:nvSpPr>
        <p:spPr>
          <a:xfrm>
            <a:off x="7111183" y="3387417"/>
            <a:ext cx="455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Вызываем функцию и присваиваем переменной </a:t>
            </a:r>
            <a:r>
              <a:rPr lang="en-US" dirty="0" err="1">
                <a:solidFill>
                  <a:srgbClr val="F8F8F2"/>
                </a:solidFill>
                <a:latin typeface="Consolas" panose="020B0609020204030204" pitchFamily="49" charset="0"/>
              </a:rPr>
              <a:t>SummaOfNumbers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значение, которое возвращает функция</a:t>
            </a:r>
          </a:p>
        </p:txBody>
      </p:sp>
    </p:spTree>
    <p:extLst>
      <p:ext uri="{BB962C8B-B14F-4D97-AF65-F5344CB8AC3E}">
        <p14:creationId xmlns:p14="http://schemas.microsoft.com/office/powerpoint/2010/main" val="377955559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59418FD-DDF4-0CC0-4197-6F93DB5B2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250"/>
            <a:ext cx="12192000" cy="690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695089C-0D2F-4298-E2B4-7F53E3A65D15}"/>
              </a:ext>
            </a:extLst>
          </p:cNvPr>
          <p:cNvSpPr/>
          <p:nvPr/>
        </p:nvSpPr>
        <p:spPr>
          <a:xfrm>
            <a:off x="11151973" y="6573795"/>
            <a:ext cx="1040027" cy="284204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05833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677BA-2B76-0860-1CAD-71D258992DCB}"/>
              </a:ext>
            </a:extLst>
          </p:cNvPr>
          <p:cNvSpPr txBox="1"/>
          <p:nvPr/>
        </p:nvSpPr>
        <p:spPr>
          <a:xfrm>
            <a:off x="4017816" y="289386"/>
            <a:ext cx="415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Что такое рекурсия?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E5A9C-7C37-ED1B-7726-8443AD99CBCE}"/>
              </a:ext>
            </a:extLst>
          </p:cNvPr>
          <p:cNvSpPr txBox="1"/>
          <p:nvPr/>
        </p:nvSpPr>
        <p:spPr>
          <a:xfrm>
            <a:off x="-948603" y="3244334"/>
            <a:ext cx="840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Рекурсия – это когда функция вызывает саму себя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3DA95D9-CCB4-015F-9CD2-FD4BB2D2A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375" y="1823979"/>
            <a:ext cx="4240673" cy="32100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4387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677BA-2B76-0860-1CAD-71D258992DCB}"/>
              </a:ext>
            </a:extLst>
          </p:cNvPr>
          <p:cNvSpPr txBox="1"/>
          <p:nvPr/>
        </p:nvSpPr>
        <p:spPr>
          <a:xfrm>
            <a:off x="1545624" y="286760"/>
            <a:ext cx="9100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Пример: функция расчёта факториала числа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E3128E-DCA3-2581-E5F4-6A2903B2BBA3}"/>
              </a:ext>
            </a:extLst>
          </p:cNvPr>
          <p:cNvSpPr txBox="1"/>
          <p:nvPr/>
        </p:nvSpPr>
        <p:spPr>
          <a:xfrm>
            <a:off x="646060" y="2019014"/>
            <a:ext cx="609497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BC0F0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AEE837"/>
                </a:solidFill>
                <a:effectLst/>
                <a:latin typeface="Consolas" panose="020B0609020204030204" pitchFamily="49" charset="0"/>
              </a:rPr>
              <a:t>factorial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factorial(n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66D9E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(factorial(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BC06DE-0CAD-B3CA-82CA-4874860AAF80}"/>
              </a:ext>
            </a:extLst>
          </p:cNvPr>
          <p:cNvSpPr txBox="1"/>
          <p:nvPr/>
        </p:nvSpPr>
        <p:spPr>
          <a:xfrm>
            <a:off x="646060" y="5158335"/>
            <a:ext cx="609497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90222-BA83-CC28-2A03-8EB44A4162AF}"/>
              </a:ext>
            </a:extLst>
          </p:cNvPr>
          <p:cNvSpPr txBox="1"/>
          <p:nvPr/>
        </p:nvSpPr>
        <p:spPr>
          <a:xfrm>
            <a:off x="528670" y="4789003"/>
            <a:ext cx="128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Вывод</a:t>
            </a:r>
            <a:r>
              <a:rPr lang="ru-RU" dirty="0"/>
              <a:t>:</a:t>
            </a:r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id="{699BD0EC-E1D2-BFE5-BFD5-678330FAD66C}"/>
              </a:ext>
            </a:extLst>
          </p:cNvPr>
          <p:cNvSpPr/>
          <p:nvPr/>
        </p:nvSpPr>
        <p:spPr>
          <a:xfrm rot="10800000">
            <a:off x="6741029" y="2359107"/>
            <a:ext cx="216244" cy="498593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843E9F-3EE5-92A9-46D4-5AFB72DA1B12}"/>
              </a:ext>
            </a:extLst>
          </p:cNvPr>
          <p:cNvSpPr txBox="1"/>
          <p:nvPr/>
        </p:nvSpPr>
        <p:spPr>
          <a:xfrm>
            <a:off x="7074968" y="2423737"/>
            <a:ext cx="455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Условие выхода из рекурсии</a:t>
            </a:r>
          </a:p>
        </p:txBody>
      </p:sp>
      <p:sp>
        <p:nvSpPr>
          <p:cNvPr id="12" name="Левая фигурная скобка 11">
            <a:extLst>
              <a:ext uri="{FF2B5EF4-FFF2-40B4-BE49-F238E27FC236}">
                <a16:creationId xmlns:a16="http://schemas.microsoft.com/office/drawing/2014/main" id="{879EF4D6-AC9D-9411-3FD5-EB9DC4181967}"/>
              </a:ext>
            </a:extLst>
          </p:cNvPr>
          <p:cNvSpPr/>
          <p:nvPr/>
        </p:nvSpPr>
        <p:spPr>
          <a:xfrm rot="10800000">
            <a:off x="6741029" y="3154750"/>
            <a:ext cx="216244" cy="271331"/>
          </a:xfrm>
          <a:prstGeom prst="leftBrace">
            <a:avLst>
              <a:gd name="adj1" fmla="val 48333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9531F3-BE9B-E57B-CB4A-D520D597AB4B}"/>
              </a:ext>
            </a:extLst>
          </p:cNvPr>
          <p:cNvSpPr txBox="1"/>
          <p:nvPr/>
        </p:nvSpPr>
        <p:spPr>
          <a:xfrm>
            <a:off x="7074968" y="3105749"/>
            <a:ext cx="455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Вызов функции внутри себя (рекурсия)</a:t>
            </a:r>
          </a:p>
        </p:txBody>
      </p:sp>
    </p:spTree>
    <p:extLst>
      <p:ext uri="{BB962C8B-B14F-4D97-AF65-F5344CB8AC3E}">
        <p14:creationId xmlns:p14="http://schemas.microsoft.com/office/powerpoint/2010/main" val="1919467596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D28A44-7E29-FD78-EDFF-D62CACFD0E92}"/>
              </a:ext>
            </a:extLst>
          </p:cNvPr>
          <p:cNvSpPr txBox="1"/>
          <p:nvPr/>
        </p:nvSpPr>
        <p:spPr>
          <a:xfrm>
            <a:off x="0" y="0"/>
            <a:ext cx="4963908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BC0F0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AEE837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1" dirty="0">
                <a:solidFill>
                  <a:srgbClr val="FFA94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F8F8F2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1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F(n </a:t>
            </a:r>
            <a:r>
              <a:rPr lang="en-US" b="0" dirty="0">
                <a:solidFill>
                  <a:srgbClr val="FF4083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BE84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F8F8F2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8E81BB-4075-BEE6-B0DF-E9AB23A01806}"/>
              </a:ext>
            </a:extLst>
          </p:cNvPr>
          <p:cNvSpPr txBox="1"/>
          <p:nvPr/>
        </p:nvSpPr>
        <p:spPr>
          <a:xfrm>
            <a:off x="3107728" y="2267466"/>
            <a:ext cx="258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F(4) = 4 * 3 * 2 * 1 = 24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557B575-8603-7B8A-D67F-8DCFBD88EBCD}"/>
              </a:ext>
            </a:extLst>
          </p:cNvPr>
          <p:cNvCxnSpPr/>
          <p:nvPr/>
        </p:nvCxnSpPr>
        <p:spPr>
          <a:xfrm>
            <a:off x="3323972" y="2588741"/>
            <a:ext cx="0" cy="370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B580817-6A5F-F1EB-5340-87E49E69BB08}"/>
              </a:ext>
            </a:extLst>
          </p:cNvPr>
          <p:cNvSpPr txBox="1"/>
          <p:nvPr/>
        </p:nvSpPr>
        <p:spPr>
          <a:xfrm>
            <a:off x="3169511" y="2970430"/>
            <a:ext cx="259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 * F(3) = 4 * 3 * 2 * 1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57DE0E6-C223-36C8-77BA-4827E7AA92DD}"/>
              </a:ext>
            </a:extLst>
          </p:cNvPr>
          <p:cNvCxnSpPr/>
          <p:nvPr/>
        </p:nvCxnSpPr>
        <p:spPr>
          <a:xfrm>
            <a:off x="3754399" y="3354165"/>
            <a:ext cx="0" cy="370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F4BE1E2-F06E-FE98-8D2E-FB8E8F620355}"/>
              </a:ext>
            </a:extLst>
          </p:cNvPr>
          <p:cNvSpPr txBox="1"/>
          <p:nvPr/>
        </p:nvSpPr>
        <p:spPr>
          <a:xfrm>
            <a:off x="3599938" y="3735854"/>
            <a:ext cx="20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 * F(2) = 3 * 2 * 1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905A7EAB-67C3-C605-BBA7-146A6A79D87D}"/>
              </a:ext>
            </a:extLst>
          </p:cNvPr>
          <p:cNvCxnSpPr/>
          <p:nvPr/>
        </p:nvCxnSpPr>
        <p:spPr>
          <a:xfrm>
            <a:off x="4236313" y="4094875"/>
            <a:ext cx="0" cy="370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FDCB5E-1833-ADC4-D6E8-9A8C7B04402F}"/>
              </a:ext>
            </a:extLst>
          </p:cNvPr>
          <p:cNvSpPr txBox="1"/>
          <p:nvPr/>
        </p:nvSpPr>
        <p:spPr>
          <a:xfrm>
            <a:off x="4081853" y="4476564"/>
            <a:ext cx="156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* F(1) = 2 * 1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1CC3428-5AA4-A3FB-BC80-FEB810864177}"/>
              </a:ext>
            </a:extLst>
          </p:cNvPr>
          <p:cNvCxnSpPr/>
          <p:nvPr/>
        </p:nvCxnSpPr>
        <p:spPr>
          <a:xfrm>
            <a:off x="4681156" y="4835585"/>
            <a:ext cx="0" cy="3707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DE0610F-BB61-71CF-B424-A7AAFBA6222D}"/>
              </a:ext>
            </a:extLst>
          </p:cNvPr>
          <p:cNvSpPr txBox="1"/>
          <p:nvPr/>
        </p:nvSpPr>
        <p:spPr>
          <a:xfrm>
            <a:off x="4526696" y="5217274"/>
            <a:ext cx="156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11ED9FCE-AF1E-D260-5544-E66CE2DF878A}"/>
              </a:ext>
            </a:extLst>
          </p:cNvPr>
          <p:cNvSpPr/>
          <p:nvPr/>
        </p:nvSpPr>
        <p:spPr>
          <a:xfrm>
            <a:off x="1692876" y="2267466"/>
            <a:ext cx="95147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 == 1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B40EFB9-9DFE-2B06-6C27-8E1329E28476}"/>
              </a:ext>
            </a:extLst>
          </p:cNvPr>
          <p:cNvSpPr/>
          <p:nvPr/>
        </p:nvSpPr>
        <p:spPr>
          <a:xfrm>
            <a:off x="2006218" y="2984833"/>
            <a:ext cx="95147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 == 1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8C12A95-DECD-CAE1-DFE9-5707FCA663C4}"/>
              </a:ext>
            </a:extLst>
          </p:cNvPr>
          <p:cNvSpPr/>
          <p:nvPr/>
        </p:nvSpPr>
        <p:spPr>
          <a:xfrm>
            <a:off x="2481953" y="3735854"/>
            <a:ext cx="95147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 == 1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20E292F1-604C-5850-0BBB-01B0A936A437}"/>
              </a:ext>
            </a:extLst>
          </p:cNvPr>
          <p:cNvSpPr/>
          <p:nvPr/>
        </p:nvSpPr>
        <p:spPr>
          <a:xfrm>
            <a:off x="2957688" y="4466253"/>
            <a:ext cx="951471" cy="369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== 1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31FDC182-4FEC-A67C-C984-E7D36BD838A6}"/>
              </a:ext>
            </a:extLst>
          </p:cNvPr>
          <p:cNvSpPr/>
          <p:nvPr/>
        </p:nvSpPr>
        <p:spPr>
          <a:xfrm>
            <a:off x="7566388" y="406177"/>
            <a:ext cx="4086029" cy="568570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60F518-3E39-C0B6-8799-999F5981292E}"/>
              </a:ext>
            </a:extLst>
          </p:cNvPr>
          <p:cNvSpPr txBox="1"/>
          <p:nvPr/>
        </p:nvSpPr>
        <p:spPr>
          <a:xfrm>
            <a:off x="7728777" y="758751"/>
            <a:ext cx="3761251" cy="305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ВАЖНО!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Не забывайте прописывать условие выхода из рекурсии (когда функция возвращает не саму себя, а конкретное значение). Иначе функция будет бесконечно вызывать саму себя и не будет работать корректно.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D4FE5CE-4A36-C40A-5C82-5525712CE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75" y="3530253"/>
            <a:ext cx="2958846" cy="1892621"/>
          </a:xfrm>
          <a:prstGeom prst="roundRect">
            <a:avLst>
              <a:gd name="adj" fmla="val 7853"/>
            </a:avLst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85187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310011-4DF9-5AA6-3269-7F9309EFFFC8}"/>
              </a:ext>
            </a:extLst>
          </p:cNvPr>
          <p:cNvSpPr txBox="1"/>
          <p:nvPr/>
        </p:nvSpPr>
        <p:spPr>
          <a:xfrm>
            <a:off x="2926491" y="3136612"/>
            <a:ext cx="633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Задание 16</a:t>
            </a:r>
          </a:p>
        </p:txBody>
      </p:sp>
    </p:spTree>
    <p:extLst>
      <p:ext uri="{BB962C8B-B14F-4D97-AF65-F5344CB8AC3E}">
        <p14:creationId xmlns:p14="http://schemas.microsoft.com/office/powerpoint/2010/main" val="41532837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575</Words>
  <Application>Microsoft Office PowerPoint</Application>
  <PresentationFormat>Широкоэкранный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Os Deddos</cp:lastModifiedBy>
  <cp:revision>67</cp:revision>
  <dcterms:created xsi:type="dcterms:W3CDTF">2024-01-23T14:16:17Z</dcterms:created>
  <dcterms:modified xsi:type="dcterms:W3CDTF">2024-01-27T19:00:13Z</dcterms:modified>
</cp:coreProperties>
</file>