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9" r:id="rId2"/>
    <p:sldId id="260" r:id="rId3"/>
    <p:sldId id="275" r:id="rId4"/>
    <p:sldId id="276" r:id="rId5"/>
    <p:sldId id="279" r:id="rId6"/>
    <p:sldId id="277" r:id="rId7"/>
    <p:sldId id="280" r:id="rId8"/>
    <p:sldId id="281" r:id="rId9"/>
    <p:sldId id="282" r:id="rId10"/>
    <p:sldId id="283" r:id="rId11"/>
    <p:sldId id="285" r:id="rId12"/>
    <p:sldId id="287" r:id="rId13"/>
    <p:sldId id="294" r:id="rId14"/>
    <p:sldId id="288" r:id="rId15"/>
    <p:sldId id="258" r:id="rId16"/>
    <p:sldId id="261" r:id="rId17"/>
    <p:sldId id="262" r:id="rId18"/>
    <p:sldId id="264" r:id="rId19"/>
    <p:sldId id="290" r:id="rId20"/>
    <p:sldId id="291" r:id="rId21"/>
    <p:sldId id="292" r:id="rId22"/>
    <p:sldId id="293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75D1"/>
    <a:srgbClr val="540054"/>
    <a:srgbClr val="800080"/>
    <a:srgbClr val="3E016B"/>
    <a:srgbClr val="01634C"/>
    <a:srgbClr val="04ACA8"/>
    <a:srgbClr val="037370"/>
    <a:srgbClr val="9F0531"/>
    <a:srgbClr val="9E06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94660"/>
  </p:normalViewPr>
  <p:slideViewPr>
    <p:cSldViewPr>
      <p:cViewPr varScale="1">
        <p:scale>
          <a:sx n="110" d="100"/>
          <a:sy n="110" d="100"/>
        </p:scale>
        <p:origin x="166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96F485D-1622-425F-AEC3-D5E72E180EEF}" type="datetimeFigureOut">
              <a:rPr lang="ru-RU"/>
              <a:pPr>
                <a:defRPr/>
              </a:pPr>
              <a:t>23.09.2024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4CF7387-E8AB-44AA-8A47-07555B9986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9095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728C0FD-6A12-405C-9E04-B7E7D3D1B98C}" type="slidenum">
              <a:rPr lang="ru-RU" smtClean="0"/>
              <a:pPr/>
              <a:t>21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41458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0C3BF-DAA3-4695-8E8D-37B18CDECC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3F7E4-A1A7-4CBE-9B60-430E4149F1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4EBAA-83EA-4579-AC69-F340D34CC1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010E2-311F-4162-AC3F-482749DEDD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85EA4-38FF-4444-927C-11956BDC8D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85BA6-9C69-42FF-921E-BF9F177EF5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5799E-4D13-43A5-AF7A-F4E0CDB81B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A81D8-32BD-40EF-BD07-78A7E2BFBA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A925E-8319-4D09-BC60-BFABEE3570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9B737-555B-42C9-86F3-D96F4490E1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3EED8-5803-4C95-93E4-677369737D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74AA0-4BAD-4CE1-825B-521FE7C74D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8CD4696-DE15-4BCD-A82F-EE18389D42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18" Type="http://schemas.openxmlformats.org/officeDocument/2006/relationships/slide" Target="slide20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" Type="http://schemas.openxmlformats.org/officeDocument/2006/relationships/slide" Target="slide3.xml"/><Relationship Id="rId16" Type="http://schemas.openxmlformats.org/officeDocument/2006/relationships/slide" Target="slide17.xml"/><Relationship Id="rId20" Type="http://schemas.openxmlformats.org/officeDocument/2006/relationships/slide" Target="slide22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10" Type="http://schemas.openxmlformats.org/officeDocument/2006/relationships/slide" Target="slide11.xml"/><Relationship Id="rId19" Type="http://schemas.openxmlformats.org/officeDocument/2006/relationships/slide" Target="slide21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91501" y="5093259"/>
            <a:ext cx="3167558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Чебунина Нина 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С</a:t>
            </a:r>
            <a:r>
              <a:rPr lang="ru-RU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ергеевна</a:t>
            </a:r>
          </a:p>
          <a:p>
            <a:pPr algn="ctr"/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Учитель технологии МБОУ г. Иркутск СОШ 24</a:t>
            </a:r>
            <a:endParaRPr lang="ru-RU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260648"/>
            <a:ext cx="5076565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0" kern="1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Своя  игра</a:t>
            </a:r>
            <a:endParaRPr lang="ru-RU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7847" y="836712"/>
            <a:ext cx="542831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man Old Style" panose="02050604050505020204" pitchFamily="18" charset="0"/>
              </a:rPr>
              <a:t>Тема:  «</a:t>
            </a:r>
            <a:r>
              <a:rPr lang="ru-RU" sz="5400" b="1" cap="none" spc="0" dirty="0">
                <a:ln w="9525">
                  <a:solidFill>
                    <a:srgbClr val="CA75D1"/>
                  </a:solidFill>
                  <a:prstDash val="solid"/>
                </a:ln>
                <a:solidFill>
                  <a:schemeClr val="tx1">
                    <a:alpha val="94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man Old Style" panose="02050604050505020204" pitchFamily="18" charset="0"/>
              </a:rPr>
              <a:t>КУЛИНАРИЯ</a:t>
            </a:r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man Old Style" panose="02050604050505020204" pitchFamily="18" charset="0"/>
              </a:rPr>
              <a:t>. 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man Old Style" panose="02050604050505020204" pitchFamily="18" charset="0"/>
              </a:rPr>
              <a:t>7</a:t>
            </a:r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man Old Style" panose="02050604050505020204" pitchFamily="18" charset="0"/>
              </a:rPr>
              <a:t>класс»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/>
          <p:cNvSpPr>
            <a:spLocks noChangeArrowheads="1"/>
          </p:cNvSpPr>
          <p:nvPr/>
        </p:nvSpPr>
        <p:spPr bwMode="auto">
          <a:xfrm>
            <a:off x="2555875" y="5661025"/>
            <a:ext cx="3744913" cy="574675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38100" algn="ctr">
            <a:solidFill>
              <a:schemeClr val="accent1"/>
            </a:solidFill>
            <a:round/>
            <a:headEnd/>
            <a:tailEnd/>
          </a:ln>
          <a:effectLst>
            <a:outerShdw dist="45791" dir="2021404" algn="ctr" rotWithShape="0">
              <a:srgbClr val="00000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800" b="1">
                <a:solidFill>
                  <a:schemeClr val="accent1"/>
                </a:solidFill>
              </a:rPr>
              <a:t>Правильный ответ</a:t>
            </a:r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468313" y="254000"/>
            <a:ext cx="8207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838744" y="143669"/>
            <a:ext cx="8280400" cy="95408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>
                <a:solidFill>
                  <a:schemeClr val="accent1"/>
                </a:solidFill>
                <a:latin typeface="Bookman Old Style" panose="02050604050505020204" pitchFamily="18" charset="0"/>
              </a:rPr>
              <a:t>Вопрос на </a:t>
            </a:r>
            <a: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40 баллов</a:t>
            </a:r>
            <a:r>
              <a:rPr lang="ru-RU" sz="2800" b="1" dirty="0">
                <a:solidFill>
                  <a:schemeClr val="accent1"/>
                </a:solidFill>
                <a:latin typeface="Bookman Old Style" panose="02050604050505020204" pitchFamily="18" charset="0"/>
              </a:rPr>
              <a:t> по теме «Блюда из мяса»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1116013" y="1543844"/>
            <a:ext cx="7559675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   Перечислите виды тепловой обработки мяса.</a:t>
            </a:r>
          </a:p>
        </p:txBody>
      </p:sp>
      <p:sp>
        <p:nvSpPr>
          <p:cNvPr id="33799" name="UTurnArrow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 rot="5400000">
            <a:off x="8137526" y="5768975"/>
            <a:ext cx="741362" cy="814387"/>
          </a:xfrm>
          <a:custGeom>
            <a:avLst/>
            <a:gdLst>
              <a:gd name="G0" fmla="+- 0 0 0"/>
              <a:gd name="G1" fmla="+- 6937 0 0"/>
              <a:gd name="G2" fmla="*/ 6937 1 2"/>
              <a:gd name="G3" fmla="*/ 9725 1 2"/>
              <a:gd name="G4" fmla="+- 10800 G3 G2"/>
              <a:gd name="G5" fmla="+- 10800 G3 0"/>
              <a:gd name="G6" fmla="+- G5 G2 0"/>
              <a:gd name="G7" fmla="*/ G6 1 2"/>
              <a:gd name="G8" fmla="+- 9725 0 0"/>
              <a:gd name="G9" fmla="+- 21600 0 6937"/>
              <a:gd name="G10" fmla="+- 21600 0 9725"/>
              <a:gd name="G11" fmla="min G10 8691"/>
              <a:gd name="G12" fmla="+- 8968 0 0"/>
              <a:gd name="G13" fmla="+- 17810 0 5975"/>
              <a:gd name="G14" fmla="+- 17810 0 0"/>
              <a:gd name="G15" fmla="*/ 6937 5842 6110"/>
              <a:gd name="G16" fmla="+- 8968 1350 0"/>
              <a:gd name="G17" fmla="+- 8310 0 G15"/>
              <a:gd name="G18" fmla="*/ G17 G7 8310"/>
              <a:gd name="G19" fmla="+- 6937 G18 0"/>
              <a:gd name="G20" fmla="+- G4 0 G18"/>
              <a:gd name="T0" fmla="*/ 9566 w 21600"/>
              <a:gd name="T1" fmla="*/ 0 h 21600"/>
              <a:gd name="T2" fmla="*/ 3469 w 21600"/>
              <a:gd name="T3" fmla="*/ 21600 h 21600"/>
              <a:gd name="T4" fmla="*/ 9725 w 21600"/>
              <a:gd name="T5" fmla="*/ 8968 h 21600"/>
              <a:gd name="T6" fmla="*/ 15663 w 21600"/>
              <a:gd name="T7" fmla="*/ 17810 h 21600"/>
              <a:gd name="T8" fmla="*/ 21600 w 21600"/>
              <a:gd name="T9" fmla="*/ 8968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G1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3" y="17810"/>
                </a:moveTo>
                <a:lnTo>
                  <a:pt x="21600" y="8968"/>
                </a:lnTo>
                <a:lnTo>
                  <a:pt x="19132" y="8968"/>
                </a:lnTo>
                <a:lnTo>
                  <a:pt x="19132" y="8310"/>
                </a:lnTo>
                <a:cubicBezTo>
                  <a:pt x="19132" y="3721"/>
                  <a:pt x="14849" y="0"/>
                  <a:pt x="9566" y="0"/>
                </a:cubicBezTo>
                <a:cubicBezTo>
                  <a:pt x="4283" y="0"/>
                  <a:pt x="0" y="3799"/>
                  <a:pt x="0" y="8485"/>
                </a:cubicBezTo>
                <a:lnTo>
                  <a:pt x="0" y="21600"/>
                </a:lnTo>
                <a:lnTo>
                  <a:pt x="6937" y="21600"/>
                </a:lnTo>
                <a:lnTo>
                  <a:pt x="6937" y="8310"/>
                </a:lnTo>
                <a:cubicBezTo>
                  <a:pt x="6937" y="7384"/>
                  <a:pt x="7801" y="6633"/>
                  <a:pt x="8867" y="6633"/>
                </a:cubicBezTo>
                <a:lnTo>
                  <a:pt x="10264" y="6633"/>
                </a:lnTo>
                <a:cubicBezTo>
                  <a:pt x="11330" y="6633"/>
                  <a:pt x="12194" y="7384"/>
                  <a:pt x="12194" y="8310"/>
                </a:cubicBezTo>
                <a:lnTo>
                  <a:pt x="12194" y="8968"/>
                </a:lnTo>
                <a:lnTo>
                  <a:pt x="9725" y="8968"/>
                </a:lnTo>
                <a:close/>
              </a:path>
            </a:pathLst>
          </a:custGeom>
          <a:solidFill>
            <a:srgbClr val="FF0000"/>
          </a:solidFill>
          <a:ln w="38100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3795" name="AutoShape 3"/>
          <p:cNvSpPr>
            <a:spLocks noChangeArrowheads="1"/>
          </p:cNvSpPr>
          <p:nvPr/>
        </p:nvSpPr>
        <p:spPr bwMode="auto">
          <a:xfrm>
            <a:off x="5929313" y="2714625"/>
            <a:ext cx="2963862" cy="2214563"/>
          </a:xfrm>
          <a:prstGeom prst="wedgeRoundRectCallout">
            <a:avLst>
              <a:gd name="adj1" fmla="val -68458"/>
              <a:gd name="adj2" fmla="val 84352"/>
              <a:gd name="adj3" fmla="val 16667"/>
            </a:avLst>
          </a:prstGeom>
          <a:solidFill>
            <a:schemeClr val="accent1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indent="449263"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FF0000"/>
                </a:solidFill>
              </a:rPr>
              <a:t>варка;</a:t>
            </a:r>
          </a:p>
          <a:p>
            <a:pPr indent="449263"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FF0000"/>
                </a:solidFill>
              </a:rPr>
              <a:t>жаренье;</a:t>
            </a:r>
          </a:p>
          <a:p>
            <a:pPr indent="449263">
              <a:buFont typeface="+mj-lt"/>
              <a:buAutoNum type="arabicPeriod"/>
              <a:defRPr/>
            </a:pPr>
            <a:r>
              <a:rPr lang="ru-RU" sz="2400" b="1" dirty="0" err="1">
                <a:solidFill>
                  <a:srgbClr val="FF0000"/>
                </a:solidFill>
              </a:rPr>
              <a:t>запекание</a:t>
            </a:r>
            <a:r>
              <a:rPr lang="ru-RU" sz="2400" b="1" dirty="0">
                <a:solidFill>
                  <a:srgbClr val="FF0000"/>
                </a:solidFill>
              </a:rPr>
              <a:t>;</a:t>
            </a:r>
          </a:p>
          <a:p>
            <a:pPr indent="449263"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FF0000"/>
                </a:solidFill>
              </a:rPr>
              <a:t>тушение;</a:t>
            </a:r>
          </a:p>
          <a:p>
            <a:pPr indent="449263">
              <a:buFont typeface="+mj-lt"/>
              <a:buAutoNum type="arabicPeriod"/>
              <a:defRPr/>
            </a:pPr>
            <a:r>
              <a:rPr lang="ru-RU" sz="2400" b="1" dirty="0" err="1">
                <a:solidFill>
                  <a:srgbClr val="FF0000"/>
                </a:solidFill>
              </a:rPr>
              <a:t>припускание</a:t>
            </a:r>
            <a:r>
              <a:rPr lang="ru-RU" sz="2400" b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6013" y="2573176"/>
            <a:ext cx="3995936" cy="24974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nimBg="1"/>
      <p:bldP spid="33798" grpId="0" animBg="1"/>
      <p:bldP spid="3379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/>
          <p:cNvSpPr>
            <a:spLocks noChangeArrowheads="1"/>
          </p:cNvSpPr>
          <p:nvPr/>
        </p:nvSpPr>
        <p:spPr bwMode="auto">
          <a:xfrm>
            <a:off x="2555875" y="5661025"/>
            <a:ext cx="3744913" cy="574675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38100" algn="ctr">
            <a:solidFill>
              <a:schemeClr val="accent1"/>
            </a:solidFill>
            <a:round/>
            <a:headEnd/>
            <a:tailEnd/>
          </a:ln>
          <a:effectLst>
            <a:outerShdw dist="45791" dir="2021404" algn="ctr" rotWithShape="0">
              <a:srgbClr val="00000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800" b="1">
                <a:solidFill>
                  <a:schemeClr val="accent1"/>
                </a:solidFill>
              </a:rPr>
              <a:t>Правильный ответ</a:t>
            </a:r>
          </a:p>
        </p:txBody>
      </p:sp>
      <p:sp>
        <p:nvSpPr>
          <p:cNvPr id="35843" name="AutoShape 3"/>
          <p:cNvSpPr>
            <a:spLocks noChangeArrowheads="1"/>
          </p:cNvSpPr>
          <p:nvPr/>
        </p:nvSpPr>
        <p:spPr bwMode="auto">
          <a:xfrm>
            <a:off x="4429125" y="3357563"/>
            <a:ext cx="4464050" cy="1000125"/>
          </a:xfrm>
          <a:prstGeom prst="wedgeRoundRectCallout">
            <a:avLst>
              <a:gd name="adj1" fmla="val -70711"/>
              <a:gd name="adj2" fmla="val 186980"/>
              <a:gd name="adj3" fmla="val 16667"/>
            </a:avLst>
          </a:prstGeom>
          <a:solidFill>
            <a:schemeClr val="accent1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r>
              <a:rPr lang="ru-RU" sz="2400" b="1" dirty="0">
                <a:solidFill>
                  <a:srgbClr val="FF0000"/>
                </a:solidFill>
              </a:rPr>
              <a:t>   Кумыс вырабатывают из кобыльего молока.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468313" y="254000"/>
            <a:ext cx="8207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179388" y="333375"/>
            <a:ext cx="8785225" cy="95408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>
                <a:solidFill>
                  <a:schemeClr val="accent1"/>
                </a:solidFill>
                <a:latin typeface="Bookman Old Style" panose="02050604050505020204" pitchFamily="18" charset="0"/>
              </a:rPr>
              <a:t>Вопрос на </a:t>
            </a:r>
            <a: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10 баллов</a:t>
            </a:r>
            <a:r>
              <a:rPr lang="ru-RU" sz="2800" b="1" dirty="0">
                <a:solidFill>
                  <a:schemeClr val="accent1"/>
                </a:solidFill>
                <a:latin typeface="Bookman Old Style" panose="02050604050505020204" pitchFamily="18" charset="0"/>
              </a:rPr>
              <a:t> по теме «Кисломолочные продукты»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828675" y="2052638"/>
            <a:ext cx="8064500" cy="8302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   Из молока какого животного вырабатывают кумыс?</a:t>
            </a:r>
          </a:p>
        </p:txBody>
      </p:sp>
      <p:sp>
        <p:nvSpPr>
          <p:cNvPr id="35847" name="UTurnArrow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 rot="5400000">
            <a:off x="8137526" y="5768975"/>
            <a:ext cx="741362" cy="814387"/>
          </a:xfrm>
          <a:custGeom>
            <a:avLst/>
            <a:gdLst>
              <a:gd name="G0" fmla="+- 0 0 0"/>
              <a:gd name="G1" fmla="+- 6937 0 0"/>
              <a:gd name="G2" fmla="*/ 6937 1 2"/>
              <a:gd name="G3" fmla="*/ 9725 1 2"/>
              <a:gd name="G4" fmla="+- 10800 G3 G2"/>
              <a:gd name="G5" fmla="+- 10800 G3 0"/>
              <a:gd name="G6" fmla="+- G5 G2 0"/>
              <a:gd name="G7" fmla="*/ G6 1 2"/>
              <a:gd name="G8" fmla="+- 9725 0 0"/>
              <a:gd name="G9" fmla="+- 21600 0 6937"/>
              <a:gd name="G10" fmla="+- 21600 0 9725"/>
              <a:gd name="G11" fmla="min G10 8691"/>
              <a:gd name="G12" fmla="+- 8968 0 0"/>
              <a:gd name="G13" fmla="+- 17810 0 5975"/>
              <a:gd name="G14" fmla="+- 17810 0 0"/>
              <a:gd name="G15" fmla="*/ 6937 5842 6110"/>
              <a:gd name="G16" fmla="+- 8968 1350 0"/>
              <a:gd name="G17" fmla="+- 8310 0 G15"/>
              <a:gd name="G18" fmla="*/ G17 G7 8310"/>
              <a:gd name="G19" fmla="+- 6937 G18 0"/>
              <a:gd name="G20" fmla="+- G4 0 G18"/>
              <a:gd name="T0" fmla="*/ 9566 w 21600"/>
              <a:gd name="T1" fmla="*/ 0 h 21600"/>
              <a:gd name="T2" fmla="*/ 3469 w 21600"/>
              <a:gd name="T3" fmla="*/ 21600 h 21600"/>
              <a:gd name="T4" fmla="*/ 9725 w 21600"/>
              <a:gd name="T5" fmla="*/ 8968 h 21600"/>
              <a:gd name="T6" fmla="*/ 15663 w 21600"/>
              <a:gd name="T7" fmla="*/ 17810 h 21600"/>
              <a:gd name="T8" fmla="*/ 21600 w 21600"/>
              <a:gd name="T9" fmla="*/ 8968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G1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3" y="17810"/>
                </a:moveTo>
                <a:lnTo>
                  <a:pt x="21600" y="8968"/>
                </a:lnTo>
                <a:lnTo>
                  <a:pt x="19132" y="8968"/>
                </a:lnTo>
                <a:lnTo>
                  <a:pt x="19132" y="8310"/>
                </a:lnTo>
                <a:cubicBezTo>
                  <a:pt x="19132" y="3721"/>
                  <a:pt x="14849" y="0"/>
                  <a:pt x="9566" y="0"/>
                </a:cubicBezTo>
                <a:cubicBezTo>
                  <a:pt x="4283" y="0"/>
                  <a:pt x="0" y="3799"/>
                  <a:pt x="0" y="8485"/>
                </a:cubicBezTo>
                <a:lnTo>
                  <a:pt x="0" y="21600"/>
                </a:lnTo>
                <a:lnTo>
                  <a:pt x="6937" y="21600"/>
                </a:lnTo>
                <a:lnTo>
                  <a:pt x="6937" y="8310"/>
                </a:lnTo>
                <a:cubicBezTo>
                  <a:pt x="6937" y="7384"/>
                  <a:pt x="7801" y="6633"/>
                  <a:pt x="8867" y="6633"/>
                </a:cubicBezTo>
                <a:lnTo>
                  <a:pt x="10264" y="6633"/>
                </a:lnTo>
                <a:cubicBezTo>
                  <a:pt x="11330" y="6633"/>
                  <a:pt x="12194" y="7384"/>
                  <a:pt x="12194" y="8310"/>
                </a:cubicBezTo>
                <a:lnTo>
                  <a:pt x="12194" y="8968"/>
                </a:lnTo>
                <a:lnTo>
                  <a:pt x="9725" y="8968"/>
                </a:lnTo>
                <a:close/>
              </a:path>
            </a:pathLst>
          </a:custGeom>
          <a:solidFill>
            <a:srgbClr val="FF0000"/>
          </a:solidFill>
          <a:ln w="38100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178652"/>
            <a:ext cx="3022753" cy="20151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nimBg="1"/>
      <p:bldP spid="35843" grpId="0" animBg="1"/>
      <p:bldP spid="358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ChangeArrowheads="1"/>
          </p:cNvSpPr>
          <p:nvPr/>
        </p:nvSpPr>
        <p:spPr bwMode="auto">
          <a:xfrm>
            <a:off x="2555875" y="5661025"/>
            <a:ext cx="3744913" cy="574675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38100" algn="ctr">
            <a:solidFill>
              <a:schemeClr val="accent1"/>
            </a:solidFill>
            <a:round/>
            <a:headEnd/>
            <a:tailEnd/>
          </a:ln>
          <a:effectLst>
            <a:outerShdw dist="45791" dir="2021404" algn="ctr" rotWithShape="0">
              <a:srgbClr val="00000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800" b="1">
                <a:solidFill>
                  <a:schemeClr val="accent1"/>
                </a:solidFill>
              </a:rPr>
              <a:t>Правильный ответ</a:t>
            </a: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468313" y="254000"/>
            <a:ext cx="8207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179388" y="333375"/>
            <a:ext cx="8785225" cy="95408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>
                <a:solidFill>
                  <a:schemeClr val="accent1"/>
                </a:solidFill>
                <a:latin typeface="Bookman Old Style" panose="02050604050505020204" pitchFamily="18" charset="0"/>
              </a:rPr>
              <a:t>Вопрос на </a:t>
            </a:r>
            <a: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20 баллов</a:t>
            </a:r>
            <a:r>
              <a:rPr lang="ru-RU" sz="2800" b="1" dirty="0">
                <a:solidFill>
                  <a:schemeClr val="accent1"/>
                </a:solidFill>
                <a:latin typeface="Bookman Old Style" panose="02050604050505020204" pitchFamily="18" charset="0"/>
              </a:rPr>
              <a:t> по теме «Кисломолочные продукты»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971600" y="1714500"/>
            <a:ext cx="3927028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FFFF00"/>
                </a:solidFill>
              </a:rPr>
              <a:t>   </a:t>
            </a:r>
            <a:r>
              <a:rPr lang="ru-RU" sz="2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Назовите не менее 5-ти кисломолочных продуктов.</a:t>
            </a:r>
          </a:p>
        </p:txBody>
      </p:sp>
      <p:sp>
        <p:nvSpPr>
          <p:cNvPr id="37895" name="UTurnArrow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 rot="5400000">
            <a:off x="8137526" y="5768975"/>
            <a:ext cx="741362" cy="814387"/>
          </a:xfrm>
          <a:custGeom>
            <a:avLst/>
            <a:gdLst>
              <a:gd name="G0" fmla="+- 0 0 0"/>
              <a:gd name="G1" fmla="+- 6937 0 0"/>
              <a:gd name="G2" fmla="*/ 6937 1 2"/>
              <a:gd name="G3" fmla="*/ 9725 1 2"/>
              <a:gd name="G4" fmla="+- 10800 G3 G2"/>
              <a:gd name="G5" fmla="+- 10800 G3 0"/>
              <a:gd name="G6" fmla="+- G5 G2 0"/>
              <a:gd name="G7" fmla="*/ G6 1 2"/>
              <a:gd name="G8" fmla="+- 9725 0 0"/>
              <a:gd name="G9" fmla="+- 21600 0 6937"/>
              <a:gd name="G10" fmla="+- 21600 0 9725"/>
              <a:gd name="G11" fmla="min G10 8691"/>
              <a:gd name="G12" fmla="+- 8968 0 0"/>
              <a:gd name="G13" fmla="+- 17810 0 5975"/>
              <a:gd name="G14" fmla="+- 17810 0 0"/>
              <a:gd name="G15" fmla="*/ 6937 5842 6110"/>
              <a:gd name="G16" fmla="+- 8968 1350 0"/>
              <a:gd name="G17" fmla="+- 8310 0 G15"/>
              <a:gd name="G18" fmla="*/ G17 G7 8310"/>
              <a:gd name="G19" fmla="+- 6937 G18 0"/>
              <a:gd name="G20" fmla="+- G4 0 G18"/>
              <a:gd name="T0" fmla="*/ 9566 w 21600"/>
              <a:gd name="T1" fmla="*/ 0 h 21600"/>
              <a:gd name="T2" fmla="*/ 3469 w 21600"/>
              <a:gd name="T3" fmla="*/ 21600 h 21600"/>
              <a:gd name="T4" fmla="*/ 9725 w 21600"/>
              <a:gd name="T5" fmla="*/ 8968 h 21600"/>
              <a:gd name="T6" fmla="*/ 15663 w 21600"/>
              <a:gd name="T7" fmla="*/ 17810 h 21600"/>
              <a:gd name="T8" fmla="*/ 21600 w 21600"/>
              <a:gd name="T9" fmla="*/ 8968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G1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3" y="17810"/>
                </a:moveTo>
                <a:lnTo>
                  <a:pt x="21600" y="8968"/>
                </a:lnTo>
                <a:lnTo>
                  <a:pt x="19132" y="8968"/>
                </a:lnTo>
                <a:lnTo>
                  <a:pt x="19132" y="8310"/>
                </a:lnTo>
                <a:cubicBezTo>
                  <a:pt x="19132" y="3721"/>
                  <a:pt x="14849" y="0"/>
                  <a:pt x="9566" y="0"/>
                </a:cubicBezTo>
                <a:cubicBezTo>
                  <a:pt x="4283" y="0"/>
                  <a:pt x="0" y="3799"/>
                  <a:pt x="0" y="8485"/>
                </a:cubicBezTo>
                <a:lnTo>
                  <a:pt x="0" y="21600"/>
                </a:lnTo>
                <a:lnTo>
                  <a:pt x="6937" y="21600"/>
                </a:lnTo>
                <a:lnTo>
                  <a:pt x="6937" y="8310"/>
                </a:lnTo>
                <a:cubicBezTo>
                  <a:pt x="6937" y="7384"/>
                  <a:pt x="7801" y="6633"/>
                  <a:pt x="8867" y="6633"/>
                </a:cubicBezTo>
                <a:lnTo>
                  <a:pt x="10264" y="6633"/>
                </a:lnTo>
                <a:cubicBezTo>
                  <a:pt x="11330" y="6633"/>
                  <a:pt x="12194" y="7384"/>
                  <a:pt x="12194" y="8310"/>
                </a:cubicBezTo>
                <a:lnTo>
                  <a:pt x="12194" y="8968"/>
                </a:lnTo>
                <a:lnTo>
                  <a:pt x="9725" y="8968"/>
                </a:lnTo>
                <a:close/>
              </a:path>
            </a:pathLst>
          </a:custGeom>
          <a:solidFill>
            <a:srgbClr val="FF0000"/>
          </a:solidFill>
          <a:ln w="38100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7891" name="AutoShape 3"/>
          <p:cNvSpPr>
            <a:spLocks noChangeArrowheads="1"/>
          </p:cNvSpPr>
          <p:nvPr/>
        </p:nvSpPr>
        <p:spPr bwMode="auto">
          <a:xfrm>
            <a:off x="5715000" y="1714500"/>
            <a:ext cx="3178175" cy="3357563"/>
          </a:xfrm>
          <a:prstGeom prst="wedgeRoundRectCallout">
            <a:avLst>
              <a:gd name="adj1" fmla="val -63273"/>
              <a:gd name="adj2" fmla="val 67962"/>
              <a:gd name="adj3" fmla="val 16667"/>
            </a:avLst>
          </a:prstGeom>
          <a:solidFill>
            <a:schemeClr val="accent1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marL="176213" indent="354013"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rgbClr val="FF0000"/>
                </a:solidFill>
              </a:rPr>
              <a:t>творог</a:t>
            </a:r>
          </a:p>
          <a:p>
            <a:pPr marL="176213" indent="354013"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rgbClr val="FF0000"/>
                </a:solidFill>
              </a:rPr>
              <a:t>сметана</a:t>
            </a:r>
          </a:p>
          <a:p>
            <a:pPr marL="176213" indent="354013"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rgbClr val="FF0000"/>
                </a:solidFill>
              </a:rPr>
              <a:t>кефир</a:t>
            </a:r>
          </a:p>
          <a:p>
            <a:pPr marL="176213" indent="354013"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rgbClr val="FF0000"/>
                </a:solidFill>
              </a:rPr>
              <a:t>простокваша</a:t>
            </a:r>
          </a:p>
          <a:p>
            <a:pPr marL="176213" indent="354013"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rgbClr val="FF0000"/>
                </a:solidFill>
              </a:rPr>
              <a:t>кумыс</a:t>
            </a:r>
          </a:p>
          <a:p>
            <a:pPr marL="176213" indent="354013"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rgbClr val="FF0000"/>
                </a:solidFill>
              </a:rPr>
              <a:t>йогурт</a:t>
            </a:r>
          </a:p>
          <a:p>
            <a:pPr marL="176213" indent="354013"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rgbClr val="FF0000"/>
                </a:solidFill>
              </a:rPr>
              <a:t>сыр</a:t>
            </a:r>
          </a:p>
          <a:p>
            <a:pPr marL="176213" indent="354013"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rgbClr val="FF0000"/>
                </a:solidFill>
              </a:rPr>
              <a:t>ряженка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140968"/>
            <a:ext cx="3600400" cy="23838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nimBg="1"/>
      <p:bldP spid="37894" grpId="0" animBg="1"/>
      <p:bldP spid="3789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ChangeArrowheads="1"/>
          </p:cNvSpPr>
          <p:nvPr/>
        </p:nvSpPr>
        <p:spPr bwMode="auto">
          <a:xfrm>
            <a:off x="2555875" y="5661025"/>
            <a:ext cx="3744913" cy="574675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38100" algn="ctr">
            <a:solidFill>
              <a:schemeClr val="accent1"/>
            </a:solidFill>
            <a:round/>
            <a:headEnd/>
            <a:tailEnd/>
          </a:ln>
          <a:effectLst>
            <a:outerShdw dist="45791" dir="2021404" algn="ctr" rotWithShape="0">
              <a:srgbClr val="00000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800" b="1">
                <a:solidFill>
                  <a:schemeClr val="accent1"/>
                </a:solidFill>
              </a:rPr>
              <a:t>Правильный ответ</a:t>
            </a:r>
          </a:p>
        </p:txBody>
      </p:sp>
      <p:sp>
        <p:nvSpPr>
          <p:cNvPr id="37891" name="AutoShape 3"/>
          <p:cNvSpPr>
            <a:spLocks noChangeArrowheads="1"/>
          </p:cNvSpPr>
          <p:nvPr/>
        </p:nvSpPr>
        <p:spPr bwMode="auto">
          <a:xfrm>
            <a:off x="7072313" y="4143375"/>
            <a:ext cx="1571625" cy="500063"/>
          </a:xfrm>
          <a:prstGeom prst="wedgeRoundRectCallout">
            <a:avLst>
              <a:gd name="adj1" fmla="val -111514"/>
              <a:gd name="adj2" fmla="val 249698"/>
              <a:gd name="adj3" fmla="val 16667"/>
            </a:avLst>
          </a:prstGeom>
          <a:solidFill>
            <a:schemeClr val="accent1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</a:rPr>
              <a:t>Сыр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468313" y="254000"/>
            <a:ext cx="8207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179388" y="333375"/>
            <a:ext cx="8785225" cy="95408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>
                <a:solidFill>
                  <a:schemeClr val="accent1"/>
                </a:solidFill>
                <a:latin typeface="Bookman Old Style" panose="02050604050505020204" pitchFamily="18" charset="0"/>
              </a:rPr>
              <a:t>Вопрос на </a:t>
            </a:r>
            <a: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30 баллов</a:t>
            </a:r>
            <a:r>
              <a:rPr lang="ru-RU" sz="2800" b="1" dirty="0">
                <a:solidFill>
                  <a:schemeClr val="accent1"/>
                </a:solidFill>
                <a:latin typeface="Bookman Old Style" panose="02050604050505020204" pitchFamily="18" charset="0"/>
              </a:rPr>
              <a:t> по теме «Кисломолочные продукты»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323528" y="1489085"/>
            <a:ext cx="4031357" cy="397031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Какой </a:t>
            </a:r>
            <a:r>
              <a:rPr lang="ru-RU" sz="2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продукт не входит в состав сырников?</a:t>
            </a:r>
          </a:p>
          <a:p>
            <a:pPr marL="633413" indent="2667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сыр</a:t>
            </a:r>
          </a:p>
          <a:p>
            <a:pPr marL="633413" indent="2667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яйца</a:t>
            </a:r>
          </a:p>
          <a:p>
            <a:pPr marL="633413" indent="2667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творог</a:t>
            </a:r>
          </a:p>
          <a:p>
            <a:pPr marL="633413" indent="2667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соль</a:t>
            </a:r>
          </a:p>
          <a:p>
            <a:pPr marL="633413" indent="2667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мука</a:t>
            </a:r>
          </a:p>
        </p:txBody>
      </p:sp>
      <p:sp>
        <p:nvSpPr>
          <p:cNvPr id="37895" name="UTurnArrow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 rot="5400000">
            <a:off x="8108951" y="5749925"/>
            <a:ext cx="741362" cy="814387"/>
          </a:xfrm>
          <a:custGeom>
            <a:avLst/>
            <a:gdLst>
              <a:gd name="G0" fmla="+- 0 0 0"/>
              <a:gd name="G1" fmla="+- 6937 0 0"/>
              <a:gd name="G2" fmla="*/ 6937 1 2"/>
              <a:gd name="G3" fmla="*/ 9725 1 2"/>
              <a:gd name="G4" fmla="+- 10800 G3 G2"/>
              <a:gd name="G5" fmla="+- 10800 G3 0"/>
              <a:gd name="G6" fmla="+- G5 G2 0"/>
              <a:gd name="G7" fmla="*/ G6 1 2"/>
              <a:gd name="G8" fmla="+- 9725 0 0"/>
              <a:gd name="G9" fmla="+- 21600 0 6937"/>
              <a:gd name="G10" fmla="+- 21600 0 9725"/>
              <a:gd name="G11" fmla="min G10 8691"/>
              <a:gd name="G12" fmla="+- 8968 0 0"/>
              <a:gd name="G13" fmla="+- 17810 0 5975"/>
              <a:gd name="G14" fmla="+- 17810 0 0"/>
              <a:gd name="G15" fmla="*/ 6937 5842 6110"/>
              <a:gd name="G16" fmla="+- 8968 1350 0"/>
              <a:gd name="G17" fmla="+- 8310 0 G15"/>
              <a:gd name="G18" fmla="*/ G17 G7 8310"/>
              <a:gd name="G19" fmla="+- 6937 G18 0"/>
              <a:gd name="G20" fmla="+- G4 0 G18"/>
              <a:gd name="T0" fmla="*/ 9566 w 21600"/>
              <a:gd name="T1" fmla="*/ 0 h 21600"/>
              <a:gd name="T2" fmla="*/ 3469 w 21600"/>
              <a:gd name="T3" fmla="*/ 21600 h 21600"/>
              <a:gd name="T4" fmla="*/ 9725 w 21600"/>
              <a:gd name="T5" fmla="*/ 8968 h 21600"/>
              <a:gd name="T6" fmla="*/ 15663 w 21600"/>
              <a:gd name="T7" fmla="*/ 17810 h 21600"/>
              <a:gd name="T8" fmla="*/ 21600 w 21600"/>
              <a:gd name="T9" fmla="*/ 8968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G1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3" y="17810"/>
                </a:moveTo>
                <a:lnTo>
                  <a:pt x="21600" y="8968"/>
                </a:lnTo>
                <a:lnTo>
                  <a:pt x="19132" y="8968"/>
                </a:lnTo>
                <a:lnTo>
                  <a:pt x="19132" y="8310"/>
                </a:lnTo>
                <a:cubicBezTo>
                  <a:pt x="19132" y="3721"/>
                  <a:pt x="14849" y="0"/>
                  <a:pt x="9566" y="0"/>
                </a:cubicBezTo>
                <a:cubicBezTo>
                  <a:pt x="4283" y="0"/>
                  <a:pt x="0" y="3799"/>
                  <a:pt x="0" y="8485"/>
                </a:cubicBezTo>
                <a:lnTo>
                  <a:pt x="0" y="21600"/>
                </a:lnTo>
                <a:lnTo>
                  <a:pt x="6937" y="21600"/>
                </a:lnTo>
                <a:lnTo>
                  <a:pt x="6937" y="8310"/>
                </a:lnTo>
                <a:cubicBezTo>
                  <a:pt x="6937" y="7384"/>
                  <a:pt x="7801" y="6633"/>
                  <a:pt x="8867" y="6633"/>
                </a:cubicBezTo>
                <a:lnTo>
                  <a:pt x="10264" y="6633"/>
                </a:lnTo>
                <a:cubicBezTo>
                  <a:pt x="11330" y="6633"/>
                  <a:pt x="12194" y="7384"/>
                  <a:pt x="12194" y="8310"/>
                </a:cubicBezTo>
                <a:lnTo>
                  <a:pt x="12194" y="8968"/>
                </a:lnTo>
                <a:lnTo>
                  <a:pt x="9725" y="8968"/>
                </a:lnTo>
                <a:close/>
              </a:path>
            </a:pathLst>
          </a:custGeom>
          <a:solidFill>
            <a:srgbClr val="FF0000"/>
          </a:solidFill>
          <a:ln w="38100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230" y="1553134"/>
            <a:ext cx="3783906" cy="2523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nimBg="1"/>
      <p:bldP spid="37891" grpId="0" animBg="1"/>
      <p:bldP spid="3789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/>
          <p:cNvSpPr>
            <a:spLocks noChangeArrowheads="1"/>
          </p:cNvSpPr>
          <p:nvPr/>
        </p:nvSpPr>
        <p:spPr bwMode="auto">
          <a:xfrm>
            <a:off x="2555875" y="5661025"/>
            <a:ext cx="3744913" cy="574675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38100" algn="ctr">
            <a:solidFill>
              <a:schemeClr val="accent1"/>
            </a:solidFill>
            <a:round/>
            <a:headEnd/>
            <a:tailEnd/>
          </a:ln>
          <a:effectLst>
            <a:outerShdw dist="45791" dir="2021404" algn="ctr" rotWithShape="0">
              <a:srgbClr val="00000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800" b="1">
                <a:solidFill>
                  <a:schemeClr val="accent1"/>
                </a:solidFill>
              </a:rPr>
              <a:t>Правильный ответ</a:t>
            </a: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468313" y="254000"/>
            <a:ext cx="8207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179388" y="333375"/>
            <a:ext cx="8785225" cy="95408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>
                <a:solidFill>
                  <a:schemeClr val="accent1"/>
                </a:solidFill>
                <a:latin typeface="Bookman Old Style" panose="02050604050505020204" pitchFamily="18" charset="0"/>
              </a:rPr>
              <a:t>Вопрос на </a:t>
            </a:r>
            <a: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40 баллов</a:t>
            </a:r>
            <a:r>
              <a:rPr lang="ru-RU" sz="2800" b="1" dirty="0">
                <a:solidFill>
                  <a:schemeClr val="accent1"/>
                </a:solidFill>
                <a:latin typeface="Bookman Old Style" panose="02050604050505020204" pitchFamily="18" charset="0"/>
              </a:rPr>
              <a:t> по теме «Кисломолочные продукты»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735806" y="1448594"/>
            <a:ext cx="7672388" cy="28622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>
                <a:solidFill>
                  <a:srgbClr val="FFFF00"/>
                </a:solidFill>
              </a:rPr>
              <a:t>   </a:t>
            </a:r>
            <a:r>
              <a:rPr lang="ru-RU" sz="2400" b="1" smtClean="0">
                <a:solidFill>
                  <a:srgbClr val="FFFF00"/>
                </a:solidFill>
                <a:latin typeface="Bookman Old Style" panose="02050604050505020204" pitchFamily="18" charset="0"/>
              </a:rPr>
              <a:t>По характеру брожения кисломолочные продукты разделяют на 2 группы:</a:t>
            </a:r>
          </a:p>
          <a:p>
            <a:pPr marL="900113" indent="-369888">
              <a:spcBef>
                <a:spcPct val="50000"/>
              </a:spcBef>
              <a:buFont typeface="+mj-lt"/>
              <a:buAutoNum type="arabicPeriod"/>
              <a:defRPr/>
            </a:pPr>
            <a:r>
              <a:rPr lang="ru-RU" sz="2400" b="1" smtClean="0">
                <a:solidFill>
                  <a:srgbClr val="FFFF00"/>
                </a:solidFill>
                <a:latin typeface="Bookman Old Style" panose="02050604050505020204" pitchFamily="18" charset="0"/>
              </a:rPr>
              <a:t>Молочнокислое брожение;</a:t>
            </a:r>
          </a:p>
          <a:p>
            <a:pPr marL="900113" indent="-369888">
              <a:spcBef>
                <a:spcPct val="50000"/>
              </a:spcBef>
              <a:buFont typeface="+mj-lt"/>
              <a:buAutoNum type="arabicPeriod"/>
              <a:defRPr/>
            </a:pPr>
            <a:r>
              <a:rPr lang="ru-RU" sz="2400" b="1" smtClean="0">
                <a:solidFill>
                  <a:srgbClr val="FFFF00"/>
                </a:solidFill>
                <a:latin typeface="Bookman Old Style" panose="02050604050505020204" pitchFamily="18" charset="0"/>
              </a:rPr>
              <a:t>Смешанное брожение (молочнокислое и спиртовое).</a:t>
            </a:r>
          </a:p>
          <a:p>
            <a:pPr marL="457200" indent="-457200">
              <a:spcBef>
                <a:spcPct val="50000"/>
              </a:spcBef>
              <a:defRPr/>
            </a:pPr>
            <a:r>
              <a:rPr lang="ru-RU" sz="2400" b="1" smtClean="0">
                <a:solidFill>
                  <a:srgbClr val="FFFF00"/>
                </a:solidFill>
                <a:latin typeface="Bookman Old Style" panose="02050604050505020204" pitchFamily="18" charset="0"/>
              </a:rPr>
              <a:t>   К какой группе относится кефир?</a:t>
            </a:r>
            <a:endParaRPr lang="ru-RU" sz="2400" b="1" dirty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8919" name="UTurnArrow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 rot="5400000">
            <a:off x="8137526" y="5768975"/>
            <a:ext cx="741362" cy="814387"/>
          </a:xfrm>
          <a:custGeom>
            <a:avLst/>
            <a:gdLst>
              <a:gd name="G0" fmla="+- 0 0 0"/>
              <a:gd name="G1" fmla="+- 6937 0 0"/>
              <a:gd name="G2" fmla="*/ 6937 1 2"/>
              <a:gd name="G3" fmla="*/ 9725 1 2"/>
              <a:gd name="G4" fmla="+- 10800 G3 G2"/>
              <a:gd name="G5" fmla="+- 10800 G3 0"/>
              <a:gd name="G6" fmla="+- G5 G2 0"/>
              <a:gd name="G7" fmla="*/ G6 1 2"/>
              <a:gd name="G8" fmla="+- 9725 0 0"/>
              <a:gd name="G9" fmla="+- 21600 0 6937"/>
              <a:gd name="G10" fmla="+- 21600 0 9725"/>
              <a:gd name="G11" fmla="min G10 8691"/>
              <a:gd name="G12" fmla="+- 8968 0 0"/>
              <a:gd name="G13" fmla="+- 17810 0 5975"/>
              <a:gd name="G14" fmla="+- 17810 0 0"/>
              <a:gd name="G15" fmla="*/ 6937 5842 6110"/>
              <a:gd name="G16" fmla="+- 8968 1350 0"/>
              <a:gd name="G17" fmla="+- 8310 0 G15"/>
              <a:gd name="G18" fmla="*/ G17 G7 8310"/>
              <a:gd name="G19" fmla="+- 6937 G18 0"/>
              <a:gd name="G20" fmla="+- G4 0 G18"/>
              <a:gd name="T0" fmla="*/ 9566 w 21600"/>
              <a:gd name="T1" fmla="*/ 0 h 21600"/>
              <a:gd name="T2" fmla="*/ 3469 w 21600"/>
              <a:gd name="T3" fmla="*/ 21600 h 21600"/>
              <a:gd name="T4" fmla="*/ 9725 w 21600"/>
              <a:gd name="T5" fmla="*/ 8968 h 21600"/>
              <a:gd name="T6" fmla="*/ 15663 w 21600"/>
              <a:gd name="T7" fmla="*/ 17810 h 21600"/>
              <a:gd name="T8" fmla="*/ 21600 w 21600"/>
              <a:gd name="T9" fmla="*/ 8968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G1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3" y="17810"/>
                </a:moveTo>
                <a:lnTo>
                  <a:pt x="21600" y="8968"/>
                </a:lnTo>
                <a:lnTo>
                  <a:pt x="19132" y="8968"/>
                </a:lnTo>
                <a:lnTo>
                  <a:pt x="19132" y="8310"/>
                </a:lnTo>
                <a:cubicBezTo>
                  <a:pt x="19132" y="3721"/>
                  <a:pt x="14849" y="0"/>
                  <a:pt x="9566" y="0"/>
                </a:cubicBezTo>
                <a:cubicBezTo>
                  <a:pt x="4283" y="0"/>
                  <a:pt x="0" y="3799"/>
                  <a:pt x="0" y="8485"/>
                </a:cubicBezTo>
                <a:lnTo>
                  <a:pt x="0" y="21600"/>
                </a:lnTo>
                <a:lnTo>
                  <a:pt x="6937" y="21600"/>
                </a:lnTo>
                <a:lnTo>
                  <a:pt x="6937" y="8310"/>
                </a:lnTo>
                <a:cubicBezTo>
                  <a:pt x="6937" y="7384"/>
                  <a:pt x="7801" y="6633"/>
                  <a:pt x="8867" y="6633"/>
                </a:cubicBezTo>
                <a:lnTo>
                  <a:pt x="10264" y="6633"/>
                </a:lnTo>
                <a:cubicBezTo>
                  <a:pt x="11330" y="6633"/>
                  <a:pt x="12194" y="7384"/>
                  <a:pt x="12194" y="8310"/>
                </a:cubicBezTo>
                <a:lnTo>
                  <a:pt x="12194" y="8968"/>
                </a:lnTo>
                <a:lnTo>
                  <a:pt x="9725" y="8968"/>
                </a:lnTo>
                <a:close/>
              </a:path>
            </a:pathLst>
          </a:custGeom>
          <a:solidFill>
            <a:srgbClr val="FF0000"/>
          </a:solidFill>
          <a:ln w="38100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8915" name="AutoShape 3"/>
          <p:cNvSpPr>
            <a:spLocks noChangeArrowheads="1"/>
          </p:cNvSpPr>
          <p:nvPr/>
        </p:nvSpPr>
        <p:spPr bwMode="auto">
          <a:xfrm>
            <a:off x="5929313" y="4429125"/>
            <a:ext cx="2963862" cy="571500"/>
          </a:xfrm>
          <a:prstGeom prst="wedgeRoundRectCallout">
            <a:avLst>
              <a:gd name="adj1" fmla="val -68718"/>
              <a:gd name="adj2" fmla="val 167803"/>
              <a:gd name="adj3" fmla="val 16667"/>
            </a:avLst>
          </a:prstGeom>
          <a:solidFill>
            <a:schemeClr val="accent1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marL="722313" indent="-368300">
              <a:defRPr/>
            </a:pPr>
            <a:r>
              <a:rPr lang="ru-RU" sz="2400" b="1" dirty="0">
                <a:solidFill>
                  <a:srgbClr val="FF0000"/>
                </a:solidFill>
              </a:rPr>
              <a:t>К 1-ой группе.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nimBg="1"/>
      <p:bldP spid="38918" grpId="0" animBg="1"/>
      <p:bldP spid="389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2555875" y="5661025"/>
            <a:ext cx="3744913" cy="574675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38100" algn="ctr">
            <a:solidFill>
              <a:schemeClr val="accent1"/>
            </a:solidFill>
            <a:round/>
            <a:headEnd/>
            <a:tailEnd/>
          </a:ln>
          <a:effectLst>
            <a:outerShdw dist="45791" dir="2021404" algn="ctr" rotWithShape="0">
              <a:srgbClr val="00000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800" b="1">
                <a:solidFill>
                  <a:schemeClr val="accent1"/>
                </a:solidFill>
              </a:rPr>
              <a:t>Правильный ответ</a:t>
            </a:r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4000500" y="2714625"/>
            <a:ext cx="4892675" cy="1785938"/>
          </a:xfrm>
          <a:prstGeom prst="wedgeRoundRectCallout">
            <a:avLst>
              <a:gd name="adj1" fmla="val -60362"/>
              <a:gd name="adj2" fmla="val 114856"/>
              <a:gd name="adj3" fmla="val 16667"/>
            </a:avLst>
          </a:prstGeom>
          <a:solidFill>
            <a:schemeClr val="accent1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r>
              <a:rPr lang="ru-RU" sz="2400" b="1" dirty="0">
                <a:solidFill>
                  <a:srgbClr val="FF0000"/>
                </a:solidFill>
              </a:rPr>
              <a:t>   Муку просеивают, чтобы:</a:t>
            </a:r>
          </a:p>
          <a:p>
            <a:pPr marL="722313" indent="-279400"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rgbClr val="FF0000"/>
                </a:solidFill>
              </a:rPr>
              <a:t>обогатить кислородом;</a:t>
            </a:r>
          </a:p>
          <a:p>
            <a:pPr marL="722313" indent="-279400"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rgbClr val="FF0000"/>
                </a:solidFill>
              </a:rPr>
              <a:t>удалить инородные примеси.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68313" y="254000"/>
            <a:ext cx="8207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29621" y="318461"/>
            <a:ext cx="8280400" cy="5238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>
                <a:solidFill>
                  <a:schemeClr val="accent1"/>
                </a:solidFill>
                <a:latin typeface="Bookman Old Style" panose="02050604050505020204" pitchFamily="18" charset="0"/>
              </a:rPr>
              <a:t>Вопрос на </a:t>
            </a:r>
            <a: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10 баллов </a:t>
            </a:r>
            <a:r>
              <a:rPr lang="ru-RU" sz="2800" b="1" dirty="0">
                <a:solidFill>
                  <a:schemeClr val="accent1"/>
                </a:solidFill>
                <a:latin typeface="Bookman Old Style" panose="02050604050505020204" pitchFamily="18" charset="0"/>
              </a:rPr>
              <a:t>по теме «Тесто»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39750" y="1341438"/>
            <a:ext cx="8064500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FFFF00"/>
                </a:solidFill>
              </a:rPr>
              <a:t>  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Для </a:t>
            </a:r>
            <a:r>
              <a:rPr lang="ru-RU" sz="2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чего перед приготовлением теста муку просеивают?</a:t>
            </a:r>
          </a:p>
        </p:txBody>
      </p:sp>
      <p:sp>
        <p:nvSpPr>
          <p:cNvPr id="5127" name="UTurnArrow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 rot="5400000">
            <a:off x="8115301" y="5746750"/>
            <a:ext cx="741362" cy="814387"/>
          </a:xfrm>
          <a:custGeom>
            <a:avLst/>
            <a:gdLst>
              <a:gd name="G0" fmla="+- 0 0 0"/>
              <a:gd name="G1" fmla="+- 6937 0 0"/>
              <a:gd name="G2" fmla="*/ 6937 1 2"/>
              <a:gd name="G3" fmla="*/ 9725 1 2"/>
              <a:gd name="G4" fmla="+- 10800 G3 G2"/>
              <a:gd name="G5" fmla="+- 10800 G3 0"/>
              <a:gd name="G6" fmla="+- G5 G2 0"/>
              <a:gd name="G7" fmla="*/ G6 1 2"/>
              <a:gd name="G8" fmla="+- 9725 0 0"/>
              <a:gd name="G9" fmla="+- 21600 0 6937"/>
              <a:gd name="G10" fmla="+- 21600 0 9725"/>
              <a:gd name="G11" fmla="min G10 8691"/>
              <a:gd name="G12" fmla="+- 8968 0 0"/>
              <a:gd name="G13" fmla="+- 17810 0 5975"/>
              <a:gd name="G14" fmla="+- 17810 0 0"/>
              <a:gd name="G15" fmla="*/ 6937 5842 6110"/>
              <a:gd name="G16" fmla="+- 8968 1350 0"/>
              <a:gd name="G17" fmla="+- 8310 0 G15"/>
              <a:gd name="G18" fmla="*/ G17 G7 8310"/>
              <a:gd name="G19" fmla="+- 6937 G18 0"/>
              <a:gd name="G20" fmla="+- G4 0 G18"/>
              <a:gd name="T0" fmla="*/ 9566 w 21600"/>
              <a:gd name="T1" fmla="*/ 0 h 21600"/>
              <a:gd name="T2" fmla="*/ 3469 w 21600"/>
              <a:gd name="T3" fmla="*/ 21600 h 21600"/>
              <a:gd name="T4" fmla="*/ 9725 w 21600"/>
              <a:gd name="T5" fmla="*/ 8968 h 21600"/>
              <a:gd name="T6" fmla="*/ 15663 w 21600"/>
              <a:gd name="T7" fmla="*/ 17810 h 21600"/>
              <a:gd name="T8" fmla="*/ 21600 w 21600"/>
              <a:gd name="T9" fmla="*/ 8968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G1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3" y="17810"/>
                </a:moveTo>
                <a:lnTo>
                  <a:pt x="21600" y="8968"/>
                </a:lnTo>
                <a:lnTo>
                  <a:pt x="19132" y="8968"/>
                </a:lnTo>
                <a:lnTo>
                  <a:pt x="19132" y="8310"/>
                </a:lnTo>
                <a:cubicBezTo>
                  <a:pt x="19132" y="3721"/>
                  <a:pt x="14849" y="0"/>
                  <a:pt x="9566" y="0"/>
                </a:cubicBezTo>
                <a:cubicBezTo>
                  <a:pt x="4283" y="0"/>
                  <a:pt x="0" y="3799"/>
                  <a:pt x="0" y="8485"/>
                </a:cubicBezTo>
                <a:lnTo>
                  <a:pt x="0" y="21600"/>
                </a:lnTo>
                <a:lnTo>
                  <a:pt x="6937" y="21600"/>
                </a:lnTo>
                <a:lnTo>
                  <a:pt x="6937" y="8310"/>
                </a:lnTo>
                <a:cubicBezTo>
                  <a:pt x="6937" y="7384"/>
                  <a:pt x="7801" y="6633"/>
                  <a:pt x="8867" y="6633"/>
                </a:cubicBezTo>
                <a:lnTo>
                  <a:pt x="10264" y="6633"/>
                </a:lnTo>
                <a:cubicBezTo>
                  <a:pt x="11330" y="6633"/>
                  <a:pt x="12194" y="7384"/>
                  <a:pt x="12194" y="8310"/>
                </a:cubicBezTo>
                <a:lnTo>
                  <a:pt x="12194" y="8968"/>
                </a:lnTo>
                <a:lnTo>
                  <a:pt x="9725" y="8968"/>
                </a:lnTo>
                <a:close/>
              </a:path>
            </a:pathLst>
          </a:custGeom>
          <a:solidFill>
            <a:srgbClr val="FF0000"/>
          </a:solidFill>
          <a:ln w="38100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36865"/>
            <a:ext cx="3128595" cy="20857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3" grpId="0" animBg="1"/>
      <p:bldP spid="51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2555875" y="5661025"/>
            <a:ext cx="3744913" cy="574675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38100" algn="ctr">
            <a:solidFill>
              <a:schemeClr val="accent1"/>
            </a:solidFill>
            <a:round/>
            <a:headEnd/>
            <a:tailEnd/>
          </a:ln>
          <a:effectLst>
            <a:outerShdw dist="45791" dir="2021404" algn="ctr" rotWithShape="0">
              <a:srgbClr val="00000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800" b="1">
                <a:solidFill>
                  <a:schemeClr val="accent1"/>
                </a:solidFill>
              </a:rPr>
              <a:t>Правильный ответ</a:t>
            </a:r>
          </a:p>
        </p:txBody>
      </p:sp>
      <p:sp>
        <p:nvSpPr>
          <p:cNvPr id="11267" name="AutoShape 3"/>
          <p:cNvSpPr>
            <a:spLocks noChangeArrowheads="1"/>
          </p:cNvSpPr>
          <p:nvPr/>
        </p:nvSpPr>
        <p:spPr bwMode="auto">
          <a:xfrm>
            <a:off x="4572000" y="3286125"/>
            <a:ext cx="4321175" cy="1428750"/>
          </a:xfrm>
          <a:prstGeom prst="wedgeRoundRectCallout">
            <a:avLst>
              <a:gd name="adj1" fmla="val -49762"/>
              <a:gd name="adj2" fmla="val 119271"/>
              <a:gd name="adj3" fmla="val 16667"/>
            </a:avLst>
          </a:prstGeom>
          <a:solidFill>
            <a:schemeClr val="accent1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r>
              <a:rPr lang="ru-RU" sz="2400" b="1" dirty="0">
                <a:solidFill>
                  <a:srgbClr val="FF0000"/>
                </a:solidFill>
              </a:rPr>
              <a:t>   Нужно проткнуть тесто. Если тесто готово, то спичка останется сухой.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468313" y="254000"/>
            <a:ext cx="8207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95288" y="333375"/>
            <a:ext cx="8280400" cy="5238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>
                <a:solidFill>
                  <a:schemeClr val="accent1"/>
                </a:solidFill>
                <a:latin typeface="Bookman Old Style" panose="02050604050505020204" pitchFamily="18" charset="0"/>
              </a:rPr>
              <a:t>Вопрос на </a:t>
            </a:r>
            <a: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20 баллов </a:t>
            </a:r>
            <a:r>
              <a:rPr lang="ru-RU" sz="2800" b="1" dirty="0">
                <a:solidFill>
                  <a:schemeClr val="accent1"/>
                </a:solidFill>
                <a:latin typeface="Bookman Old Style" panose="02050604050505020204" pitchFamily="18" charset="0"/>
              </a:rPr>
              <a:t>по теме «Тесто»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539750" y="1341438"/>
            <a:ext cx="8389938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Как </a:t>
            </a:r>
            <a:r>
              <a:rPr lang="ru-RU" sz="2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с помощью  спички или деревянной зубочистки можно определить готовность бисквитного теста?</a:t>
            </a:r>
          </a:p>
        </p:txBody>
      </p:sp>
      <p:sp>
        <p:nvSpPr>
          <p:cNvPr id="11271" name="UTurnArrow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 rot="5400000">
            <a:off x="8115301" y="5746750"/>
            <a:ext cx="741362" cy="814387"/>
          </a:xfrm>
          <a:custGeom>
            <a:avLst/>
            <a:gdLst>
              <a:gd name="G0" fmla="+- 0 0 0"/>
              <a:gd name="G1" fmla="+- 6937 0 0"/>
              <a:gd name="G2" fmla="*/ 6937 1 2"/>
              <a:gd name="G3" fmla="*/ 9725 1 2"/>
              <a:gd name="G4" fmla="+- 10800 G3 G2"/>
              <a:gd name="G5" fmla="+- 10800 G3 0"/>
              <a:gd name="G6" fmla="+- G5 G2 0"/>
              <a:gd name="G7" fmla="*/ G6 1 2"/>
              <a:gd name="G8" fmla="+- 9725 0 0"/>
              <a:gd name="G9" fmla="+- 21600 0 6937"/>
              <a:gd name="G10" fmla="+- 21600 0 9725"/>
              <a:gd name="G11" fmla="min G10 8691"/>
              <a:gd name="G12" fmla="+- 8968 0 0"/>
              <a:gd name="G13" fmla="+- 17810 0 5975"/>
              <a:gd name="G14" fmla="+- 17810 0 0"/>
              <a:gd name="G15" fmla="*/ 6937 5842 6110"/>
              <a:gd name="G16" fmla="+- 8968 1350 0"/>
              <a:gd name="G17" fmla="+- 8310 0 G15"/>
              <a:gd name="G18" fmla="*/ G17 G7 8310"/>
              <a:gd name="G19" fmla="+- 6937 G18 0"/>
              <a:gd name="G20" fmla="+- G4 0 G18"/>
              <a:gd name="T0" fmla="*/ 9566 w 21600"/>
              <a:gd name="T1" fmla="*/ 0 h 21600"/>
              <a:gd name="T2" fmla="*/ 3469 w 21600"/>
              <a:gd name="T3" fmla="*/ 21600 h 21600"/>
              <a:gd name="T4" fmla="*/ 9725 w 21600"/>
              <a:gd name="T5" fmla="*/ 8968 h 21600"/>
              <a:gd name="T6" fmla="*/ 15663 w 21600"/>
              <a:gd name="T7" fmla="*/ 17810 h 21600"/>
              <a:gd name="T8" fmla="*/ 21600 w 21600"/>
              <a:gd name="T9" fmla="*/ 8968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G1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3" y="17810"/>
                </a:moveTo>
                <a:lnTo>
                  <a:pt x="21600" y="8968"/>
                </a:lnTo>
                <a:lnTo>
                  <a:pt x="19132" y="8968"/>
                </a:lnTo>
                <a:lnTo>
                  <a:pt x="19132" y="8310"/>
                </a:lnTo>
                <a:cubicBezTo>
                  <a:pt x="19132" y="3721"/>
                  <a:pt x="14849" y="0"/>
                  <a:pt x="9566" y="0"/>
                </a:cubicBezTo>
                <a:cubicBezTo>
                  <a:pt x="4283" y="0"/>
                  <a:pt x="0" y="3799"/>
                  <a:pt x="0" y="8485"/>
                </a:cubicBezTo>
                <a:lnTo>
                  <a:pt x="0" y="21600"/>
                </a:lnTo>
                <a:lnTo>
                  <a:pt x="6937" y="21600"/>
                </a:lnTo>
                <a:lnTo>
                  <a:pt x="6937" y="8310"/>
                </a:lnTo>
                <a:cubicBezTo>
                  <a:pt x="6937" y="7384"/>
                  <a:pt x="7801" y="6633"/>
                  <a:pt x="8867" y="6633"/>
                </a:cubicBezTo>
                <a:lnTo>
                  <a:pt x="10264" y="6633"/>
                </a:lnTo>
                <a:cubicBezTo>
                  <a:pt x="11330" y="6633"/>
                  <a:pt x="12194" y="7384"/>
                  <a:pt x="12194" y="8310"/>
                </a:cubicBezTo>
                <a:lnTo>
                  <a:pt x="12194" y="8968"/>
                </a:lnTo>
                <a:lnTo>
                  <a:pt x="9725" y="8968"/>
                </a:lnTo>
                <a:close/>
              </a:path>
            </a:pathLst>
          </a:custGeom>
          <a:solidFill>
            <a:srgbClr val="FF0000"/>
          </a:solidFill>
          <a:ln w="38100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19" y="2995570"/>
            <a:ext cx="3803915" cy="2139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11267" grpId="0" animBg="1"/>
      <p:bldP spid="1127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2555875" y="5661025"/>
            <a:ext cx="3744913" cy="574675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38100" algn="ctr">
            <a:solidFill>
              <a:schemeClr val="accent1"/>
            </a:solidFill>
            <a:round/>
            <a:headEnd/>
            <a:tailEnd/>
          </a:ln>
          <a:effectLst>
            <a:outerShdw dist="45791" dir="2021404" algn="ctr" rotWithShape="0">
              <a:srgbClr val="00000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800" b="1">
                <a:solidFill>
                  <a:schemeClr val="accent1"/>
                </a:solidFill>
              </a:rPr>
              <a:t>Правильный ответ</a:t>
            </a: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4857750" y="3071813"/>
            <a:ext cx="3857625" cy="1428750"/>
          </a:xfrm>
          <a:prstGeom prst="wedgeRoundRectCallout">
            <a:avLst>
              <a:gd name="adj1" fmla="val -57216"/>
              <a:gd name="adj2" fmla="val 132158"/>
              <a:gd name="adj3" fmla="val 16667"/>
            </a:avLst>
          </a:prstGeom>
          <a:solidFill>
            <a:schemeClr val="accent1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r>
              <a:rPr lang="ru-RU" sz="2400" b="1" dirty="0">
                <a:solidFill>
                  <a:srgbClr val="FF0000"/>
                </a:solidFill>
              </a:rPr>
              <a:t>   Пресным называют тесто, приготовленное без дрожжей. 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68313" y="254000"/>
            <a:ext cx="8207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95288" y="333375"/>
            <a:ext cx="8280400" cy="5238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>
                <a:solidFill>
                  <a:schemeClr val="accent1"/>
                </a:solidFill>
                <a:latin typeface="Bookman Old Style" panose="02050604050505020204" pitchFamily="18" charset="0"/>
              </a:rPr>
              <a:t>Вопрос на </a:t>
            </a:r>
            <a: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30 баллов </a:t>
            </a:r>
            <a:r>
              <a:rPr lang="ru-RU" sz="2800" b="1" dirty="0">
                <a:solidFill>
                  <a:schemeClr val="accent1"/>
                </a:solidFill>
                <a:latin typeface="Bookman Old Style" panose="02050604050505020204" pitchFamily="18" charset="0"/>
              </a:rPr>
              <a:t>по теме «Тесто»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1495196" y="1370460"/>
            <a:ext cx="6552530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FFFF00"/>
                </a:solidFill>
              </a:rPr>
              <a:t>   </a:t>
            </a:r>
            <a:r>
              <a:rPr lang="ru-RU" sz="2400" b="1" dirty="0" smtClean="0">
                <a:solidFill>
                  <a:srgbClr val="FFFF00"/>
                </a:solidFill>
              </a:rPr>
              <a:t>  </a:t>
            </a:r>
            <a:r>
              <a:rPr lang="ru-RU" sz="2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Какое тесто называют пресным?</a:t>
            </a:r>
          </a:p>
        </p:txBody>
      </p:sp>
      <p:sp>
        <p:nvSpPr>
          <p:cNvPr id="12295" name="UTurnArrow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 rot="5400000">
            <a:off x="8115301" y="5746750"/>
            <a:ext cx="741362" cy="814387"/>
          </a:xfrm>
          <a:custGeom>
            <a:avLst/>
            <a:gdLst>
              <a:gd name="G0" fmla="+- 0 0 0"/>
              <a:gd name="G1" fmla="+- 6937 0 0"/>
              <a:gd name="G2" fmla="*/ 6937 1 2"/>
              <a:gd name="G3" fmla="*/ 9725 1 2"/>
              <a:gd name="G4" fmla="+- 10800 G3 G2"/>
              <a:gd name="G5" fmla="+- 10800 G3 0"/>
              <a:gd name="G6" fmla="+- G5 G2 0"/>
              <a:gd name="G7" fmla="*/ G6 1 2"/>
              <a:gd name="G8" fmla="+- 9725 0 0"/>
              <a:gd name="G9" fmla="+- 21600 0 6937"/>
              <a:gd name="G10" fmla="+- 21600 0 9725"/>
              <a:gd name="G11" fmla="min G10 8691"/>
              <a:gd name="G12" fmla="+- 8968 0 0"/>
              <a:gd name="G13" fmla="+- 17810 0 5975"/>
              <a:gd name="G14" fmla="+- 17810 0 0"/>
              <a:gd name="G15" fmla="*/ 6937 5842 6110"/>
              <a:gd name="G16" fmla="+- 8968 1350 0"/>
              <a:gd name="G17" fmla="+- 8310 0 G15"/>
              <a:gd name="G18" fmla="*/ G17 G7 8310"/>
              <a:gd name="G19" fmla="+- 6937 G18 0"/>
              <a:gd name="G20" fmla="+- G4 0 G18"/>
              <a:gd name="T0" fmla="*/ 9566 w 21600"/>
              <a:gd name="T1" fmla="*/ 0 h 21600"/>
              <a:gd name="T2" fmla="*/ 3469 w 21600"/>
              <a:gd name="T3" fmla="*/ 21600 h 21600"/>
              <a:gd name="T4" fmla="*/ 9725 w 21600"/>
              <a:gd name="T5" fmla="*/ 8968 h 21600"/>
              <a:gd name="T6" fmla="*/ 15663 w 21600"/>
              <a:gd name="T7" fmla="*/ 17810 h 21600"/>
              <a:gd name="T8" fmla="*/ 21600 w 21600"/>
              <a:gd name="T9" fmla="*/ 8968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G1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3" y="17810"/>
                </a:moveTo>
                <a:lnTo>
                  <a:pt x="21600" y="8968"/>
                </a:lnTo>
                <a:lnTo>
                  <a:pt x="19132" y="8968"/>
                </a:lnTo>
                <a:lnTo>
                  <a:pt x="19132" y="8310"/>
                </a:lnTo>
                <a:cubicBezTo>
                  <a:pt x="19132" y="3721"/>
                  <a:pt x="14849" y="0"/>
                  <a:pt x="9566" y="0"/>
                </a:cubicBezTo>
                <a:cubicBezTo>
                  <a:pt x="4283" y="0"/>
                  <a:pt x="0" y="3799"/>
                  <a:pt x="0" y="8485"/>
                </a:cubicBezTo>
                <a:lnTo>
                  <a:pt x="0" y="21600"/>
                </a:lnTo>
                <a:lnTo>
                  <a:pt x="6937" y="21600"/>
                </a:lnTo>
                <a:lnTo>
                  <a:pt x="6937" y="8310"/>
                </a:lnTo>
                <a:cubicBezTo>
                  <a:pt x="6937" y="7384"/>
                  <a:pt x="7801" y="6633"/>
                  <a:pt x="8867" y="6633"/>
                </a:cubicBezTo>
                <a:lnTo>
                  <a:pt x="10264" y="6633"/>
                </a:lnTo>
                <a:cubicBezTo>
                  <a:pt x="11330" y="6633"/>
                  <a:pt x="12194" y="7384"/>
                  <a:pt x="12194" y="8310"/>
                </a:cubicBezTo>
                <a:lnTo>
                  <a:pt x="12194" y="8968"/>
                </a:lnTo>
                <a:lnTo>
                  <a:pt x="9725" y="8968"/>
                </a:lnTo>
                <a:close/>
              </a:path>
            </a:pathLst>
          </a:custGeom>
          <a:solidFill>
            <a:srgbClr val="FF0000"/>
          </a:solidFill>
          <a:ln w="38100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03" y="2708920"/>
            <a:ext cx="4059943" cy="2283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12291" grpId="0" animBg="1"/>
      <p:bldP spid="1229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ChangeArrowheads="1"/>
          </p:cNvSpPr>
          <p:nvPr/>
        </p:nvSpPr>
        <p:spPr bwMode="auto">
          <a:xfrm>
            <a:off x="2555875" y="5661025"/>
            <a:ext cx="3744913" cy="574675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38100" algn="ctr">
            <a:solidFill>
              <a:schemeClr val="accent1"/>
            </a:solidFill>
            <a:round/>
            <a:headEnd/>
            <a:tailEnd/>
          </a:ln>
          <a:effectLst>
            <a:outerShdw dist="45791" dir="2021404" algn="ctr" rotWithShape="0">
              <a:srgbClr val="00000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800" b="1">
                <a:solidFill>
                  <a:schemeClr val="accent1"/>
                </a:solidFill>
              </a:rPr>
              <a:t>Правильный ответ</a:t>
            </a:r>
          </a:p>
        </p:txBody>
      </p:sp>
      <p:sp>
        <p:nvSpPr>
          <p:cNvPr id="14339" name="AutoShape 3"/>
          <p:cNvSpPr>
            <a:spLocks noChangeArrowheads="1"/>
          </p:cNvSpPr>
          <p:nvPr/>
        </p:nvSpPr>
        <p:spPr bwMode="auto">
          <a:xfrm>
            <a:off x="3714750" y="3214688"/>
            <a:ext cx="5178425" cy="1785937"/>
          </a:xfrm>
          <a:prstGeom prst="wedgeRoundRectCallout">
            <a:avLst>
              <a:gd name="adj1" fmla="val -53262"/>
              <a:gd name="adj2" fmla="val 90222"/>
              <a:gd name="adj3" fmla="val 16667"/>
            </a:avLst>
          </a:prstGeom>
          <a:solidFill>
            <a:schemeClr val="accent1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r>
              <a:rPr lang="ru-RU" sz="2400" b="1" dirty="0">
                <a:solidFill>
                  <a:srgbClr val="FF0000"/>
                </a:solidFill>
              </a:rPr>
              <a:t>   От взаимодействия соды с кислотой под влиянием тепла образуется углекислый газ, который разрыхляет тесто.</a:t>
            </a:r>
          </a:p>
          <a:p>
            <a:pPr>
              <a:defRPr/>
            </a:pPr>
            <a:r>
              <a:rPr lang="ru-RU" sz="2400" b="1" dirty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468313" y="254000"/>
            <a:ext cx="8207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95288" y="333375"/>
            <a:ext cx="8280400" cy="5238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>
                <a:solidFill>
                  <a:schemeClr val="accent1"/>
                </a:solidFill>
                <a:latin typeface="Bookman Old Style" panose="02050604050505020204" pitchFamily="18" charset="0"/>
              </a:rPr>
              <a:t>Вопрос на </a:t>
            </a:r>
            <a: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40 баллов </a:t>
            </a:r>
            <a:r>
              <a:rPr lang="ru-RU" sz="2800" b="1" dirty="0">
                <a:solidFill>
                  <a:schemeClr val="accent1"/>
                </a:solidFill>
                <a:latin typeface="Bookman Old Style" panose="02050604050505020204" pitchFamily="18" charset="0"/>
              </a:rPr>
              <a:t>по теме «Тесто»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539750" y="1341438"/>
            <a:ext cx="80645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FFFF00"/>
                </a:solidFill>
              </a:rPr>
              <a:t>   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FFFF00"/>
                </a:solidFill>
              </a:rPr>
              <a:t>   Зачем при приготовлении теста пищевую соду как разрыхлитель «гасят» уксусом?</a:t>
            </a:r>
          </a:p>
        </p:txBody>
      </p:sp>
      <p:sp>
        <p:nvSpPr>
          <p:cNvPr id="14343" name="UTurnArrow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 rot="5400000">
            <a:off x="8115301" y="5746750"/>
            <a:ext cx="741362" cy="814387"/>
          </a:xfrm>
          <a:custGeom>
            <a:avLst/>
            <a:gdLst>
              <a:gd name="G0" fmla="+- 0 0 0"/>
              <a:gd name="G1" fmla="+- 6937 0 0"/>
              <a:gd name="G2" fmla="*/ 6937 1 2"/>
              <a:gd name="G3" fmla="*/ 9725 1 2"/>
              <a:gd name="G4" fmla="+- 10800 G3 G2"/>
              <a:gd name="G5" fmla="+- 10800 G3 0"/>
              <a:gd name="G6" fmla="+- G5 G2 0"/>
              <a:gd name="G7" fmla="*/ G6 1 2"/>
              <a:gd name="G8" fmla="+- 9725 0 0"/>
              <a:gd name="G9" fmla="+- 21600 0 6937"/>
              <a:gd name="G10" fmla="+- 21600 0 9725"/>
              <a:gd name="G11" fmla="min G10 8691"/>
              <a:gd name="G12" fmla="+- 8968 0 0"/>
              <a:gd name="G13" fmla="+- 17810 0 5975"/>
              <a:gd name="G14" fmla="+- 17810 0 0"/>
              <a:gd name="G15" fmla="*/ 6937 5842 6110"/>
              <a:gd name="G16" fmla="+- 8968 1350 0"/>
              <a:gd name="G17" fmla="+- 8310 0 G15"/>
              <a:gd name="G18" fmla="*/ G17 G7 8310"/>
              <a:gd name="G19" fmla="+- 6937 G18 0"/>
              <a:gd name="G20" fmla="+- G4 0 G18"/>
              <a:gd name="T0" fmla="*/ 9566 w 21600"/>
              <a:gd name="T1" fmla="*/ 0 h 21600"/>
              <a:gd name="T2" fmla="*/ 3469 w 21600"/>
              <a:gd name="T3" fmla="*/ 21600 h 21600"/>
              <a:gd name="T4" fmla="*/ 9725 w 21600"/>
              <a:gd name="T5" fmla="*/ 8968 h 21600"/>
              <a:gd name="T6" fmla="*/ 15663 w 21600"/>
              <a:gd name="T7" fmla="*/ 17810 h 21600"/>
              <a:gd name="T8" fmla="*/ 21600 w 21600"/>
              <a:gd name="T9" fmla="*/ 8968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G1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3" y="17810"/>
                </a:moveTo>
                <a:lnTo>
                  <a:pt x="21600" y="8968"/>
                </a:lnTo>
                <a:lnTo>
                  <a:pt x="19132" y="8968"/>
                </a:lnTo>
                <a:lnTo>
                  <a:pt x="19132" y="8310"/>
                </a:lnTo>
                <a:cubicBezTo>
                  <a:pt x="19132" y="3721"/>
                  <a:pt x="14849" y="0"/>
                  <a:pt x="9566" y="0"/>
                </a:cubicBezTo>
                <a:cubicBezTo>
                  <a:pt x="4283" y="0"/>
                  <a:pt x="0" y="3799"/>
                  <a:pt x="0" y="8485"/>
                </a:cubicBezTo>
                <a:lnTo>
                  <a:pt x="0" y="21600"/>
                </a:lnTo>
                <a:lnTo>
                  <a:pt x="6937" y="21600"/>
                </a:lnTo>
                <a:lnTo>
                  <a:pt x="6937" y="8310"/>
                </a:lnTo>
                <a:cubicBezTo>
                  <a:pt x="6937" y="7384"/>
                  <a:pt x="7801" y="6633"/>
                  <a:pt x="8867" y="6633"/>
                </a:cubicBezTo>
                <a:lnTo>
                  <a:pt x="10264" y="6633"/>
                </a:lnTo>
                <a:cubicBezTo>
                  <a:pt x="11330" y="6633"/>
                  <a:pt x="12194" y="7384"/>
                  <a:pt x="12194" y="8310"/>
                </a:cubicBezTo>
                <a:lnTo>
                  <a:pt x="12194" y="8968"/>
                </a:lnTo>
                <a:lnTo>
                  <a:pt x="9725" y="8968"/>
                </a:lnTo>
                <a:close/>
              </a:path>
            </a:pathLst>
          </a:custGeom>
          <a:solidFill>
            <a:srgbClr val="FF0000"/>
          </a:solidFill>
          <a:ln w="38100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14339" grpId="0" animBg="1"/>
      <p:bldP spid="143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/>
          <p:cNvSpPr>
            <a:spLocks noChangeArrowheads="1"/>
          </p:cNvSpPr>
          <p:nvPr/>
        </p:nvSpPr>
        <p:spPr bwMode="auto">
          <a:xfrm>
            <a:off x="2555875" y="5661025"/>
            <a:ext cx="3744913" cy="574675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38100" algn="ctr">
            <a:solidFill>
              <a:schemeClr val="accent1"/>
            </a:solidFill>
            <a:round/>
            <a:headEnd/>
            <a:tailEnd/>
          </a:ln>
          <a:effectLst>
            <a:outerShdw dist="45791" dir="2021404" algn="ctr" rotWithShape="0">
              <a:srgbClr val="00000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800" b="1">
                <a:solidFill>
                  <a:schemeClr val="accent1"/>
                </a:solidFill>
              </a:rPr>
              <a:t>Правильный ответ</a:t>
            </a:r>
          </a:p>
        </p:txBody>
      </p:sp>
      <p:sp>
        <p:nvSpPr>
          <p:cNvPr id="40963" name="AutoShape 3"/>
          <p:cNvSpPr>
            <a:spLocks noChangeArrowheads="1"/>
          </p:cNvSpPr>
          <p:nvPr/>
        </p:nvSpPr>
        <p:spPr bwMode="auto">
          <a:xfrm>
            <a:off x="7358063" y="4221163"/>
            <a:ext cx="1535112" cy="565150"/>
          </a:xfrm>
          <a:prstGeom prst="wedgeRoundRectCallout">
            <a:avLst>
              <a:gd name="adj1" fmla="val -144512"/>
              <a:gd name="adj2" fmla="val 194322"/>
              <a:gd name="adj3" fmla="val 16667"/>
            </a:avLst>
          </a:prstGeom>
          <a:solidFill>
            <a:schemeClr val="accent1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</a:rPr>
              <a:t>Честь.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468313" y="254000"/>
            <a:ext cx="8207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71438" y="333375"/>
            <a:ext cx="896461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>
                <a:solidFill>
                  <a:schemeClr val="accent1"/>
                </a:solidFill>
              </a:rPr>
              <a:t>Вопрос на </a:t>
            </a:r>
            <a:r>
              <a:rPr lang="ru-RU" sz="2800" b="1" dirty="0">
                <a:solidFill>
                  <a:srgbClr val="FF0000"/>
                </a:solidFill>
              </a:rPr>
              <a:t>10 баллов </a:t>
            </a:r>
            <a:r>
              <a:rPr lang="ru-RU" sz="2800" b="1" dirty="0">
                <a:solidFill>
                  <a:schemeClr val="accent1"/>
                </a:solidFill>
              </a:rPr>
              <a:t>по теме «Загадки и поговорки»</a:t>
            </a: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539750" y="1341438"/>
            <a:ext cx="80645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FFFF00"/>
                </a:solidFill>
              </a:rPr>
              <a:t>  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FFFF00"/>
                </a:solidFill>
              </a:rPr>
              <a:t>       Продолжите поговорку: «Хлеб-соль есть, да не про вашу …»</a:t>
            </a:r>
          </a:p>
        </p:txBody>
      </p:sp>
      <p:sp>
        <p:nvSpPr>
          <p:cNvPr id="40967" name="UTurnArrow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 rot="5400000">
            <a:off x="8115301" y="5746750"/>
            <a:ext cx="741362" cy="814387"/>
          </a:xfrm>
          <a:custGeom>
            <a:avLst/>
            <a:gdLst>
              <a:gd name="G0" fmla="+- 0 0 0"/>
              <a:gd name="G1" fmla="+- 6937 0 0"/>
              <a:gd name="G2" fmla="*/ 6937 1 2"/>
              <a:gd name="G3" fmla="*/ 9725 1 2"/>
              <a:gd name="G4" fmla="+- 10800 G3 G2"/>
              <a:gd name="G5" fmla="+- 10800 G3 0"/>
              <a:gd name="G6" fmla="+- G5 G2 0"/>
              <a:gd name="G7" fmla="*/ G6 1 2"/>
              <a:gd name="G8" fmla="+- 9725 0 0"/>
              <a:gd name="G9" fmla="+- 21600 0 6937"/>
              <a:gd name="G10" fmla="+- 21600 0 9725"/>
              <a:gd name="G11" fmla="min G10 8691"/>
              <a:gd name="G12" fmla="+- 8968 0 0"/>
              <a:gd name="G13" fmla="+- 17810 0 5975"/>
              <a:gd name="G14" fmla="+- 17810 0 0"/>
              <a:gd name="G15" fmla="*/ 6937 5842 6110"/>
              <a:gd name="G16" fmla="+- 8968 1350 0"/>
              <a:gd name="G17" fmla="+- 8310 0 G15"/>
              <a:gd name="G18" fmla="*/ G17 G7 8310"/>
              <a:gd name="G19" fmla="+- 6937 G18 0"/>
              <a:gd name="G20" fmla="+- G4 0 G18"/>
              <a:gd name="T0" fmla="*/ 9566 w 21600"/>
              <a:gd name="T1" fmla="*/ 0 h 21600"/>
              <a:gd name="T2" fmla="*/ 3469 w 21600"/>
              <a:gd name="T3" fmla="*/ 21600 h 21600"/>
              <a:gd name="T4" fmla="*/ 9725 w 21600"/>
              <a:gd name="T5" fmla="*/ 8968 h 21600"/>
              <a:gd name="T6" fmla="*/ 15663 w 21600"/>
              <a:gd name="T7" fmla="*/ 17810 h 21600"/>
              <a:gd name="T8" fmla="*/ 21600 w 21600"/>
              <a:gd name="T9" fmla="*/ 8968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G1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3" y="17810"/>
                </a:moveTo>
                <a:lnTo>
                  <a:pt x="21600" y="8968"/>
                </a:lnTo>
                <a:lnTo>
                  <a:pt x="19132" y="8968"/>
                </a:lnTo>
                <a:lnTo>
                  <a:pt x="19132" y="8310"/>
                </a:lnTo>
                <a:cubicBezTo>
                  <a:pt x="19132" y="3721"/>
                  <a:pt x="14849" y="0"/>
                  <a:pt x="9566" y="0"/>
                </a:cubicBezTo>
                <a:cubicBezTo>
                  <a:pt x="4283" y="0"/>
                  <a:pt x="0" y="3799"/>
                  <a:pt x="0" y="8485"/>
                </a:cubicBezTo>
                <a:lnTo>
                  <a:pt x="0" y="21600"/>
                </a:lnTo>
                <a:lnTo>
                  <a:pt x="6937" y="21600"/>
                </a:lnTo>
                <a:lnTo>
                  <a:pt x="6937" y="8310"/>
                </a:lnTo>
                <a:cubicBezTo>
                  <a:pt x="6937" y="7384"/>
                  <a:pt x="7801" y="6633"/>
                  <a:pt x="8867" y="6633"/>
                </a:cubicBezTo>
                <a:lnTo>
                  <a:pt x="10264" y="6633"/>
                </a:lnTo>
                <a:cubicBezTo>
                  <a:pt x="11330" y="6633"/>
                  <a:pt x="12194" y="7384"/>
                  <a:pt x="12194" y="8310"/>
                </a:cubicBezTo>
                <a:lnTo>
                  <a:pt x="12194" y="8968"/>
                </a:lnTo>
                <a:lnTo>
                  <a:pt x="9725" y="8968"/>
                </a:lnTo>
                <a:close/>
              </a:path>
            </a:pathLst>
          </a:custGeom>
          <a:solidFill>
            <a:srgbClr val="FF0000"/>
          </a:solidFill>
          <a:ln w="38100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0489" name="Picture 9" descr="C:\Documents and Settings\Татьяна\Local Settings\Temporary Internet Files\Content.IE5\8GIYAUEC\MC900423435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3429000"/>
            <a:ext cx="400050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animBg="1"/>
      <p:bldP spid="40963" grpId="0" animBg="1"/>
      <p:bldP spid="409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08" name="Group 216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230597166"/>
              </p:ext>
            </p:extLst>
          </p:nvPr>
        </p:nvGraphicFramePr>
        <p:xfrm>
          <a:off x="179388" y="188913"/>
          <a:ext cx="8856662" cy="6479999"/>
        </p:xfrm>
        <a:graphic>
          <a:graphicData uri="http://schemas.openxmlformats.org/drawingml/2006/table">
            <a:tbl>
              <a:tblPr/>
              <a:tblGrid>
                <a:gridCol w="3773487"/>
                <a:gridCol w="1379538"/>
                <a:gridCol w="1308100"/>
                <a:gridCol w="1171575"/>
                <a:gridCol w="1223962"/>
              </a:tblGrid>
              <a:tr h="12936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A75D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Физиология питания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A75D1"/>
                          </a:solidFill>
                          <a:effectLst/>
                          <a:latin typeface="Bookman Old Style" panose="02050604050505020204" pitchFamily="18" charset="0"/>
                          <a:hlinkClick r:id="rId2" action="ppaction://hlinksldjump"/>
                        </a:rPr>
                        <a:t>10</a:t>
                      </a:r>
                      <a:endParaRPr kumimoji="0" lang="ru-RU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A75D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A75D1"/>
                          </a:solidFill>
                          <a:effectLst/>
                          <a:latin typeface="Bookman Old Style" panose="02050604050505020204" pitchFamily="18" charset="0"/>
                          <a:hlinkClick r:id="rId3" action="ppaction://hlinksldjump"/>
                        </a:rPr>
                        <a:t>20</a:t>
                      </a:r>
                      <a:endParaRPr kumimoji="0" lang="ru-RU" sz="5400" b="1" i="0" u="none" strike="noStrike" cap="none" normalizeH="0" baseline="0" smtClean="0">
                        <a:ln>
                          <a:noFill/>
                        </a:ln>
                        <a:solidFill>
                          <a:srgbClr val="CA75D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A75D1"/>
                          </a:solidFill>
                          <a:effectLst/>
                          <a:latin typeface="Bookman Old Style" panose="02050604050505020204" pitchFamily="18" charset="0"/>
                          <a:hlinkClick r:id="rId4" action="ppaction://hlinksldjump"/>
                        </a:rPr>
                        <a:t>30</a:t>
                      </a:r>
                      <a:endParaRPr kumimoji="0" lang="ru-RU" sz="5400" b="1" i="0" u="none" strike="noStrike" cap="none" normalizeH="0" baseline="0" smtClean="0">
                        <a:ln>
                          <a:noFill/>
                        </a:ln>
                        <a:solidFill>
                          <a:srgbClr val="CA75D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A75D1"/>
                          </a:solidFill>
                          <a:effectLst/>
                          <a:latin typeface="Bookman Old Style" panose="02050604050505020204" pitchFamily="18" charset="0"/>
                          <a:hlinkClick r:id="rId5" action="ppaction://hlinksldjump"/>
                        </a:rPr>
                        <a:t>40</a:t>
                      </a:r>
                      <a:endParaRPr kumimoji="0" lang="ru-RU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A75D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75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A75D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Блюда из мяса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A75D1"/>
                          </a:solidFill>
                          <a:effectLst/>
                          <a:latin typeface="Bookman Old Style" panose="02050604050505020204" pitchFamily="18" charset="0"/>
                          <a:hlinkClick r:id="rId6" action="ppaction://hlinksldjump"/>
                        </a:rPr>
                        <a:t>10</a:t>
                      </a:r>
                      <a:endParaRPr kumimoji="0" lang="ru-RU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A75D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A75D1"/>
                          </a:solidFill>
                          <a:effectLst/>
                          <a:latin typeface="Bookman Old Style" panose="02050604050505020204" pitchFamily="18" charset="0"/>
                          <a:hlinkClick r:id="rId7" action="ppaction://hlinksldjump"/>
                        </a:rPr>
                        <a:t>20</a:t>
                      </a:r>
                      <a:endParaRPr kumimoji="0" lang="ru-RU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A75D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A75D1"/>
                          </a:solidFill>
                          <a:effectLst/>
                          <a:latin typeface="Bookman Old Style" panose="02050604050505020204" pitchFamily="18" charset="0"/>
                          <a:hlinkClick r:id="rId8" action="ppaction://hlinksldjump"/>
                        </a:rPr>
                        <a:t>30</a:t>
                      </a:r>
                      <a:endParaRPr kumimoji="0" lang="ru-RU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A75D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A75D1"/>
                          </a:solidFill>
                          <a:effectLst/>
                          <a:latin typeface="Bookman Old Style" panose="02050604050505020204" pitchFamily="18" charset="0"/>
                          <a:hlinkClick r:id="rId9" action="ppaction://hlinksldjump"/>
                        </a:rPr>
                        <a:t>40</a:t>
                      </a:r>
                      <a:endParaRPr kumimoji="0" lang="ru-RU" sz="5400" b="1" i="0" u="none" strike="noStrike" cap="none" normalizeH="0" baseline="0" smtClean="0">
                        <a:ln>
                          <a:noFill/>
                        </a:ln>
                        <a:solidFill>
                          <a:srgbClr val="CA75D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75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A75D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Кисломолочные продукты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A75D1"/>
                          </a:solidFill>
                          <a:effectLst/>
                          <a:latin typeface="Bookman Old Style" panose="02050604050505020204" pitchFamily="18" charset="0"/>
                          <a:hlinkClick r:id="rId10" action="ppaction://hlinksldjump"/>
                        </a:rPr>
                        <a:t>10</a:t>
                      </a:r>
                      <a:endParaRPr kumimoji="0" lang="ru-RU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A75D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A75D1"/>
                          </a:solidFill>
                          <a:effectLst/>
                          <a:latin typeface="Bookman Old Style" panose="02050604050505020204" pitchFamily="18" charset="0"/>
                          <a:hlinkClick r:id="rId11" action="ppaction://hlinksldjump"/>
                        </a:rPr>
                        <a:t>20</a:t>
                      </a:r>
                      <a:endParaRPr kumimoji="0" lang="ru-RU" sz="5400" b="1" i="0" u="none" strike="noStrike" cap="none" normalizeH="0" baseline="0" smtClean="0">
                        <a:ln>
                          <a:noFill/>
                        </a:ln>
                        <a:solidFill>
                          <a:srgbClr val="CA75D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A75D1"/>
                          </a:solidFill>
                          <a:effectLst/>
                          <a:latin typeface="Bookman Old Style" panose="02050604050505020204" pitchFamily="18" charset="0"/>
                          <a:hlinkClick r:id="rId12" action="ppaction://hlinksldjump"/>
                        </a:rPr>
                        <a:t>30</a:t>
                      </a:r>
                      <a:endParaRPr kumimoji="0" lang="ru-RU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A75D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A75D1"/>
                          </a:solidFill>
                          <a:effectLst/>
                          <a:latin typeface="Bookman Old Style" panose="02050604050505020204" pitchFamily="18" charset="0"/>
                          <a:hlinkClick r:id="rId13" action="ppaction://hlinksldjump"/>
                        </a:rPr>
                        <a:t>40</a:t>
                      </a:r>
                      <a:endParaRPr kumimoji="0" lang="ru-RU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A75D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36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A75D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Тесто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A75D1"/>
                          </a:solidFill>
                          <a:effectLst/>
                          <a:latin typeface="Bookman Old Style" panose="02050604050505020204" pitchFamily="18" charset="0"/>
                          <a:hlinkClick r:id="rId14" action="ppaction://hlinksldjump"/>
                        </a:rPr>
                        <a:t>10</a:t>
                      </a:r>
                      <a:endParaRPr kumimoji="0" lang="ru-RU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A75D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A75D1"/>
                          </a:solidFill>
                          <a:effectLst/>
                          <a:latin typeface="Bookman Old Style" panose="02050604050505020204" pitchFamily="18" charset="0"/>
                          <a:hlinkClick r:id="rId15" action="ppaction://hlinksldjump"/>
                        </a:rPr>
                        <a:t>20</a:t>
                      </a:r>
                      <a:endParaRPr kumimoji="0" lang="ru-RU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A75D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A75D1"/>
                          </a:solidFill>
                          <a:effectLst/>
                          <a:latin typeface="Bookman Old Style" panose="02050604050505020204" pitchFamily="18" charset="0"/>
                          <a:hlinkClick r:id="rId16" action="ppaction://hlinksldjump"/>
                        </a:rPr>
                        <a:t>30</a:t>
                      </a:r>
                      <a:endParaRPr kumimoji="0" lang="ru-RU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A75D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A75D1"/>
                          </a:solidFill>
                          <a:effectLst/>
                          <a:latin typeface="Bookman Old Style" panose="02050604050505020204" pitchFamily="18" charset="0"/>
                          <a:hlinkClick r:id="rId17" action="ppaction://hlinksldjump"/>
                        </a:rPr>
                        <a:t>40</a:t>
                      </a:r>
                      <a:endParaRPr kumimoji="0" lang="ru-RU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A75D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75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A75D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Загадки и поговорки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A75D1"/>
                          </a:solidFill>
                          <a:effectLst/>
                          <a:latin typeface="Bookman Old Style" panose="02050604050505020204" pitchFamily="18" charset="0"/>
                          <a:hlinkClick r:id="rId17" action="ppaction://hlinksldjump"/>
                        </a:rPr>
                        <a:t>10</a:t>
                      </a:r>
                      <a:endParaRPr kumimoji="0" lang="ru-RU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A75D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A75D1"/>
                          </a:solidFill>
                          <a:effectLst/>
                          <a:latin typeface="Bookman Old Style" panose="02050604050505020204" pitchFamily="18" charset="0"/>
                          <a:hlinkClick r:id="rId18" action="ppaction://hlinksldjump"/>
                        </a:rPr>
                        <a:t>20</a:t>
                      </a:r>
                      <a:endParaRPr kumimoji="0" lang="ru-RU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A75D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A75D1"/>
                          </a:solidFill>
                          <a:effectLst/>
                          <a:latin typeface="Bookman Old Style" panose="02050604050505020204" pitchFamily="18" charset="0"/>
                          <a:hlinkClick r:id="rId19" action="ppaction://hlinksldjump"/>
                        </a:rPr>
                        <a:t>30</a:t>
                      </a:r>
                      <a:endParaRPr kumimoji="0" lang="ru-RU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A75D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A75D1"/>
                          </a:solidFill>
                          <a:effectLst/>
                          <a:latin typeface="Bookman Old Style" panose="02050604050505020204" pitchFamily="18" charset="0"/>
                          <a:hlinkClick r:id="rId20" action="ppaction://hlinksldjump"/>
                        </a:rPr>
                        <a:t>40</a:t>
                      </a:r>
                      <a:endParaRPr kumimoji="0" lang="ru-RU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A75D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"/>
          <p:cNvSpPr>
            <a:spLocks noChangeArrowheads="1"/>
          </p:cNvSpPr>
          <p:nvPr/>
        </p:nvSpPr>
        <p:spPr bwMode="auto">
          <a:xfrm>
            <a:off x="2555875" y="5661025"/>
            <a:ext cx="3744913" cy="574675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38100" algn="ctr">
            <a:solidFill>
              <a:schemeClr val="accent1"/>
            </a:solidFill>
            <a:round/>
            <a:headEnd/>
            <a:tailEnd/>
          </a:ln>
          <a:effectLst>
            <a:outerShdw dist="45791" dir="2021404" algn="ctr" rotWithShape="0">
              <a:srgbClr val="00000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800" b="1">
                <a:solidFill>
                  <a:schemeClr val="accent1"/>
                </a:solidFill>
              </a:rPr>
              <a:t>Правильный ответ</a:t>
            </a:r>
          </a:p>
        </p:txBody>
      </p:sp>
      <p:sp>
        <p:nvSpPr>
          <p:cNvPr id="41987" name="AutoShape 3"/>
          <p:cNvSpPr>
            <a:spLocks noChangeArrowheads="1"/>
          </p:cNvSpPr>
          <p:nvPr/>
        </p:nvSpPr>
        <p:spPr bwMode="auto">
          <a:xfrm>
            <a:off x="6643688" y="4221163"/>
            <a:ext cx="2249487" cy="565150"/>
          </a:xfrm>
          <a:prstGeom prst="wedgeRoundRectCallout">
            <a:avLst>
              <a:gd name="adj1" fmla="val -87602"/>
              <a:gd name="adj2" fmla="val 196932"/>
              <a:gd name="adj3" fmla="val 16667"/>
            </a:avLst>
          </a:prstGeom>
          <a:solidFill>
            <a:schemeClr val="accent1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400" b="1" dirty="0" err="1">
                <a:solidFill>
                  <a:srgbClr val="FF0000"/>
                </a:solidFill>
              </a:rPr>
              <a:t>Маленька</a:t>
            </a:r>
            <a:r>
              <a:rPr lang="ru-RU" sz="24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68313" y="254000"/>
            <a:ext cx="8207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71438" y="333375"/>
            <a:ext cx="896461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>
                <a:solidFill>
                  <a:schemeClr val="accent1"/>
                </a:solidFill>
              </a:rPr>
              <a:t>Вопрос на </a:t>
            </a:r>
            <a:r>
              <a:rPr lang="ru-RU" sz="2800" b="1" dirty="0">
                <a:solidFill>
                  <a:srgbClr val="FF0000"/>
                </a:solidFill>
              </a:rPr>
              <a:t>20 баллов </a:t>
            </a:r>
            <a:r>
              <a:rPr lang="ru-RU" sz="2800" b="1" dirty="0">
                <a:solidFill>
                  <a:schemeClr val="accent1"/>
                </a:solidFill>
              </a:rPr>
              <a:t>по теме «Загадки и поговорки»</a:t>
            </a: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539750" y="1341438"/>
            <a:ext cx="80645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 sz="2400" b="1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FFFF00"/>
                </a:solidFill>
              </a:rPr>
              <a:t>   Продолжите поговорку: «Яство сладенько, да ложка …».</a:t>
            </a:r>
          </a:p>
        </p:txBody>
      </p:sp>
      <p:sp>
        <p:nvSpPr>
          <p:cNvPr id="41991" name="UTurnArrow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 rot="5400000">
            <a:off x="8115301" y="5746750"/>
            <a:ext cx="741362" cy="814387"/>
          </a:xfrm>
          <a:custGeom>
            <a:avLst/>
            <a:gdLst>
              <a:gd name="G0" fmla="+- 0 0 0"/>
              <a:gd name="G1" fmla="+- 6937 0 0"/>
              <a:gd name="G2" fmla="*/ 6937 1 2"/>
              <a:gd name="G3" fmla="*/ 9725 1 2"/>
              <a:gd name="G4" fmla="+- 10800 G3 G2"/>
              <a:gd name="G5" fmla="+- 10800 G3 0"/>
              <a:gd name="G6" fmla="+- G5 G2 0"/>
              <a:gd name="G7" fmla="*/ G6 1 2"/>
              <a:gd name="G8" fmla="+- 9725 0 0"/>
              <a:gd name="G9" fmla="+- 21600 0 6937"/>
              <a:gd name="G10" fmla="+- 21600 0 9725"/>
              <a:gd name="G11" fmla="min G10 8691"/>
              <a:gd name="G12" fmla="+- 8968 0 0"/>
              <a:gd name="G13" fmla="+- 17810 0 5975"/>
              <a:gd name="G14" fmla="+- 17810 0 0"/>
              <a:gd name="G15" fmla="*/ 6937 5842 6110"/>
              <a:gd name="G16" fmla="+- 8968 1350 0"/>
              <a:gd name="G17" fmla="+- 8310 0 G15"/>
              <a:gd name="G18" fmla="*/ G17 G7 8310"/>
              <a:gd name="G19" fmla="+- 6937 G18 0"/>
              <a:gd name="G20" fmla="+- G4 0 G18"/>
              <a:gd name="T0" fmla="*/ 9566 w 21600"/>
              <a:gd name="T1" fmla="*/ 0 h 21600"/>
              <a:gd name="T2" fmla="*/ 3469 w 21600"/>
              <a:gd name="T3" fmla="*/ 21600 h 21600"/>
              <a:gd name="T4" fmla="*/ 9725 w 21600"/>
              <a:gd name="T5" fmla="*/ 8968 h 21600"/>
              <a:gd name="T6" fmla="*/ 15663 w 21600"/>
              <a:gd name="T7" fmla="*/ 17810 h 21600"/>
              <a:gd name="T8" fmla="*/ 21600 w 21600"/>
              <a:gd name="T9" fmla="*/ 8968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G1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3" y="17810"/>
                </a:moveTo>
                <a:lnTo>
                  <a:pt x="21600" y="8968"/>
                </a:lnTo>
                <a:lnTo>
                  <a:pt x="19132" y="8968"/>
                </a:lnTo>
                <a:lnTo>
                  <a:pt x="19132" y="8310"/>
                </a:lnTo>
                <a:cubicBezTo>
                  <a:pt x="19132" y="3721"/>
                  <a:pt x="14849" y="0"/>
                  <a:pt x="9566" y="0"/>
                </a:cubicBezTo>
                <a:cubicBezTo>
                  <a:pt x="4283" y="0"/>
                  <a:pt x="0" y="3799"/>
                  <a:pt x="0" y="8485"/>
                </a:cubicBezTo>
                <a:lnTo>
                  <a:pt x="0" y="21600"/>
                </a:lnTo>
                <a:lnTo>
                  <a:pt x="6937" y="21600"/>
                </a:lnTo>
                <a:lnTo>
                  <a:pt x="6937" y="8310"/>
                </a:lnTo>
                <a:cubicBezTo>
                  <a:pt x="6937" y="7384"/>
                  <a:pt x="7801" y="6633"/>
                  <a:pt x="8867" y="6633"/>
                </a:cubicBezTo>
                <a:lnTo>
                  <a:pt x="10264" y="6633"/>
                </a:lnTo>
                <a:cubicBezTo>
                  <a:pt x="11330" y="6633"/>
                  <a:pt x="12194" y="7384"/>
                  <a:pt x="12194" y="8310"/>
                </a:cubicBezTo>
                <a:lnTo>
                  <a:pt x="12194" y="8968"/>
                </a:lnTo>
                <a:lnTo>
                  <a:pt x="9725" y="8968"/>
                </a:lnTo>
                <a:close/>
              </a:path>
            </a:pathLst>
          </a:custGeom>
          <a:solidFill>
            <a:srgbClr val="FF0000"/>
          </a:solidFill>
          <a:ln w="38100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1512" name="Picture 8" descr="C:\Documents and Settings\Татьяна\Local Settings\Temporary Internet Files\Content.IE5\8GIYAUEC\MC900344846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2928938"/>
            <a:ext cx="22923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nimBg="1"/>
      <p:bldP spid="41987" grpId="0" animBg="1"/>
      <p:bldP spid="4199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/>
          <p:cNvSpPr>
            <a:spLocks noChangeArrowheads="1"/>
          </p:cNvSpPr>
          <p:nvPr/>
        </p:nvSpPr>
        <p:spPr bwMode="auto">
          <a:xfrm>
            <a:off x="2555875" y="5661025"/>
            <a:ext cx="3744913" cy="574675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38100" algn="ctr">
            <a:solidFill>
              <a:schemeClr val="accent1"/>
            </a:solidFill>
            <a:round/>
            <a:headEnd/>
            <a:tailEnd/>
          </a:ln>
          <a:effectLst>
            <a:outerShdw dist="45791" dir="2021404" algn="ctr" rotWithShape="0">
              <a:srgbClr val="00000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800" b="1">
                <a:solidFill>
                  <a:schemeClr val="accent1"/>
                </a:solidFill>
              </a:rPr>
              <a:t>Правильный ответ</a:t>
            </a:r>
          </a:p>
        </p:txBody>
      </p:sp>
      <p:sp>
        <p:nvSpPr>
          <p:cNvPr id="43011" name="AutoShape 3"/>
          <p:cNvSpPr>
            <a:spLocks noChangeArrowheads="1"/>
          </p:cNvSpPr>
          <p:nvPr/>
        </p:nvSpPr>
        <p:spPr bwMode="auto">
          <a:xfrm>
            <a:off x="6072188" y="4221163"/>
            <a:ext cx="2820987" cy="565150"/>
          </a:xfrm>
          <a:prstGeom prst="wedgeRoundRectCallout">
            <a:avLst>
              <a:gd name="adj1" fmla="val -75681"/>
              <a:gd name="adj2" fmla="val 202152"/>
              <a:gd name="adj3" fmla="val 16667"/>
            </a:avLst>
          </a:prstGeom>
          <a:solidFill>
            <a:schemeClr val="accent1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</a:rPr>
              <a:t>Холодильник.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468313" y="254000"/>
            <a:ext cx="8207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71438" y="333375"/>
            <a:ext cx="896461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>
                <a:solidFill>
                  <a:schemeClr val="accent1"/>
                </a:solidFill>
              </a:rPr>
              <a:t>Вопрос на </a:t>
            </a:r>
            <a:r>
              <a:rPr lang="ru-RU" sz="2800" b="1" dirty="0">
                <a:solidFill>
                  <a:srgbClr val="FF0000"/>
                </a:solidFill>
              </a:rPr>
              <a:t>30 баллов </a:t>
            </a:r>
            <a:r>
              <a:rPr lang="ru-RU" sz="2800" b="1" dirty="0">
                <a:solidFill>
                  <a:schemeClr val="accent1"/>
                </a:solidFill>
              </a:rPr>
              <a:t>по теме «Загадки и поговорки»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539750" y="1341438"/>
            <a:ext cx="80645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 sz="2400" b="1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FFFF00"/>
                </a:solidFill>
              </a:rPr>
              <a:t>   Отгадайте загадку: «В нашей кухне целый год, Дед Мороз в шкафу живет»?</a:t>
            </a:r>
          </a:p>
        </p:txBody>
      </p:sp>
      <p:sp>
        <p:nvSpPr>
          <p:cNvPr id="43015" name="UTurnArrow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 rot="5400000">
            <a:off x="8115301" y="5746750"/>
            <a:ext cx="741362" cy="814387"/>
          </a:xfrm>
          <a:custGeom>
            <a:avLst/>
            <a:gdLst>
              <a:gd name="G0" fmla="+- 0 0 0"/>
              <a:gd name="G1" fmla="+- 6937 0 0"/>
              <a:gd name="G2" fmla="*/ 6937 1 2"/>
              <a:gd name="G3" fmla="*/ 9725 1 2"/>
              <a:gd name="G4" fmla="+- 10800 G3 G2"/>
              <a:gd name="G5" fmla="+- 10800 G3 0"/>
              <a:gd name="G6" fmla="+- G5 G2 0"/>
              <a:gd name="G7" fmla="*/ G6 1 2"/>
              <a:gd name="G8" fmla="+- 9725 0 0"/>
              <a:gd name="G9" fmla="+- 21600 0 6937"/>
              <a:gd name="G10" fmla="+- 21600 0 9725"/>
              <a:gd name="G11" fmla="min G10 8691"/>
              <a:gd name="G12" fmla="+- 8968 0 0"/>
              <a:gd name="G13" fmla="+- 17810 0 5975"/>
              <a:gd name="G14" fmla="+- 17810 0 0"/>
              <a:gd name="G15" fmla="*/ 6937 5842 6110"/>
              <a:gd name="G16" fmla="+- 8968 1350 0"/>
              <a:gd name="G17" fmla="+- 8310 0 G15"/>
              <a:gd name="G18" fmla="*/ G17 G7 8310"/>
              <a:gd name="G19" fmla="+- 6937 G18 0"/>
              <a:gd name="G20" fmla="+- G4 0 G18"/>
              <a:gd name="T0" fmla="*/ 9566 w 21600"/>
              <a:gd name="T1" fmla="*/ 0 h 21600"/>
              <a:gd name="T2" fmla="*/ 3469 w 21600"/>
              <a:gd name="T3" fmla="*/ 21600 h 21600"/>
              <a:gd name="T4" fmla="*/ 9725 w 21600"/>
              <a:gd name="T5" fmla="*/ 8968 h 21600"/>
              <a:gd name="T6" fmla="*/ 15663 w 21600"/>
              <a:gd name="T7" fmla="*/ 17810 h 21600"/>
              <a:gd name="T8" fmla="*/ 21600 w 21600"/>
              <a:gd name="T9" fmla="*/ 8968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G1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3" y="17810"/>
                </a:moveTo>
                <a:lnTo>
                  <a:pt x="21600" y="8968"/>
                </a:lnTo>
                <a:lnTo>
                  <a:pt x="19132" y="8968"/>
                </a:lnTo>
                <a:lnTo>
                  <a:pt x="19132" y="8310"/>
                </a:lnTo>
                <a:cubicBezTo>
                  <a:pt x="19132" y="3721"/>
                  <a:pt x="14849" y="0"/>
                  <a:pt x="9566" y="0"/>
                </a:cubicBezTo>
                <a:cubicBezTo>
                  <a:pt x="4283" y="0"/>
                  <a:pt x="0" y="3799"/>
                  <a:pt x="0" y="8485"/>
                </a:cubicBezTo>
                <a:lnTo>
                  <a:pt x="0" y="21600"/>
                </a:lnTo>
                <a:lnTo>
                  <a:pt x="6937" y="21600"/>
                </a:lnTo>
                <a:lnTo>
                  <a:pt x="6937" y="8310"/>
                </a:lnTo>
                <a:cubicBezTo>
                  <a:pt x="6937" y="7384"/>
                  <a:pt x="7801" y="6633"/>
                  <a:pt x="8867" y="6633"/>
                </a:cubicBezTo>
                <a:lnTo>
                  <a:pt x="10264" y="6633"/>
                </a:lnTo>
                <a:cubicBezTo>
                  <a:pt x="11330" y="6633"/>
                  <a:pt x="12194" y="7384"/>
                  <a:pt x="12194" y="8310"/>
                </a:cubicBezTo>
                <a:lnTo>
                  <a:pt x="12194" y="8968"/>
                </a:lnTo>
                <a:lnTo>
                  <a:pt x="9725" y="8968"/>
                </a:lnTo>
                <a:close/>
              </a:path>
            </a:pathLst>
          </a:custGeom>
          <a:solidFill>
            <a:srgbClr val="FF0000"/>
          </a:solidFill>
          <a:ln w="38100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2536" name="Picture 8" descr="C:\Documents and Settings\Татьяна\Local Settings\Temporary Internet Files\Content.IE5\Q7FU9H46\MC900215895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313" y="3000375"/>
            <a:ext cx="1882775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nimBg="1"/>
      <p:bldP spid="43011" grpId="0" animBg="1"/>
      <p:bldP spid="430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/>
          <p:cNvSpPr>
            <a:spLocks noChangeArrowheads="1"/>
          </p:cNvSpPr>
          <p:nvPr/>
        </p:nvSpPr>
        <p:spPr bwMode="auto">
          <a:xfrm>
            <a:off x="2555875" y="5661025"/>
            <a:ext cx="3744913" cy="574675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38100" algn="ctr">
            <a:solidFill>
              <a:schemeClr val="accent1"/>
            </a:solidFill>
            <a:round/>
            <a:headEnd/>
            <a:tailEnd/>
          </a:ln>
          <a:effectLst>
            <a:outerShdw dist="45791" dir="2021404" algn="ctr" rotWithShape="0">
              <a:srgbClr val="00000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800" b="1">
                <a:solidFill>
                  <a:schemeClr val="accent1"/>
                </a:solidFill>
              </a:rPr>
              <a:t>Правильный ответ</a:t>
            </a:r>
          </a:p>
        </p:txBody>
      </p:sp>
      <p:sp>
        <p:nvSpPr>
          <p:cNvPr id="44035" name="AutoShape 3"/>
          <p:cNvSpPr>
            <a:spLocks noChangeArrowheads="1"/>
          </p:cNvSpPr>
          <p:nvPr/>
        </p:nvSpPr>
        <p:spPr bwMode="auto">
          <a:xfrm>
            <a:off x="7143750" y="4221163"/>
            <a:ext cx="1749425" cy="565150"/>
          </a:xfrm>
          <a:prstGeom prst="wedgeRoundRectCallout">
            <a:avLst>
              <a:gd name="adj1" fmla="val -112835"/>
              <a:gd name="adj2" fmla="val 194322"/>
              <a:gd name="adj3" fmla="val 16667"/>
            </a:avLst>
          </a:prstGeom>
          <a:solidFill>
            <a:schemeClr val="accent1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</a:rPr>
              <a:t>Соль.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68313" y="254000"/>
            <a:ext cx="8207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89694" y="396875"/>
            <a:ext cx="8964612" cy="95408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>
                <a:solidFill>
                  <a:schemeClr val="accent1"/>
                </a:solidFill>
                <a:latin typeface="Bookman Old Style" panose="02050604050505020204" pitchFamily="18" charset="0"/>
              </a:rPr>
              <a:t>Вопрос на </a:t>
            </a:r>
            <a: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40 баллов </a:t>
            </a:r>
            <a:r>
              <a:rPr lang="ru-RU" sz="2800" b="1" dirty="0">
                <a:solidFill>
                  <a:schemeClr val="accent1"/>
                </a:solidFill>
                <a:latin typeface="Bookman Old Style" panose="02050604050505020204" pitchFamily="18" charset="0"/>
              </a:rPr>
              <a:t>по теме «Загадки и поговорки»</a:t>
            </a: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824645" y="1786424"/>
            <a:ext cx="8064500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Отгадайте </a:t>
            </a:r>
            <a:r>
              <a:rPr lang="ru-RU" sz="2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загадку: «В воде родится, а воды боится»? </a:t>
            </a:r>
          </a:p>
        </p:txBody>
      </p:sp>
      <p:sp>
        <p:nvSpPr>
          <p:cNvPr id="44039" name="UTurnArrow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 rot="5400000">
            <a:off x="8115301" y="5746750"/>
            <a:ext cx="741362" cy="814387"/>
          </a:xfrm>
          <a:custGeom>
            <a:avLst/>
            <a:gdLst>
              <a:gd name="G0" fmla="+- 0 0 0"/>
              <a:gd name="G1" fmla="+- 6937 0 0"/>
              <a:gd name="G2" fmla="*/ 6937 1 2"/>
              <a:gd name="G3" fmla="*/ 9725 1 2"/>
              <a:gd name="G4" fmla="+- 10800 G3 G2"/>
              <a:gd name="G5" fmla="+- 10800 G3 0"/>
              <a:gd name="G6" fmla="+- G5 G2 0"/>
              <a:gd name="G7" fmla="*/ G6 1 2"/>
              <a:gd name="G8" fmla="+- 9725 0 0"/>
              <a:gd name="G9" fmla="+- 21600 0 6937"/>
              <a:gd name="G10" fmla="+- 21600 0 9725"/>
              <a:gd name="G11" fmla="min G10 8691"/>
              <a:gd name="G12" fmla="+- 8968 0 0"/>
              <a:gd name="G13" fmla="+- 17810 0 5975"/>
              <a:gd name="G14" fmla="+- 17810 0 0"/>
              <a:gd name="G15" fmla="*/ 6937 5842 6110"/>
              <a:gd name="G16" fmla="+- 8968 1350 0"/>
              <a:gd name="G17" fmla="+- 8310 0 G15"/>
              <a:gd name="G18" fmla="*/ G17 G7 8310"/>
              <a:gd name="G19" fmla="+- 6937 G18 0"/>
              <a:gd name="G20" fmla="+- G4 0 G18"/>
              <a:gd name="T0" fmla="*/ 9566 w 21600"/>
              <a:gd name="T1" fmla="*/ 0 h 21600"/>
              <a:gd name="T2" fmla="*/ 3469 w 21600"/>
              <a:gd name="T3" fmla="*/ 21600 h 21600"/>
              <a:gd name="T4" fmla="*/ 9725 w 21600"/>
              <a:gd name="T5" fmla="*/ 8968 h 21600"/>
              <a:gd name="T6" fmla="*/ 15663 w 21600"/>
              <a:gd name="T7" fmla="*/ 17810 h 21600"/>
              <a:gd name="T8" fmla="*/ 21600 w 21600"/>
              <a:gd name="T9" fmla="*/ 8968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G1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3" y="17810"/>
                </a:moveTo>
                <a:lnTo>
                  <a:pt x="21600" y="8968"/>
                </a:lnTo>
                <a:lnTo>
                  <a:pt x="19132" y="8968"/>
                </a:lnTo>
                <a:lnTo>
                  <a:pt x="19132" y="8310"/>
                </a:lnTo>
                <a:cubicBezTo>
                  <a:pt x="19132" y="3721"/>
                  <a:pt x="14849" y="0"/>
                  <a:pt x="9566" y="0"/>
                </a:cubicBezTo>
                <a:cubicBezTo>
                  <a:pt x="4283" y="0"/>
                  <a:pt x="0" y="3799"/>
                  <a:pt x="0" y="8485"/>
                </a:cubicBezTo>
                <a:lnTo>
                  <a:pt x="0" y="21600"/>
                </a:lnTo>
                <a:lnTo>
                  <a:pt x="6937" y="21600"/>
                </a:lnTo>
                <a:lnTo>
                  <a:pt x="6937" y="8310"/>
                </a:lnTo>
                <a:cubicBezTo>
                  <a:pt x="6937" y="7384"/>
                  <a:pt x="7801" y="6633"/>
                  <a:pt x="8867" y="6633"/>
                </a:cubicBezTo>
                <a:lnTo>
                  <a:pt x="10264" y="6633"/>
                </a:lnTo>
                <a:cubicBezTo>
                  <a:pt x="11330" y="6633"/>
                  <a:pt x="12194" y="7384"/>
                  <a:pt x="12194" y="8310"/>
                </a:cubicBezTo>
                <a:lnTo>
                  <a:pt x="12194" y="8968"/>
                </a:lnTo>
                <a:lnTo>
                  <a:pt x="9725" y="8968"/>
                </a:lnTo>
                <a:close/>
              </a:path>
            </a:pathLst>
          </a:custGeom>
          <a:solidFill>
            <a:srgbClr val="FF0000"/>
          </a:solidFill>
          <a:ln w="38100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3562" name="Picture 10" descr="C:\Documents and Settings\Татьяна\Local Settings\Temporary Internet Files\Content.IE5\DGUBAHST\MC900296197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3286125"/>
            <a:ext cx="2947987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nimBg="1"/>
      <p:bldP spid="44035" grpId="0" animBg="1"/>
      <p:bldP spid="440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ChangeArrowheads="1"/>
          </p:cNvSpPr>
          <p:nvPr/>
        </p:nvSpPr>
        <p:spPr bwMode="auto">
          <a:xfrm>
            <a:off x="2555875" y="5661025"/>
            <a:ext cx="3744913" cy="574675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38100" algn="ctr">
            <a:solidFill>
              <a:schemeClr val="accent1"/>
            </a:solidFill>
            <a:round/>
            <a:headEnd/>
            <a:tailEnd/>
          </a:ln>
          <a:effectLst>
            <a:outerShdw dist="45791" dir="2021404" algn="ctr" rotWithShape="0">
              <a:srgbClr val="00000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800" b="1">
                <a:solidFill>
                  <a:schemeClr val="accent1"/>
                </a:solidFill>
              </a:rPr>
              <a:t>Правильный ответ</a:t>
            </a:r>
          </a:p>
        </p:txBody>
      </p:sp>
      <p:sp>
        <p:nvSpPr>
          <p:cNvPr id="25603" name="AutoShape 3"/>
          <p:cNvSpPr>
            <a:spLocks noChangeArrowheads="1"/>
          </p:cNvSpPr>
          <p:nvPr/>
        </p:nvSpPr>
        <p:spPr bwMode="auto">
          <a:xfrm>
            <a:off x="5072063" y="4000500"/>
            <a:ext cx="3714750" cy="571500"/>
          </a:xfrm>
          <a:prstGeom prst="wedgeRoundRectCallout">
            <a:avLst>
              <a:gd name="adj1" fmla="val -61235"/>
              <a:gd name="adj2" fmla="val 230522"/>
              <a:gd name="adj3" fmla="val 16667"/>
            </a:avLst>
          </a:prstGeom>
          <a:solidFill>
            <a:schemeClr val="accent1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indent="360363">
              <a:defRPr/>
            </a:pPr>
            <a:r>
              <a:rPr lang="ru-RU" sz="2400" b="1" dirty="0">
                <a:solidFill>
                  <a:srgbClr val="FF0000"/>
                </a:solidFill>
              </a:rPr>
              <a:t>Покраснение кожи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68313" y="254000"/>
            <a:ext cx="8207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539552" y="277826"/>
            <a:ext cx="8280400" cy="95408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>
                <a:solidFill>
                  <a:schemeClr val="accent1"/>
                </a:solidFill>
                <a:latin typeface="Bookman Old Style" panose="02050604050505020204" pitchFamily="18" charset="0"/>
              </a:rPr>
              <a:t>Вопрос на </a:t>
            </a:r>
            <a: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10 баллов</a:t>
            </a:r>
            <a:r>
              <a:rPr lang="ru-RU" sz="2800" b="1" dirty="0">
                <a:solidFill>
                  <a:schemeClr val="accent1"/>
                </a:solidFill>
                <a:latin typeface="Bookman Old Style" panose="02050604050505020204" pitchFamily="18" charset="0"/>
              </a:rPr>
              <a:t> по теме «Физиология питания»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683568" y="1854200"/>
            <a:ext cx="7886700" cy="36004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Какой признак не является основным признаком пищевого отравления</a:t>
            </a:r>
            <a:r>
              <a:rPr lang="en-US" sz="2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?</a:t>
            </a:r>
          </a:p>
          <a:p>
            <a:pPr indent="90488">
              <a:spcBef>
                <a:spcPct val="50000"/>
              </a:spcBef>
              <a:buFontTx/>
              <a:buChar char="•"/>
              <a:defRPr/>
            </a:pPr>
            <a:r>
              <a:rPr lang="ru-RU" sz="2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  боль в области живота</a:t>
            </a:r>
          </a:p>
          <a:p>
            <a:pPr indent="90488">
              <a:spcBef>
                <a:spcPct val="50000"/>
              </a:spcBef>
              <a:buFontTx/>
              <a:buChar char="•"/>
              <a:defRPr/>
            </a:pPr>
            <a:r>
              <a:rPr lang="ru-RU" sz="2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  рвота</a:t>
            </a:r>
          </a:p>
          <a:p>
            <a:pPr indent="90488">
              <a:spcBef>
                <a:spcPct val="50000"/>
              </a:spcBef>
              <a:buFontTx/>
              <a:buChar char="•"/>
              <a:defRPr/>
            </a:pPr>
            <a:r>
              <a:rPr lang="ru-RU" sz="2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  головная боль</a:t>
            </a:r>
          </a:p>
          <a:p>
            <a:pPr indent="90488">
              <a:spcBef>
                <a:spcPct val="50000"/>
              </a:spcBef>
              <a:buFontTx/>
              <a:buChar char="•"/>
              <a:defRPr/>
            </a:pPr>
            <a:r>
              <a:rPr lang="ru-RU" sz="2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  покраснение кожи</a:t>
            </a:r>
          </a:p>
          <a:p>
            <a:pPr indent="90488">
              <a:spcBef>
                <a:spcPct val="50000"/>
              </a:spcBef>
              <a:buFontTx/>
              <a:buChar char="•"/>
              <a:defRPr/>
            </a:pPr>
            <a:r>
              <a:rPr lang="ru-RU" sz="2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  понос </a:t>
            </a:r>
          </a:p>
        </p:txBody>
      </p:sp>
      <p:sp>
        <p:nvSpPr>
          <p:cNvPr id="25607" name="UTurnArrow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 rot="5400000">
            <a:off x="8137526" y="5768975"/>
            <a:ext cx="741362" cy="814387"/>
          </a:xfrm>
          <a:custGeom>
            <a:avLst/>
            <a:gdLst>
              <a:gd name="G0" fmla="+- 0 0 0"/>
              <a:gd name="G1" fmla="+- 6937 0 0"/>
              <a:gd name="G2" fmla="*/ 6937 1 2"/>
              <a:gd name="G3" fmla="*/ 9725 1 2"/>
              <a:gd name="G4" fmla="+- 10800 G3 G2"/>
              <a:gd name="G5" fmla="+- 10800 G3 0"/>
              <a:gd name="G6" fmla="+- G5 G2 0"/>
              <a:gd name="G7" fmla="*/ G6 1 2"/>
              <a:gd name="G8" fmla="+- 9725 0 0"/>
              <a:gd name="G9" fmla="+- 21600 0 6937"/>
              <a:gd name="G10" fmla="+- 21600 0 9725"/>
              <a:gd name="G11" fmla="min G10 8691"/>
              <a:gd name="G12" fmla="+- 8968 0 0"/>
              <a:gd name="G13" fmla="+- 17810 0 5975"/>
              <a:gd name="G14" fmla="+- 17810 0 0"/>
              <a:gd name="G15" fmla="*/ 6937 5842 6110"/>
              <a:gd name="G16" fmla="+- 8968 1350 0"/>
              <a:gd name="G17" fmla="+- 8310 0 G15"/>
              <a:gd name="G18" fmla="*/ G17 G7 8310"/>
              <a:gd name="G19" fmla="+- 6937 G18 0"/>
              <a:gd name="G20" fmla="+- G4 0 G18"/>
              <a:gd name="T0" fmla="*/ 9566 w 21600"/>
              <a:gd name="T1" fmla="*/ 0 h 21600"/>
              <a:gd name="T2" fmla="*/ 3469 w 21600"/>
              <a:gd name="T3" fmla="*/ 21600 h 21600"/>
              <a:gd name="T4" fmla="*/ 9725 w 21600"/>
              <a:gd name="T5" fmla="*/ 8968 h 21600"/>
              <a:gd name="T6" fmla="*/ 15663 w 21600"/>
              <a:gd name="T7" fmla="*/ 17810 h 21600"/>
              <a:gd name="T8" fmla="*/ 21600 w 21600"/>
              <a:gd name="T9" fmla="*/ 8968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G1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3" y="17810"/>
                </a:moveTo>
                <a:lnTo>
                  <a:pt x="21600" y="8968"/>
                </a:lnTo>
                <a:lnTo>
                  <a:pt x="19132" y="8968"/>
                </a:lnTo>
                <a:lnTo>
                  <a:pt x="19132" y="8310"/>
                </a:lnTo>
                <a:cubicBezTo>
                  <a:pt x="19132" y="3721"/>
                  <a:pt x="14849" y="0"/>
                  <a:pt x="9566" y="0"/>
                </a:cubicBezTo>
                <a:cubicBezTo>
                  <a:pt x="4283" y="0"/>
                  <a:pt x="0" y="3799"/>
                  <a:pt x="0" y="8485"/>
                </a:cubicBezTo>
                <a:lnTo>
                  <a:pt x="0" y="21600"/>
                </a:lnTo>
                <a:lnTo>
                  <a:pt x="6937" y="21600"/>
                </a:lnTo>
                <a:lnTo>
                  <a:pt x="6937" y="8310"/>
                </a:lnTo>
                <a:cubicBezTo>
                  <a:pt x="6937" y="7384"/>
                  <a:pt x="7801" y="6633"/>
                  <a:pt x="8867" y="6633"/>
                </a:cubicBezTo>
                <a:lnTo>
                  <a:pt x="10264" y="6633"/>
                </a:lnTo>
                <a:cubicBezTo>
                  <a:pt x="11330" y="6633"/>
                  <a:pt x="12194" y="7384"/>
                  <a:pt x="12194" y="8310"/>
                </a:cubicBezTo>
                <a:lnTo>
                  <a:pt x="12194" y="8968"/>
                </a:lnTo>
                <a:lnTo>
                  <a:pt x="9725" y="8968"/>
                </a:lnTo>
                <a:close/>
              </a:path>
            </a:pathLst>
          </a:custGeom>
          <a:solidFill>
            <a:srgbClr val="FF0000"/>
          </a:solidFill>
          <a:ln w="38100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nimBg="1"/>
      <p:bldP spid="25603" grpId="0" animBg="1"/>
      <p:bldP spid="2560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ChangeArrowheads="1"/>
          </p:cNvSpPr>
          <p:nvPr/>
        </p:nvSpPr>
        <p:spPr bwMode="auto">
          <a:xfrm>
            <a:off x="2555875" y="5661025"/>
            <a:ext cx="3744913" cy="574675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38100" algn="ctr">
            <a:solidFill>
              <a:schemeClr val="accent1"/>
            </a:solidFill>
            <a:round/>
            <a:headEnd/>
            <a:tailEnd/>
          </a:ln>
          <a:effectLst>
            <a:outerShdw dist="45791" dir="2021404" algn="ctr" rotWithShape="0">
              <a:srgbClr val="00000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800" b="1">
                <a:solidFill>
                  <a:schemeClr val="accent1"/>
                </a:solidFill>
              </a:rPr>
              <a:t>Правильный ответ</a:t>
            </a: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468313" y="254000"/>
            <a:ext cx="8207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95288" y="333375"/>
            <a:ext cx="8280400" cy="95408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>
                <a:solidFill>
                  <a:schemeClr val="accent1"/>
                </a:solidFill>
                <a:latin typeface="Bookman Old Style" panose="02050604050505020204" pitchFamily="18" charset="0"/>
              </a:rPr>
              <a:t>Вопрос на </a:t>
            </a:r>
            <a: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20 баллов</a:t>
            </a:r>
            <a:r>
              <a:rPr lang="ru-RU" sz="2800" b="1" dirty="0">
                <a:solidFill>
                  <a:schemeClr val="accent1"/>
                </a:solidFill>
                <a:latin typeface="Bookman Old Style" panose="02050604050505020204" pitchFamily="18" charset="0"/>
              </a:rPr>
              <a:t> по теме «Физиология питания»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828675" y="2052638"/>
            <a:ext cx="75596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FFFF00"/>
                </a:solidFill>
              </a:rPr>
              <a:t>   Назовите не менее 3-х полезных применений микроорганизмов.</a:t>
            </a:r>
          </a:p>
        </p:txBody>
      </p:sp>
      <p:sp>
        <p:nvSpPr>
          <p:cNvPr id="26631" name="UTurnArrow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 rot="5400000">
            <a:off x="8137526" y="5768975"/>
            <a:ext cx="741362" cy="814387"/>
          </a:xfrm>
          <a:custGeom>
            <a:avLst/>
            <a:gdLst>
              <a:gd name="G0" fmla="+- 0 0 0"/>
              <a:gd name="G1" fmla="+- 6937 0 0"/>
              <a:gd name="G2" fmla="*/ 6937 1 2"/>
              <a:gd name="G3" fmla="*/ 9725 1 2"/>
              <a:gd name="G4" fmla="+- 10800 G3 G2"/>
              <a:gd name="G5" fmla="+- 10800 G3 0"/>
              <a:gd name="G6" fmla="+- G5 G2 0"/>
              <a:gd name="G7" fmla="*/ G6 1 2"/>
              <a:gd name="G8" fmla="+- 9725 0 0"/>
              <a:gd name="G9" fmla="+- 21600 0 6937"/>
              <a:gd name="G10" fmla="+- 21600 0 9725"/>
              <a:gd name="G11" fmla="min G10 8691"/>
              <a:gd name="G12" fmla="+- 8968 0 0"/>
              <a:gd name="G13" fmla="+- 17810 0 5975"/>
              <a:gd name="G14" fmla="+- 17810 0 0"/>
              <a:gd name="G15" fmla="*/ 6937 5842 6110"/>
              <a:gd name="G16" fmla="+- 8968 1350 0"/>
              <a:gd name="G17" fmla="+- 8310 0 G15"/>
              <a:gd name="G18" fmla="*/ G17 G7 8310"/>
              <a:gd name="G19" fmla="+- 6937 G18 0"/>
              <a:gd name="G20" fmla="+- G4 0 G18"/>
              <a:gd name="T0" fmla="*/ 9566 w 21600"/>
              <a:gd name="T1" fmla="*/ 0 h 21600"/>
              <a:gd name="T2" fmla="*/ 3469 w 21600"/>
              <a:gd name="T3" fmla="*/ 21600 h 21600"/>
              <a:gd name="T4" fmla="*/ 9725 w 21600"/>
              <a:gd name="T5" fmla="*/ 8968 h 21600"/>
              <a:gd name="T6" fmla="*/ 15663 w 21600"/>
              <a:gd name="T7" fmla="*/ 17810 h 21600"/>
              <a:gd name="T8" fmla="*/ 21600 w 21600"/>
              <a:gd name="T9" fmla="*/ 8968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G1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3" y="17810"/>
                </a:moveTo>
                <a:lnTo>
                  <a:pt x="21600" y="8968"/>
                </a:lnTo>
                <a:lnTo>
                  <a:pt x="19132" y="8968"/>
                </a:lnTo>
                <a:lnTo>
                  <a:pt x="19132" y="8310"/>
                </a:lnTo>
                <a:cubicBezTo>
                  <a:pt x="19132" y="3721"/>
                  <a:pt x="14849" y="0"/>
                  <a:pt x="9566" y="0"/>
                </a:cubicBezTo>
                <a:cubicBezTo>
                  <a:pt x="4283" y="0"/>
                  <a:pt x="0" y="3799"/>
                  <a:pt x="0" y="8485"/>
                </a:cubicBezTo>
                <a:lnTo>
                  <a:pt x="0" y="21600"/>
                </a:lnTo>
                <a:lnTo>
                  <a:pt x="6937" y="21600"/>
                </a:lnTo>
                <a:lnTo>
                  <a:pt x="6937" y="8310"/>
                </a:lnTo>
                <a:cubicBezTo>
                  <a:pt x="6937" y="7384"/>
                  <a:pt x="7801" y="6633"/>
                  <a:pt x="8867" y="6633"/>
                </a:cubicBezTo>
                <a:lnTo>
                  <a:pt x="10264" y="6633"/>
                </a:lnTo>
                <a:cubicBezTo>
                  <a:pt x="11330" y="6633"/>
                  <a:pt x="12194" y="7384"/>
                  <a:pt x="12194" y="8310"/>
                </a:cubicBezTo>
                <a:lnTo>
                  <a:pt x="12194" y="8968"/>
                </a:lnTo>
                <a:lnTo>
                  <a:pt x="9725" y="8968"/>
                </a:lnTo>
                <a:close/>
              </a:path>
            </a:pathLst>
          </a:custGeom>
          <a:solidFill>
            <a:srgbClr val="FF0000"/>
          </a:solidFill>
          <a:ln w="38100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627" name="AutoShape 3"/>
          <p:cNvSpPr>
            <a:spLocks noChangeArrowheads="1"/>
          </p:cNvSpPr>
          <p:nvPr/>
        </p:nvSpPr>
        <p:spPr bwMode="auto">
          <a:xfrm>
            <a:off x="285750" y="2000250"/>
            <a:ext cx="8607425" cy="3000375"/>
          </a:xfrm>
          <a:prstGeom prst="wedgeRoundRectCallout">
            <a:avLst>
              <a:gd name="adj1" fmla="val 317"/>
              <a:gd name="adj2" fmla="val 74516"/>
              <a:gd name="adj3" fmla="val 16667"/>
            </a:avLst>
          </a:prstGeom>
          <a:solidFill>
            <a:schemeClr val="accent1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indent="360363"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в </a:t>
            </a:r>
            <a:r>
              <a:rPr lang="ru-RU" sz="2400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кулинарии</a:t>
            </a:r>
            <a:r>
              <a:rPr lang="ru-RU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- для процесса брожения теста;</a:t>
            </a:r>
          </a:p>
          <a:p>
            <a:pPr indent="360363"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в </a:t>
            </a:r>
            <a:r>
              <a:rPr lang="ru-RU" sz="2400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виноделии</a:t>
            </a:r>
            <a:r>
              <a:rPr lang="ru-RU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– для ускорения выделения соков из плодов;</a:t>
            </a:r>
          </a:p>
          <a:p>
            <a:pPr indent="360363"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в </a:t>
            </a:r>
            <a:r>
              <a:rPr lang="ru-RU" sz="2400" i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спиртоваренной</a:t>
            </a:r>
            <a:r>
              <a:rPr lang="ru-RU" sz="2400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 промышленности </a:t>
            </a:r>
            <a:r>
              <a:rPr lang="ru-RU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– для получения дрожжей;</a:t>
            </a:r>
          </a:p>
          <a:p>
            <a:pPr indent="360363"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в </a:t>
            </a:r>
            <a:r>
              <a:rPr lang="ru-RU" sz="2400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медицинской промышленности </a:t>
            </a:r>
            <a:r>
              <a:rPr lang="ru-RU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при производстве лекарств.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nimBg="1"/>
      <p:bldP spid="26630" grpId="0"/>
      <p:bldP spid="266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ChangeArrowheads="1"/>
          </p:cNvSpPr>
          <p:nvPr/>
        </p:nvSpPr>
        <p:spPr bwMode="auto">
          <a:xfrm>
            <a:off x="2555875" y="5661025"/>
            <a:ext cx="3744913" cy="574675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38100" algn="ctr">
            <a:solidFill>
              <a:schemeClr val="accent1"/>
            </a:solidFill>
            <a:round/>
            <a:headEnd/>
            <a:tailEnd/>
          </a:ln>
          <a:effectLst>
            <a:outerShdw dist="45791" dir="2021404" algn="ctr" rotWithShape="0">
              <a:srgbClr val="00000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800" b="1">
                <a:solidFill>
                  <a:schemeClr val="accent1"/>
                </a:solidFill>
              </a:rPr>
              <a:t>Правильный ответ</a:t>
            </a:r>
          </a:p>
        </p:txBody>
      </p:sp>
      <p:sp>
        <p:nvSpPr>
          <p:cNvPr id="29699" name="AutoShape 3"/>
          <p:cNvSpPr>
            <a:spLocks noChangeArrowheads="1"/>
          </p:cNvSpPr>
          <p:nvPr/>
        </p:nvSpPr>
        <p:spPr bwMode="auto">
          <a:xfrm>
            <a:off x="714375" y="3214688"/>
            <a:ext cx="8107363" cy="2143125"/>
          </a:xfrm>
          <a:prstGeom prst="wedgeRoundRectCallout">
            <a:avLst>
              <a:gd name="adj1" fmla="val 2959"/>
              <a:gd name="adj2" fmla="val 63969"/>
              <a:gd name="adj3" fmla="val 16667"/>
            </a:avLst>
          </a:prstGeom>
          <a:solidFill>
            <a:schemeClr val="accent1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indent="360363"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rgbClr val="FF0000"/>
                </a:solidFill>
              </a:rPr>
              <a:t>вызвать врача;</a:t>
            </a:r>
          </a:p>
          <a:p>
            <a:pPr indent="360363"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rgbClr val="FF0000"/>
                </a:solidFill>
              </a:rPr>
              <a:t>до приезда врача промыть желудок;</a:t>
            </a:r>
          </a:p>
          <a:p>
            <a:pPr indent="360363"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rgbClr val="FF0000"/>
                </a:solidFill>
              </a:rPr>
              <a:t>после промывания дать активированный уголь в растворенном состоянии;</a:t>
            </a:r>
          </a:p>
          <a:p>
            <a:pPr indent="360363"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rgbClr val="FF0000"/>
                </a:solidFill>
              </a:rPr>
              <a:t>через 2-3 часа повторно промыть желудок.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68313" y="254000"/>
            <a:ext cx="8207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395288" y="333375"/>
            <a:ext cx="8280400" cy="95408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>
                <a:solidFill>
                  <a:schemeClr val="accent1"/>
                </a:solidFill>
                <a:latin typeface="Bookman Old Style" panose="02050604050505020204" pitchFamily="18" charset="0"/>
              </a:rPr>
              <a:t>Вопрос на </a:t>
            </a:r>
            <a: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30 баллов</a:t>
            </a:r>
            <a:r>
              <a:rPr lang="ru-RU" sz="2800" b="1" dirty="0">
                <a:solidFill>
                  <a:schemeClr val="accent1"/>
                </a:solidFill>
                <a:latin typeface="Bookman Old Style" panose="02050604050505020204" pitchFamily="18" charset="0"/>
              </a:rPr>
              <a:t> по теме «Физиология питания»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828675" y="2052638"/>
            <a:ext cx="7559675" cy="12001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FFFF00"/>
                </a:solidFill>
              </a:rPr>
              <a:t>   </a:t>
            </a:r>
            <a:r>
              <a:rPr lang="ru-RU" sz="2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Как правильно оказать первую медицинскую помощь человеку с признаками пищевого отравления</a:t>
            </a:r>
            <a:r>
              <a:rPr lang="en-US" sz="2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? </a:t>
            </a:r>
            <a:endParaRPr lang="ru-RU" sz="2400" b="1" dirty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9703" name="UTurnArrow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 rot="5400000">
            <a:off x="8137526" y="5768975"/>
            <a:ext cx="741362" cy="814387"/>
          </a:xfrm>
          <a:custGeom>
            <a:avLst/>
            <a:gdLst>
              <a:gd name="G0" fmla="+- 0 0 0"/>
              <a:gd name="G1" fmla="+- 6937 0 0"/>
              <a:gd name="G2" fmla="*/ 6937 1 2"/>
              <a:gd name="G3" fmla="*/ 9725 1 2"/>
              <a:gd name="G4" fmla="+- 10800 G3 G2"/>
              <a:gd name="G5" fmla="+- 10800 G3 0"/>
              <a:gd name="G6" fmla="+- G5 G2 0"/>
              <a:gd name="G7" fmla="*/ G6 1 2"/>
              <a:gd name="G8" fmla="+- 9725 0 0"/>
              <a:gd name="G9" fmla="+- 21600 0 6937"/>
              <a:gd name="G10" fmla="+- 21600 0 9725"/>
              <a:gd name="G11" fmla="min G10 8691"/>
              <a:gd name="G12" fmla="+- 8968 0 0"/>
              <a:gd name="G13" fmla="+- 17810 0 5975"/>
              <a:gd name="G14" fmla="+- 17810 0 0"/>
              <a:gd name="G15" fmla="*/ 6937 5842 6110"/>
              <a:gd name="G16" fmla="+- 8968 1350 0"/>
              <a:gd name="G17" fmla="+- 8310 0 G15"/>
              <a:gd name="G18" fmla="*/ G17 G7 8310"/>
              <a:gd name="G19" fmla="+- 6937 G18 0"/>
              <a:gd name="G20" fmla="+- G4 0 G18"/>
              <a:gd name="T0" fmla="*/ 9566 w 21600"/>
              <a:gd name="T1" fmla="*/ 0 h 21600"/>
              <a:gd name="T2" fmla="*/ 3469 w 21600"/>
              <a:gd name="T3" fmla="*/ 21600 h 21600"/>
              <a:gd name="T4" fmla="*/ 9725 w 21600"/>
              <a:gd name="T5" fmla="*/ 8968 h 21600"/>
              <a:gd name="T6" fmla="*/ 15663 w 21600"/>
              <a:gd name="T7" fmla="*/ 17810 h 21600"/>
              <a:gd name="T8" fmla="*/ 21600 w 21600"/>
              <a:gd name="T9" fmla="*/ 8968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G1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3" y="17810"/>
                </a:moveTo>
                <a:lnTo>
                  <a:pt x="21600" y="8968"/>
                </a:lnTo>
                <a:lnTo>
                  <a:pt x="19132" y="8968"/>
                </a:lnTo>
                <a:lnTo>
                  <a:pt x="19132" y="8310"/>
                </a:lnTo>
                <a:cubicBezTo>
                  <a:pt x="19132" y="3721"/>
                  <a:pt x="14849" y="0"/>
                  <a:pt x="9566" y="0"/>
                </a:cubicBezTo>
                <a:cubicBezTo>
                  <a:pt x="4283" y="0"/>
                  <a:pt x="0" y="3799"/>
                  <a:pt x="0" y="8485"/>
                </a:cubicBezTo>
                <a:lnTo>
                  <a:pt x="0" y="21600"/>
                </a:lnTo>
                <a:lnTo>
                  <a:pt x="6937" y="21600"/>
                </a:lnTo>
                <a:lnTo>
                  <a:pt x="6937" y="8310"/>
                </a:lnTo>
                <a:cubicBezTo>
                  <a:pt x="6937" y="7384"/>
                  <a:pt x="7801" y="6633"/>
                  <a:pt x="8867" y="6633"/>
                </a:cubicBezTo>
                <a:lnTo>
                  <a:pt x="10264" y="6633"/>
                </a:lnTo>
                <a:cubicBezTo>
                  <a:pt x="11330" y="6633"/>
                  <a:pt x="12194" y="7384"/>
                  <a:pt x="12194" y="8310"/>
                </a:cubicBezTo>
                <a:lnTo>
                  <a:pt x="12194" y="8968"/>
                </a:lnTo>
                <a:lnTo>
                  <a:pt x="9725" y="8968"/>
                </a:lnTo>
                <a:close/>
              </a:path>
            </a:pathLst>
          </a:custGeom>
          <a:solidFill>
            <a:srgbClr val="FF0000"/>
          </a:solidFill>
          <a:ln w="38100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nimBg="1"/>
      <p:bldP spid="29699" grpId="0" animBg="1"/>
      <p:bldP spid="2970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/>
          <p:cNvSpPr>
            <a:spLocks noChangeArrowheads="1"/>
          </p:cNvSpPr>
          <p:nvPr/>
        </p:nvSpPr>
        <p:spPr bwMode="auto">
          <a:xfrm>
            <a:off x="2555875" y="5661025"/>
            <a:ext cx="3744913" cy="574675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38100" algn="ctr">
            <a:solidFill>
              <a:schemeClr val="accent1"/>
            </a:solidFill>
            <a:round/>
            <a:headEnd/>
            <a:tailEnd/>
          </a:ln>
          <a:effectLst>
            <a:outerShdw dist="45791" dir="2021404" algn="ctr" rotWithShape="0">
              <a:srgbClr val="00000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800" b="1">
                <a:solidFill>
                  <a:schemeClr val="accent1"/>
                </a:solidFill>
              </a:rPr>
              <a:t>Правильный ответ</a:t>
            </a:r>
          </a:p>
        </p:txBody>
      </p:sp>
      <p:sp>
        <p:nvSpPr>
          <p:cNvPr id="27651" name="AutoShape 3"/>
          <p:cNvSpPr>
            <a:spLocks noChangeArrowheads="1"/>
          </p:cNvSpPr>
          <p:nvPr/>
        </p:nvSpPr>
        <p:spPr bwMode="auto">
          <a:xfrm>
            <a:off x="1285875" y="2428875"/>
            <a:ext cx="7607300" cy="2857500"/>
          </a:xfrm>
          <a:prstGeom prst="wedgeRoundRectCallout">
            <a:avLst>
              <a:gd name="adj1" fmla="val 4307"/>
              <a:gd name="adj2" fmla="val 64260"/>
              <a:gd name="adj3" fmla="val 16667"/>
            </a:avLst>
          </a:prstGeom>
          <a:solidFill>
            <a:schemeClr val="accent1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r>
              <a:rPr lang="ru-RU" sz="2400" b="1" dirty="0">
                <a:solidFill>
                  <a:srgbClr val="FF0000"/>
                </a:solidFill>
              </a:rPr>
              <a:t>   </a:t>
            </a:r>
            <a:r>
              <a:rPr lang="ru-RU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Это отравления продуктами, ядовитыми по своей природе:</a:t>
            </a:r>
          </a:p>
          <a:p>
            <a:pPr marL="88900" indent="441325"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грибами;</a:t>
            </a:r>
          </a:p>
          <a:p>
            <a:pPr marL="88900" indent="441325"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нитратами и нитритами;</a:t>
            </a:r>
          </a:p>
          <a:p>
            <a:pPr marL="88900" indent="441325"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примесями, попавшими в продукты из материала посуды, оборудования, тары;</a:t>
            </a:r>
          </a:p>
          <a:p>
            <a:pPr marL="88900" indent="441325"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из окружающей среды.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68313" y="254000"/>
            <a:ext cx="8207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395288" y="333375"/>
            <a:ext cx="8280400" cy="95408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>
                <a:solidFill>
                  <a:schemeClr val="accent1"/>
                </a:solidFill>
                <a:latin typeface="Bookman Old Style" panose="02050604050505020204" pitchFamily="18" charset="0"/>
              </a:rPr>
              <a:t>Вопрос на </a:t>
            </a:r>
            <a: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40 баллов</a:t>
            </a:r>
            <a:r>
              <a:rPr lang="ru-RU" sz="2800" b="1" dirty="0">
                <a:solidFill>
                  <a:schemeClr val="accent1"/>
                </a:solidFill>
                <a:latin typeface="Bookman Old Style" panose="02050604050505020204" pitchFamily="18" charset="0"/>
              </a:rPr>
              <a:t> по теме «Физиология питания»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699294" y="1448295"/>
            <a:ext cx="7672388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   Что такое </a:t>
            </a:r>
            <a:r>
              <a:rPr lang="ru-RU" sz="2400" i="1" dirty="0">
                <a:solidFill>
                  <a:srgbClr val="FFFF00"/>
                </a:solidFill>
                <a:latin typeface="Bookman Old Style" panose="02050604050505020204" pitchFamily="18" charset="0"/>
              </a:rPr>
              <a:t>немикробные  </a:t>
            </a:r>
            <a:r>
              <a:rPr lang="ru-RU" sz="2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пищевые отравления?.</a:t>
            </a:r>
          </a:p>
        </p:txBody>
      </p:sp>
      <p:sp>
        <p:nvSpPr>
          <p:cNvPr id="27655" name="UTurnArrow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 rot="5400000">
            <a:off x="8137526" y="5768975"/>
            <a:ext cx="741362" cy="814387"/>
          </a:xfrm>
          <a:custGeom>
            <a:avLst/>
            <a:gdLst>
              <a:gd name="G0" fmla="+- 0 0 0"/>
              <a:gd name="G1" fmla="+- 6937 0 0"/>
              <a:gd name="G2" fmla="*/ 6937 1 2"/>
              <a:gd name="G3" fmla="*/ 9725 1 2"/>
              <a:gd name="G4" fmla="+- 10800 G3 G2"/>
              <a:gd name="G5" fmla="+- 10800 G3 0"/>
              <a:gd name="G6" fmla="+- G5 G2 0"/>
              <a:gd name="G7" fmla="*/ G6 1 2"/>
              <a:gd name="G8" fmla="+- 9725 0 0"/>
              <a:gd name="G9" fmla="+- 21600 0 6937"/>
              <a:gd name="G10" fmla="+- 21600 0 9725"/>
              <a:gd name="G11" fmla="min G10 8691"/>
              <a:gd name="G12" fmla="+- 8968 0 0"/>
              <a:gd name="G13" fmla="+- 17810 0 5975"/>
              <a:gd name="G14" fmla="+- 17810 0 0"/>
              <a:gd name="G15" fmla="*/ 6937 5842 6110"/>
              <a:gd name="G16" fmla="+- 8968 1350 0"/>
              <a:gd name="G17" fmla="+- 8310 0 G15"/>
              <a:gd name="G18" fmla="*/ G17 G7 8310"/>
              <a:gd name="G19" fmla="+- 6937 G18 0"/>
              <a:gd name="G20" fmla="+- G4 0 G18"/>
              <a:gd name="T0" fmla="*/ 9566 w 21600"/>
              <a:gd name="T1" fmla="*/ 0 h 21600"/>
              <a:gd name="T2" fmla="*/ 3469 w 21600"/>
              <a:gd name="T3" fmla="*/ 21600 h 21600"/>
              <a:gd name="T4" fmla="*/ 9725 w 21600"/>
              <a:gd name="T5" fmla="*/ 8968 h 21600"/>
              <a:gd name="T6" fmla="*/ 15663 w 21600"/>
              <a:gd name="T7" fmla="*/ 17810 h 21600"/>
              <a:gd name="T8" fmla="*/ 21600 w 21600"/>
              <a:gd name="T9" fmla="*/ 8968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G1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3" y="17810"/>
                </a:moveTo>
                <a:lnTo>
                  <a:pt x="21600" y="8968"/>
                </a:lnTo>
                <a:lnTo>
                  <a:pt x="19132" y="8968"/>
                </a:lnTo>
                <a:lnTo>
                  <a:pt x="19132" y="8310"/>
                </a:lnTo>
                <a:cubicBezTo>
                  <a:pt x="19132" y="3721"/>
                  <a:pt x="14849" y="0"/>
                  <a:pt x="9566" y="0"/>
                </a:cubicBezTo>
                <a:cubicBezTo>
                  <a:pt x="4283" y="0"/>
                  <a:pt x="0" y="3799"/>
                  <a:pt x="0" y="8485"/>
                </a:cubicBezTo>
                <a:lnTo>
                  <a:pt x="0" y="21600"/>
                </a:lnTo>
                <a:lnTo>
                  <a:pt x="6937" y="21600"/>
                </a:lnTo>
                <a:lnTo>
                  <a:pt x="6937" y="8310"/>
                </a:lnTo>
                <a:cubicBezTo>
                  <a:pt x="6937" y="7384"/>
                  <a:pt x="7801" y="6633"/>
                  <a:pt x="8867" y="6633"/>
                </a:cubicBezTo>
                <a:lnTo>
                  <a:pt x="10264" y="6633"/>
                </a:lnTo>
                <a:cubicBezTo>
                  <a:pt x="11330" y="6633"/>
                  <a:pt x="12194" y="7384"/>
                  <a:pt x="12194" y="8310"/>
                </a:cubicBezTo>
                <a:lnTo>
                  <a:pt x="12194" y="8968"/>
                </a:lnTo>
                <a:lnTo>
                  <a:pt x="9725" y="8968"/>
                </a:lnTo>
                <a:close/>
              </a:path>
            </a:pathLst>
          </a:custGeom>
          <a:solidFill>
            <a:srgbClr val="FF0000"/>
          </a:solidFill>
          <a:ln w="38100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nimBg="1"/>
      <p:bldP spid="27651" grpId="0" animBg="1"/>
      <p:bldP spid="276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ChangeArrowheads="1"/>
          </p:cNvSpPr>
          <p:nvPr/>
        </p:nvSpPr>
        <p:spPr bwMode="auto">
          <a:xfrm>
            <a:off x="2555875" y="5661025"/>
            <a:ext cx="3744913" cy="574675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38100" algn="ctr">
            <a:solidFill>
              <a:schemeClr val="accent1"/>
            </a:solidFill>
            <a:round/>
            <a:headEnd/>
            <a:tailEnd/>
          </a:ln>
          <a:effectLst>
            <a:outerShdw dist="45791" dir="2021404" algn="ctr" rotWithShape="0">
              <a:srgbClr val="00000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800" b="1">
                <a:solidFill>
                  <a:schemeClr val="accent1"/>
                </a:solidFill>
              </a:rPr>
              <a:t>Правильный ответ</a:t>
            </a:r>
          </a:p>
        </p:txBody>
      </p:sp>
      <p:sp>
        <p:nvSpPr>
          <p:cNvPr id="30723" name="AutoShape 3"/>
          <p:cNvSpPr>
            <a:spLocks noChangeArrowheads="1"/>
          </p:cNvSpPr>
          <p:nvPr/>
        </p:nvSpPr>
        <p:spPr bwMode="auto">
          <a:xfrm>
            <a:off x="2529614" y="2905873"/>
            <a:ext cx="2463800" cy="1785938"/>
          </a:xfrm>
          <a:prstGeom prst="wedgeRoundRectCallout">
            <a:avLst>
              <a:gd name="adj1" fmla="val -67130"/>
              <a:gd name="adj2" fmla="val 104760"/>
              <a:gd name="adj3" fmla="val 16667"/>
            </a:avLst>
          </a:prstGeom>
          <a:solidFill>
            <a:schemeClr val="accent1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indent="354013">
              <a:buFont typeface="Wingdings" pitchFamily="2" charset="2"/>
              <a:buChar char="Ø"/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свинину;</a:t>
            </a:r>
          </a:p>
          <a:p>
            <a:pPr indent="354013">
              <a:buFont typeface="Wingdings" pitchFamily="2" charset="2"/>
              <a:buChar char="Ø"/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говядину</a:t>
            </a:r>
            <a:r>
              <a:rPr lang="ru-RU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;</a:t>
            </a:r>
          </a:p>
          <a:p>
            <a:pPr indent="354013">
              <a:buFont typeface="Wingdings" pitchFamily="2" charset="2"/>
              <a:buChar char="Ø"/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баранину</a:t>
            </a:r>
            <a:r>
              <a:rPr lang="ru-RU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;</a:t>
            </a:r>
          </a:p>
          <a:p>
            <a:pPr indent="354013"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телятину</a:t>
            </a:r>
            <a:r>
              <a:rPr lang="ru-RU" sz="24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468313" y="254000"/>
            <a:ext cx="8207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395288" y="333375"/>
            <a:ext cx="8280400" cy="95408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>
                <a:solidFill>
                  <a:schemeClr val="accent1"/>
                </a:solidFill>
                <a:latin typeface="Bookman Old Style" panose="02050604050505020204" pitchFamily="18" charset="0"/>
              </a:rPr>
              <a:t>Вопрос на </a:t>
            </a:r>
            <a: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10 баллов</a:t>
            </a:r>
            <a:r>
              <a:rPr lang="ru-RU" sz="2800" b="1" dirty="0">
                <a:solidFill>
                  <a:schemeClr val="accent1"/>
                </a:solidFill>
                <a:latin typeface="Bookman Old Style" panose="02050604050505020204" pitchFamily="18" charset="0"/>
              </a:rPr>
              <a:t> по теме «Блюда из мяса»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395288" y="1652634"/>
            <a:ext cx="8280400" cy="8302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FFFF00"/>
                </a:solidFill>
              </a:rPr>
              <a:t>   </a:t>
            </a:r>
            <a:r>
              <a:rPr lang="ru-RU" sz="2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Какие основные виды мяса употребляют в пищу</a:t>
            </a:r>
            <a:r>
              <a:rPr lang="en-US" sz="2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?</a:t>
            </a:r>
            <a:endParaRPr lang="ru-RU" sz="2400" b="1" dirty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0727" name="UTurnArrow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 rot="5400000">
            <a:off x="8137526" y="5768975"/>
            <a:ext cx="741362" cy="814387"/>
          </a:xfrm>
          <a:custGeom>
            <a:avLst/>
            <a:gdLst>
              <a:gd name="G0" fmla="+- 0 0 0"/>
              <a:gd name="G1" fmla="+- 6937 0 0"/>
              <a:gd name="G2" fmla="*/ 6937 1 2"/>
              <a:gd name="G3" fmla="*/ 9725 1 2"/>
              <a:gd name="G4" fmla="+- 10800 G3 G2"/>
              <a:gd name="G5" fmla="+- 10800 G3 0"/>
              <a:gd name="G6" fmla="+- G5 G2 0"/>
              <a:gd name="G7" fmla="*/ G6 1 2"/>
              <a:gd name="G8" fmla="+- 9725 0 0"/>
              <a:gd name="G9" fmla="+- 21600 0 6937"/>
              <a:gd name="G10" fmla="+- 21600 0 9725"/>
              <a:gd name="G11" fmla="min G10 8691"/>
              <a:gd name="G12" fmla="+- 8968 0 0"/>
              <a:gd name="G13" fmla="+- 17810 0 5975"/>
              <a:gd name="G14" fmla="+- 17810 0 0"/>
              <a:gd name="G15" fmla="*/ 6937 5842 6110"/>
              <a:gd name="G16" fmla="+- 8968 1350 0"/>
              <a:gd name="G17" fmla="+- 8310 0 G15"/>
              <a:gd name="G18" fmla="*/ G17 G7 8310"/>
              <a:gd name="G19" fmla="+- 6937 G18 0"/>
              <a:gd name="G20" fmla="+- G4 0 G18"/>
              <a:gd name="T0" fmla="*/ 9566 w 21600"/>
              <a:gd name="T1" fmla="*/ 0 h 21600"/>
              <a:gd name="T2" fmla="*/ 3469 w 21600"/>
              <a:gd name="T3" fmla="*/ 21600 h 21600"/>
              <a:gd name="T4" fmla="*/ 9725 w 21600"/>
              <a:gd name="T5" fmla="*/ 8968 h 21600"/>
              <a:gd name="T6" fmla="*/ 15663 w 21600"/>
              <a:gd name="T7" fmla="*/ 17810 h 21600"/>
              <a:gd name="T8" fmla="*/ 21600 w 21600"/>
              <a:gd name="T9" fmla="*/ 8968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G1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3" y="17810"/>
                </a:moveTo>
                <a:lnTo>
                  <a:pt x="21600" y="8968"/>
                </a:lnTo>
                <a:lnTo>
                  <a:pt x="19132" y="8968"/>
                </a:lnTo>
                <a:lnTo>
                  <a:pt x="19132" y="8310"/>
                </a:lnTo>
                <a:cubicBezTo>
                  <a:pt x="19132" y="3721"/>
                  <a:pt x="14849" y="0"/>
                  <a:pt x="9566" y="0"/>
                </a:cubicBezTo>
                <a:cubicBezTo>
                  <a:pt x="4283" y="0"/>
                  <a:pt x="0" y="3799"/>
                  <a:pt x="0" y="8485"/>
                </a:cubicBezTo>
                <a:lnTo>
                  <a:pt x="0" y="21600"/>
                </a:lnTo>
                <a:lnTo>
                  <a:pt x="6937" y="21600"/>
                </a:lnTo>
                <a:lnTo>
                  <a:pt x="6937" y="8310"/>
                </a:lnTo>
                <a:cubicBezTo>
                  <a:pt x="6937" y="7384"/>
                  <a:pt x="7801" y="6633"/>
                  <a:pt x="8867" y="6633"/>
                </a:cubicBezTo>
                <a:lnTo>
                  <a:pt x="10264" y="6633"/>
                </a:lnTo>
                <a:cubicBezTo>
                  <a:pt x="11330" y="6633"/>
                  <a:pt x="12194" y="7384"/>
                  <a:pt x="12194" y="8310"/>
                </a:cubicBezTo>
                <a:lnTo>
                  <a:pt x="12194" y="8968"/>
                </a:lnTo>
                <a:lnTo>
                  <a:pt x="9725" y="8968"/>
                </a:lnTo>
                <a:close/>
              </a:path>
            </a:pathLst>
          </a:custGeom>
          <a:solidFill>
            <a:srgbClr val="FF0000"/>
          </a:solidFill>
          <a:ln w="38100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nimBg="1"/>
      <p:bldP spid="30723" grpId="0" animBg="1"/>
      <p:bldP spid="307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/>
          <p:cNvSpPr>
            <a:spLocks noChangeArrowheads="1"/>
          </p:cNvSpPr>
          <p:nvPr/>
        </p:nvSpPr>
        <p:spPr bwMode="auto">
          <a:xfrm>
            <a:off x="2555875" y="5661025"/>
            <a:ext cx="3744913" cy="574675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38100" algn="ctr">
            <a:solidFill>
              <a:schemeClr val="accent1"/>
            </a:solidFill>
            <a:round/>
            <a:headEnd/>
            <a:tailEnd/>
          </a:ln>
          <a:effectLst>
            <a:outerShdw dist="45791" dir="2021404" algn="ctr" rotWithShape="0">
              <a:srgbClr val="00000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800" b="1">
                <a:solidFill>
                  <a:schemeClr val="accent1"/>
                </a:solidFill>
              </a:rPr>
              <a:t>Правильный ответ</a:t>
            </a:r>
          </a:p>
        </p:txBody>
      </p:sp>
      <p:sp>
        <p:nvSpPr>
          <p:cNvPr id="31747" name="AutoShape 3"/>
          <p:cNvSpPr>
            <a:spLocks noChangeArrowheads="1"/>
          </p:cNvSpPr>
          <p:nvPr/>
        </p:nvSpPr>
        <p:spPr bwMode="auto">
          <a:xfrm>
            <a:off x="1785938" y="3143250"/>
            <a:ext cx="7107237" cy="1785938"/>
          </a:xfrm>
          <a:prstGeom prst="wedgeRoundRectCallout">
            <a:avLst>
              <a:gd name="adj1" fmla="val 780"/>
              <a:gd name="adj2" fmla="val 95107"/>
              <a:gd name="adj3" fmla="val 16667"/>
            </a:avLst>
          </a:prstGeom>
          <a:solidFill>
            <a:schemeClr val="accent1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r>
              <a:rPr lang="ru-RU" sz="2400" b="1" dirty="0">
                <a:solidFill>
                  <a:srgbClr val="FF0000"/>
                </a:solidFill>
              </a:rPr>
              <a:t>   </a:t>
            </a:r>
            <a:r>
              <a:rPr lang="ru-RU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При медленном оттаивании мясной сок всасывается мышечными волокнами и потеря пищевой ценности продукта уменьшается.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68313" y="254000"/>
            <a:ext cx="8207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971600" y="183357"/>
            <a:ext cx="8280400" cy="95408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>
                <a:solidFill>
                  <a:schemeClr val="accent1"/>
                </a:solidFill>
                <a:latin typeface="Bookman Old Style" panose="02050604050505020204" pitchFamily="18" charset="0"/>
              </a:rPr>
              <a:t>Вопрос на </a:t>
            </a:r>
            <a: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20 баллов</a:t>
            </a:r>
            <a:r>
              <a:rPr lang="ru-RU" sz="2800" b="1" dirty="0">
                <a:solidFill>
                  <a:schemeClr val="accent1"/>
                </a:solidFill>
                <a:latin typeface="Bookman Old Style" panose="02050604050505020204" pitchFamily="18" charset="0"/>
              </a:rPr>
              <a:t> по теме «Блюда из мяса»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1331962" y="1497012"/>
            <a:ext cx="7559675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Почему </a:t>
            </a:r>
            <a:r>
              <a:rPr lang="ru-RU" sz="2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замороженное мясо лучше оттаивать медленно в естественных условиях</a:t>
            </a:r>
            <a:r>
              <a:rPr lang="en-US" sz="2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?</a:t>
            </a:r>
            <a:endParaRPr lang="ru-RU" sz="2400" b="1" dirty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1751" name="UTurnArrow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 rot="5400000">
            <a:off x="8137526" y="5768975"/>
            <a:ext cx="741362" cy="814387"/>
          </a:xfrm>
          <a:custGeom>
            <a:avLst/>
            <a:gdLst>
              <a:gd name="G0" fmla="+- 0 0 0"/>
              <a:gd name="G1" fmla="+- 6937 0 0"/>
              <a:gd name="G2" fmla="*/ 6937 1 2"/>
              <a:gd name="G3" fmla="*/ 9725 1 2"/>
              <a:gd name="G4" fmla="+- 10800 G3 G2"/>
              <a:gd name="G5" fmla="+- 10800 G3 0"/>
              <a:gd name="G6" fmla="+- G5 G2 0"/>
              <a:gd name="G7" fmla="*/ G6 1 2"/>
              <a:gd name="G8" fmla="+- 9725 0 0"/>
              <a:gd name="G9" fmla="+- 21600 0 6937"/>
              <a:gd name="G10" fmla="+- 21600 0 9725"/>
              <a:gd name="G11" fmla="min G10 8691"/>
              <a:gd name="G12" fmla="+- 8968 0 0"/>
              <a:gd name="G13" fmla="+- 17810 0 5975"/>
              <a:gd name="G14" fmla="+- 17810 0 0"/>
              <a:gd name="G15" fmla="*/ 6937 5842 6110"/>
              <a:gd name="G16" fmla="+- 8968 1350 0"/>
              <a:gd name="G17" fmla="+- 8310 0 G15"/>
              <a:gd name="G18" fmla="*/ G17 G7 8310"/>
              <a:gd name="G19" fmla="+- 6937 G18 0"/>
              <a:gd name="G20" fmla="+- G4 0 G18"/>
              <a:gd name="T0" fmla="*/ 9566 w 21600"/>
              <a:gd name="T1" fmla="*/ 0 h 21600"/>
              <a:gd name="T2" fmla="*/ 3469 w 21600"/>
              <a:gd name="T3" fmla="*/ 21600 h 21600"/>
              <a:gd name="T4" fmla="*/ 9725 w 21600"/>
              <a:gd name="T5" fmla="*/ 8968 h 21600"/>
              <a:gd name="T6" fmla="*/ 15663 w 21600"/>
              <a:gd name="T7" fmla="*/ 17810 h 21600"/>
              <a:gd name="T8" fmla="*/ 21600 w 21600"/>
              <a:gd name="T9" fmla="*/ 8968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G1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3" y="17810"/>
                </a:moveTo>
                <a:lnTo>
                  <a:pt x="21600" y="8968"/>
                </a:lnTo>
                <a:lnTo>
                  <a:pt x="19132" y="8968"/>
                </a:lnTo>
                <a:lnTo>
                  <a:pt x="19132" y="8310"/>
                </a:lnTo>
                <a:cubicBezTo>
                  <a:pt x="19132" y="3721"/>
                  <a:pt x="14849" y="0"/>
                  <a:pt x="9566" y="0"/>
                </a:cubicBezTo>
                <a:cubicBezTo>
                  <a:pt x="4283" y="0"/>
                  <a:pt x="0" y="3799"/>
                  <a:pt x="0" y="8485"/>
                </a:cubicBezTo>
                <a:lnTo>
                  <a:pt x="0" y="21600"/>
                </a:lnTo>
                <a:lnTo>
                  <a:pt x="6937" y="21600"/>
                </a:lnTo>
                <a:lnTo>
                  <a:pt x="6937" y="8310"/>
                </a:lnTo>
                <a:cubicBezTo>
                  <a:pt x="6937" y="7384"/>
                  <a:pt x="7801" y="6633"/>
                  <a:pt x="8867" y="6633"/>
                </a:cubicBezTo>
                <a:lnTo>
                  <a:pt x="10264" y="6633"/>
                </a:lnTo>
                <a:cubicBezTo>
                  <a:pt x="11330" y="6633"/>
                  <a:pt x="12194" y="7384"/>
                  <a:pt x="12194" y="8310"/>
                </a:cubicBezTo>
                <a:lnTo>
                  <a:pt x="12194" y="8968"/>
                </a:lnTo>
                <a:lnTo>
                  <a:pt x="9725" y="8968"/>
                </a:lnTo>
                <a:close/>
              </a:path>
            </a:pathLst>
          </a:custGeom>
          <a:solidFill>
            <a:srgbClr val="FF0000"/>
          </a:solidFill>
          <a:ln w="38100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  <p:bldP spid="31747" grpId="0" animBg="1"/>
      <p:bldP spid="317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/>
          <p:cNvSpPr>
            <a:spLocks noChangeArrowheads="1"/>
          </p:cNvSpPr>
          <p:nvPr/>
        </p:nvSpPr>
        <p:spPr bwMode="auto">
          <a:xfrm>
            <a:off x="2555875" y="5661025"/>
            <a:ext cx="3744913" cy="574675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38100" algn="ctr">
            <a:solidFill>
              <a:schemeClr val="accent1"/>
            </a:solidFill>
            <a:round/>
            <a:headEnd/>
            <a:tailEnd/>
          </a:ln>
          <a:effectLst>
            <a:outerShdw dist="45791" dir="2021404" algn="ctr" rotWithShape="0">
              <a:srgbClr val="00000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800" b="1">
                <a:solidFill>
                  <a:schemeClr val="accent1"/>
                </a:solidFill>
              </a:rPr>
              <a:t>Правильный ответ</a:t>
            </a: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5786438" y="4286250"/>
            <a:ext cx="3106737" cy="571500"/>
          </a:xfrm>
          <a:prstGeom prst="wedgeRoundRectCallout">
            <a:avLst>
              <a:gd name="adj1" fmla="val -61227"/>
              <a:gd name="adj2" fmla="val 206038"/>
              <a:gd name="adj3" fmla="val 16667"/>
            </a:avLst>
          </a:prstGeom>
          <a:solidFill>
            <a:schemeClr val="accent1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marL="457200" indent="-457200" algn="ctr">
              <a:defRPr/>
            </a:pPr>
            <a:r>
              <a:rPr lang="ru-RU" sz="2400" b="1" dirty="0">
                <a:solidFill>
                  <a:srgbClr val="FF0000"/>
                </a:solidFill>
              </a:rPr>
              <a:t>Охлажденное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468313" y="254000"/>
            <a:ext cx="8207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395288" y="333375"/>
            <a:ext cx="8280400" cy="95408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>
                <a:solidFill>
                  <a:schemeClr val="accent1"/>
                </a:solidFill>
                <a:latin typeface="Bookman Old Style" panose="02050604050505020204" pitchFamily="18" charset="0"/>
              </a:rPr>
              <a:t>Вопрос на </a:t>
            </a:r>
            <a: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30 баллов</a:t>
            </a:r>
            <a:r>
              <a:rPr lang="ru-RU" sz="2800" b="1" dirty="0">
                <a:solidFill>
                  <a:schemeClr val="accent1"/>
                </a:solidFill>
                <a:latin typeface="Bookman Old Style" panose="02050604050505020204" pitchFamily="18" charset="0"/>
              </a:rPr>
              <a:t> по теме «Блюда из мяса»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395288" y="1700808"/>
            <a:ext cx="8280400" cy="2492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FFFF00"/>
                </a:solidFill>
              </a:rPr>
              <a:t>   </a:t>
            </a:r>
            <a:r>
              <a:rPr lang="ru-RU" sz="2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Какое мясо является лучшим </a:t>
            </a:r>
            <a:r>
              <a:rPr lang="ru-RU" sz="24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для кулинарного </a:t>
            </a:r>
            <a:r>
              <a:rPr lang="ru-RU" sz="2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использования</a:t>
            </a:r>
            <a:r>
              <a:rPr lang="en-US" sz="2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?</a:t>
            </a:r>
            <a:endParaRPr lang="ru-RU" sz="2400" b="1" dirty="0">
              <a:solidFill>
                <a:srgbClr val="FFFF00"/>
              </a:solidFill>
              <a:latin typeface="Bookman Old Style" panose="02050604050505020204" pitchFamily="18" charset="0"/>
            </a:endParaRPr>
          </a:p>
          <a:p>
            <a:pPr marL="354013" indent="3683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парное</a:t>
            </a:r>
          </a:p>
          <a:p>
            <a:pPr marL="354013" indent="3683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охлажденное</a:t>
            </a:r>
          </a:p>
          <a:p>
            <a:pPr marL="354013" indent="3683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подмороженное</a:t>
            </a:r>
          </a:p>
        </p:txBody>
      </p:sp>
      <p:sp>
        <p:nvSpPr>
          <p:cNvPr id="32775" name="UTurnArrow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 rot="5400000">
            <a:off x="8137526" y="5768975"/>
            <a:ext cx="741362" cy="814387"/>
          </a:xfrm>
          <a:custGeom>
            <a:avLst/>
            <a:gdLst>
              <a:gd name="G0" fmla="+- 0 0 0"/>
              <a:gd name="G1" fmla="+- 6937 0 0"/>
              <a:gd name="G2" fmla="*/ 6937 1 2"/>
              <a:gd name="G3" fmla="*/ 9725 1 2"/>
              <a:gd name="G4" fmla="+- 10800 G3 G2"/>
              <a:gd name="G5" fmla="+- 10800 G3 0"/>
              <a:gd name="G6" fmla="+- G5 G2 0"/>
              <a:gd name="G7" fmla="*/ G6 1 2"/>
              <a:gd name="G8" fmla="+- 9725 0 0"/>
              <a:gd name="G9" fmla="+- 21600 0 6937"/>
              <a:gd name="G10" fmla="+- 21600 0 9725"/>
              <a:gd name="G11" fmla="min G10 8691"/>
              <a:gd name="G12" fmla="+- 8968 0 0"/>
              <a:gd name="G13" fmla="+- 17810 0 5975"/>
              <a:gd name="G14" fmla="+- 17810 0 0"/>
              <a:gd name="G15" fmla="*/ 6937 5842 6110"/>
              <a:gd name="G16" fmla="+- 8968 1350 0"/>
              <a:gd name="G17" fmla="+- 8310 0 G15"/>
              <a:gd name="G18" fmla="*/ G17 G7 8310"/>
              <a:gd name="G19" fmla="+- 6937 G18 0"/>
              <a:gd name="G20" fmla="+- G4 0 G18"/>
              <a:gd name="T0" fmla="*/ 9566 w 21600"/>
              <a:gd name="T1" fmla="*/ 0 h 21600"/>
              <a:gd name="T2" fmla="*/ 3469 w 21600"/>
              <a:gd name="T3" fmla="*/ 21600 h 21600"/>
              <a:gd name="T4" fmla="*/ 9725 w 21600"/>
              <a:gd name="T5" fmla="*/ 8968 h 21600"/>
              <a:gd name="T6" fmla="*/ 15663 w 21600"/>
              <a:gd name="T7" fmla="*/ 17810 h 21600"/>
              <a:gd name="T8" fmla="*/ 21600 w 21600"/>
              <a:gd name="T9" fmla="*/ 8968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G1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3" y="17810"/>
                </a:moveTo>
                <a:lnTo>
                  <a:pt x="21600" y="8968"/>
                </a:lnTo>
                <a:lnTo>
                  <a:pt x="19132" y="8968"/>
                </a:lnTo>
                <a:lnTo>
                  <a:pt x="19132" y="8310"/>
                </a:lnTo>
                <a:cubicBezTo>
                  <a:pt x="19132" y="3721"/>
                  <a:pt x="14849" y="0"/>
                  <a:pt x="9566" y="0"/>
                </a:cubicBezTo>
                <a:cubicBezTo>
                  <a:pt x="4283" y="0"/>
                  <a:pt x="0" y="3799"/>
                  <a:pt x="0" y="8485"/>
                </a:cubicBezTo>
                <a:lnTo>
                  <a:pt x="0" y="21600"/>
                </a:lnTo>
                <a:lnTo>
                  <a:pt x="6937" y="21600"/>
                </a:lnTo>
                <a:lnTo>
                  <a:pt x="6937" y="8310"/>
                </a:lnTo>
                <a:cubicBezTo>
                  <a:pt x="6937" y="7384"/>
                  <a:pt x="7801" y="6633"/>
                  <a:pt x="8867" y="6633"/>
                </a:cubicBezTo>
                <a:lnTo>
                  <a:pt x="10264" y="6633"/>
                </a:lnTo>
                <a:cubicBezTo>
                  <a:pt x="11330" y="6633"/>
                  <a:pt x="12194" y="7384"/>
                  <a:pt x="12194" y="8310"/>
                </a:cubicBezTo>
                <a:lnTo>
                  <a:pt x="12194" y="8968"/>
                </a:lnTo>
                <a:lnTo>
                  <a:pt x="9725" y="8968"/>
                </a:lnTo>
                <a:close/>
              </a:path>
            </a:pathLst>
          </a:custGeom>
          <a:solidFill>
            <a:srgbClr val="FF0000"/>
          </a:solidFill>
          <a:ln w="38100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  <p:bldP spid="32771" grpId="0" animBg="1"/>
      <p:bldP spid="32774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Другая 5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FFFF00"/>
      </a:hlink>
      <a:folHlink>
        <a:srgbClr val="540054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00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1655</TotalTime>
  <Words>755</Words>
  <Application>Microsoft Office PowerPoint</Application>
  <PresentationFormat>Экран (4:3)</PresentationFormat>
  <Paragraphs>157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Bookman Old Style</vt:lpstr>
      <vt:lpstr>Calibri</vt:lpstr>
      <vt:lpstr>Times New Roman</vt:lpstr>
      <vt:lpstr>Wingdings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Student</cp:lastModifiedBy>
  <cp:revision>125</cp:revision>
  <dcterms:created xsi:type="dcterms:W3CDTF">2009-04-20T15:13:08Z</dcterms:created>
  <dcterms:modified xsi:type="dcterms:W3CDTF">2024-09-23T08:23:43Z</dcterms:modified>
</cp:coreProperties>
</file>