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87" r:id="rId8"/>
    <p:sldId id="288" r:id="rId9"/>
    <p:sldId id="263" r:id="rId10"/>
    <p:sldId id="279" r:id="rId11"/>
    <p:sldId id="281" r:id="rId12"/>
    <p:sldId id="282" r:id="rId13"/>
    <p:sldId id="293" r:id="rId14"/>
    <p:sldId id="294" r:id="rId15"/>
    <p:sldId id="295" r:id="rId16"/>
    <p:sldId id="289" r:id="rId17"/>
    <p:sldId id="290" r:id="rId18"/>
    <p:sldId id="291" r:id="rId19"/>
    <p:sldId id="259" r:id="rId20"/>
    <p:sldId id="260" r:id="rId21"/>
    <p:sldId id="261" r:id="rId22"/>
    <p:sldId id="262" r:id="rId23"/>
    <p:sldId id="264" r:id="rId24"/>
    <p:sldId id="292" r:id="rId25"/>
    <p:sldId id="265" r:id="rId26"/>
    <p:sldId id="267" r:id="rId27"/>
    <p:sldId id="268" r:id="rId28"/>
    <p:sldId id="269" r:id="rId29"/>
    <p:sldId id="270" r:id="rId30"/>
    <p:sldId id="271" r:id="rId31"/>
    <p:sldId id="273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6T19:47:10.090" idx="1">
    <p:pos x="1081" y="1134"/>
    <p:text>писани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502920" y="1984248"/>
            <a:ext cx="8211312" cy="2953512"/>
          </a:xfrm>
          <a:prstGeom prst="roundRect">
            <a:avLst>
              <a:gd name="adj" fmla="val 5521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13232" y="2432304"/>
            <a:ext cx="7772400" cy="1353312"/>
          </a:xfrm>
        </p:spPr>
        <p:txBody>
          <a:bodyPr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 sz="480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53312" y="3785616"/>
            <a:ext cx="6400800" cy="75895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859536" y="171907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 bwMode="gray">
          <a:xfrm>
            <a:off x="859536" y="4718304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 bwMode="gray">
          <a:xfrm>
            <a:off x="5641848" y="180136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 bwMode="ltGray">
          <a:xfrm>
            <a:off x="5733288" y="189280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3" name="Oval 12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283464" y="356616"/>
            <a:ext cx="7004304" cy="608990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548640" y="219456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 userDrawn="1"/>
        </p:nvGrpSpPr>
        <p:grpSpPr bwMode="gray">
          <a:xfrm>
            <a:off x="914400" y="219456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 userDrawn="1"/>
        </p:nvGrpSpPr>
        <p:grpSpPr bwMode="gray">
          <a:xfrm>
            <a:off x="1289304" y="219456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360920" y="365760"/>
            <a:ext cx="1426464" cy="6062472"/>
          </a:xfrm>
        </p:spPr>
        <p:txBody>
          <a:bodyPr vert="eaVert">
            <a:scene3d>
              <a:camera prst="orthographicFront"/>
              <a:lightRig rig="flat" dir="t"/>
            </a:scene3d>
            <a:sp3d extrusionH="3175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>
                <a:gradFill flip="none" rotWithShape="1"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76072"/>
            <a:ext cx="6373368" cy="56418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57200"/>
            <a:ext cx="8147304" cy="950976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2768"/>
            <a:ext cx="811987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 userDrawn="1"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 userDrawn="1"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502920" y="3712464"/>
            <a:ext cx="8147304" cy="2139696"/>
          </a:xfrm>
          <a:prstGeom prst="roundRect">
            <a:avLst>
              <a:gd name="adj" fmla="val 9795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 bwMode="gray">
          <a:xfrm>
            <a:off x="859536" y="5641848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40080" y="3931920"/>
            <a:ext cx="7790688" cy="1719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36" y="2642616"/>
            <a:ext cx="7498080" cy="74066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 bwMode="gray">
          <a:xfrm>
            <a:off x="859536" y="350215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5641848" y="358444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 bwMode="ltGray">
          <a:xfrm>
            <a:off x="5733288" y="367588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2" name="Oval 11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1216152"/>
            <a:ext cx="8577072" cy="5294376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694944" y="10789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 userDrawn="1"/>
        </p:nvGrpSpPr>
        <p:grpSpPr bwMode="gray">
          <a:xfrm>
            <a:off x="1051560" y="10789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1426464" y="10789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069848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gray">
          <a:xfrm>
            <a:off x="4645152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283464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29768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4782312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6616" y="429768"/>
            <a:ext cx="3118104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429768"/>
            <a:ext cx="5184648" cy="5861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16" y="1435608"/>
            <a:ext cx="3118104" cy="4855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 userDrawn="1"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0352" y="3273552"/>
            <a:ext cx="2642616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200400" y="612775"/>
            <a:ext cx="5404104" cy="4114800"/>
          </a:xfrm>
          <a:prstGeom prst="roundRect">
            <a:avLst>
              <a:gd name="adj" fmla="val 5778"/>
            </a:avLst>
          </a:prstGeom>
          <a:ln w="38100">
            <a:solidFill>
              <a:srgbClr val="FFFFFF">
                <a:alpha val="80000"/>
              </a:srgb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5848" y="4800600"/>
            <a:ext cx="5102352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27000"/>
            </a:blip>
            <a:srcRect/>
            <a:tile tx="0" ty="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7200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4F69-8E03-49F7-AC37-2962A3EDDBFF}" type="datetimeFigureOut">
              <a:rPr lang="en-US" smtClean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815584" y="6556248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02152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2273-301A-4085-84BF-85A9ACA0E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PRESENT </a:t>
            </a:r>
            <a:r>
              <a:rPr lang="en-US" dirty="0" smtClean="0">
                <a:solidFill>
                  <a:srgbClr val="00B0F0"/>
                </a:solidFill>
              </a:rPr>
              <a:t>CONTINUOUS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PRESENT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 образования времени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>
          <a:xfrm>
            <a:off x="323528" y="1484784"/>
            <a:ext cx="8299264" cy="4916016"/>
          </a:xfrm>
        </p:spPr>
        <p:txBody>
          <a:bodyPr/>
          <a:lstStyle/>
          <a:p>
            <a:pPr algn="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         </a:t>
            </a:r>
            <a:r>
              <a:rPr lang="en-US" sz="4000" b="1" dirty="0" smtClean="0"/>
              <a:t>   </a:t>
            </a:r>
            <a:r>
              <a:rPr lang="en-US" sz="5400" b="1" dirty="0" smtClean="0"/>
              <a:t>V1</a:t>
            </a:r>
            <a:r>
              <a:rPr lang="en-US" sz="4000" b="1" dirty="0" smtClean="0"/>
              <a:t>   </a:t>
            </a:r>
            <a:r>
              <a:rPr lang="en-US" b="1" dirty="0" smtClean="0">
                <a:solidFill>
                  <a:srgbClr val="FFC000"/>
                </a:solidFill>
              </a:rPr>
              <a:t>( </a:t>
            </a:r>
            <a:r>
              <a:rPr lang="en-US" b="1" dirty="0" smtClean="0">
                <a:solidFill>
                  <a:srgbClr val="FFC000"/>
                </a:solidFill>
              </a:rPr>
              <a:t>finish, decide,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do, lose, write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/>
              <a:t> </a:t>
            </a:r>
            <a:r>
              <a:rPr lang="en-US" sz="5400" b="1" dirty="0" smtClean="0"/>
              <a:t>V1+(s, </a:t>
            </a:r>
            <a:r>
              <a:rPr lang="en-US" sz="5400" b="1" dirty="0" err="1" smtClean="0"/>
              <a:t>es</a:t>
            </a:r>
            <a:r>
              <a:rPr lang="en-US" sz="5400" b="1" dirty="0" smtClean="0"/>
              <a:t>)</a:t>
            </a:r>
            <a:r>
              <a:rPr lang="en-US" sz="4000" b="1" dirty="0" smtClean="0"/>
              <a:t>   </a:t>
            </a:r>
            <a:r>
              <a:rPr lang="en-US" b="1" dirty="0" smtClean="0">
                <a:solidFill>
                  <a:srgbClr val="FFC000"/>
                </a:solidFill>
              </a:rPr>
              <a:t>( </a:t>
            </a:r>
            <a:r>
              <a:rPr lang="en-US" b="1" dirty="0" smtClean="0">
                <a:solidFill>
                  <a:srgbClr val="FFC000"/>
                </a:solidFill>
              </a:rPr>
              <a:t>finishes, decides,</a:t>
            </a:r>
            <a:endParaRPr lang="en-US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loses, does, writes)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Вспомогательные глаголы: </a:t>
            </a:r>
            <a:r>
              <a:rPr lang="en-US" b="1" dirty="0" smtClean="0">
                <a:solidFill>
                  <a:srgbClr val="FFFF00"/>
                </a:solidFill>
              </a:rPr>
              <a:t>DO/DOES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888432" cy="187220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Привычки, стабильные жизненные ситуации</a:t>
            </a:r>
            <a:endParaRPr lang="ru-RU" sz="32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3966152" cy="25386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he </a:t>
            </a:r>
            <a:r>
              <a:rPr lang="en-US" sz="3600" b="1" u="sng" dirty="0" smtClean="0"/>
              <a:t>work</a:t>
            </a:r>
            <a:r>
              <a:rPr lang="en-US" sz="3600" b="1" u="sng" dirty="0" smtClean="0"/>
              <a:t>s</a:t>
            </a:r>
            <a:r>
              <a:rPr lang="en-US" dirty="0" smtClean="0"/>
              <a:t> a nurse.</a:t>
            </a:r>
          </a:p>
          <a:p>
            <a:r>
              <a:rPr lang="en-US" dirty="0" smtClean="0"/>
              <a:t>They always work here   5 days a week.</a:t>
            </a:r>
            <a:endParaRPr lang="ru-RU" dirty="0"/>
          </a:p>
        </p:txBody>
      </p:sp>
      <p:pic>
        <p:nvPicPr>
          <p:cNvPr id="2050" name="Picture 2" descr="https://blog.udemy.com/wp-content/uploads/2014/04/shutterstock_115143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562615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888432" cy="187220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Сообщаем общеизвестные факты и законы природы.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3966152" cy="253860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Water</a:t>
            </a:r>
            <a:r>
              <a:rPr lang="en-US" dirty="0" smtClean="0"/>
              <a:t> </a:t>
            </a:r>
            <a:r>
              <a:rPr lang="en-US" sz="3600" b="1" u="sng" dirty="0" smtClean="0"/>
              <a:t>b</a:t>
            </a:r>
            <a:r>
              <a:rPr lang="en-US" sz="3600" b="1" u="sng" dirty="0" smtClean="0"/>
              <a:t>oil</a:t>
            </a:r>
            <a:r>
              <a:rPr lang="en-US" sz="3600" b="1" u="sng" dirty="0" smtClean="0"/>
              <a:t>s</a:t>
            </a:r>
            <a:r>
              <a:rPr lang="en-US" dirty="0" smtClean="0"/>
              <a:t> at</a:t>
            </a:r>
            <a:r>
              <a:rPr lang="ru-RU" dirty="0" smtClean="0"/>
              <a:t> </a:t>
            </a:r>
            <a:r>
              <a:rPr lang="en-US" dirty="0" smtClean="0"/>
              <a:t>100 </a:t>
            </a:r>
            <a:r>
              <a:rPr lang="en-US" dirty="0" smtClean="0"/>
              <a:t>degrees Celsius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people </a:t>
            </a:r>
            <a:r>
              <a:rPr lang="en-US" sz="3200" b="1" u="sng" dirty="0" smtClean="0"/>
              <a:t>learn</a:t>
            </a:r>
            <a:r>
              <a:rPr lang="en-US" dirty="0" smtClean="0"/>
              <a:t> to swim when they are children.</a:t>
            </a:r>
            <a:endParaRPr lang="ru-RU" dirty="0"/>
          </a:p>
        </p:txBody>
      </p:sp>
      <p:pic>
        <p:nvPicPr>
          <p:cNvPr id="47106" name="Picture 2" descr="http://www.didyouknow.it/wp-content/uploads/2017/12/distilled-1320x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051335" cy="1872208"/>
          </a:xfrm>
          <a:prstGeom prst="rect">
            <a:avLst/>
          </a:prstGeom>
          <a:noFill/>
        </p:spPr>
      </p:pic>
      <p:pic>
        <p:nvPicPr>
          <p:cNvPr id="47108" name="Picture 4" descr="http://imc-zato.ru/storage/news/1522218684-578147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36096" y="4077072"/>
            <a:ext cx="285368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ru-RU" dirty="0"/>
              <a:t>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888432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Расписания, программы, начало 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3966152" cy="2538608"/>
          </a:xfrm>
        </p:spPr>
        <p:txBody>
          <a:bodyPr>
            <a:normAutofit/>
          </a:bodyPr>
          <a:lstStyle/>
          <a:p>
            <a:r>
              <a:rPr lang="en-US" dirty="0" smtClean="0"/>
              <a:t>The plane </a:t>
            </a:r>
            <a:r>
              <a:rPr lang="en-US" sz="3600" b="1" u="sng" dirty="0" smtClean="0"/>
              <a:t>leave</a:t>
            </a:r>
            <a:r>
              <a:rPr lang="en-US" sz="3600" b="1" u="sng" dirty="0" smtClean="0"/>
              <a:t>s</a:t>
            </a:r>
            <a:r>
              <a:rPr lang="en-US" dirty="0" smtClean="0"/>
              <a:t> at 10.05.</a:t>
            </a:r>
          </a:p>
        </p:txBody>
      </p:sp>
      <p:pic>
        <p:nvPicPr>
          <p:cNvPr id="49154" name="Picture 2" descr="https://cdn.airlines-inform.ru/images/review_detail/upload/blog/72c/DSC02676.jpg?width=1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04" y="2204864"/>
            <a:ext cx="4212466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Слова- </a:t>
            </a:r>
            <a:r>
              <a:rPr lang="ru-RU" dirty="0" smtClean="0">
                <a:solidFill>
                  <a:srgbClr val="FFC000"/>
                </a:solidFill>
              </a:rPr>
              <a:t>спутники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1772816"/>
            <a:ext cx="8363272" cy="455495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Every(day, month, Monday)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каждый….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Usually, always, often, sometimes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In the morning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On Mondays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PRESENT PERFECT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 образования времени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  </a:t>
            </a:r>
            <a:r>
              <a:rPr lang="en-US" sz="4000" b="1" dirty="0" smtClean="0"/>
              <a:t>HAVE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         </a:t>
            </a:r>
            <a:r>
              <a:rPr lang="en-US" sz="4000" b="1" dirty="0" smtClean="0"/>
              <a:t>+   </a:t>
            </a:r>
            <a:r>
              <a:rPr lang="en-US" sz="5400" b="1" dirty="0" smtClean="0"/>
              <a:t>V3</a:t>
            </a:r>
            <a:r>
              <a:rPr lang="en-US" sz="4000" b="1" dirty="0" smtClean="0"/>
              <a:t>   </a:t>
            </a:r>
            <a:r>
              <a:rPr lang="en-US" b="1" dirty="0" smtClean="0">
                <a:solidFill>
                  <a:srgbClr val="FFC000"/>
                </a:solidFill>
              </a:rPr>
              <a:t>( finished, decided)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FFC000"/>
                </a:solidFill>
              </a:rPr>
              <a:t>( </a:t>
            </a:r>
            <a:r>
              <a:rPr lang="en-US" b="1" dirty="0" smtClean="0">
                <a:solidFill>
                  <a:srgbClr val="FFC000"/>
                </a:solidFill>
              </a:rPr>
              <a:t>lost, done, written)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/>
              <a:t>HAS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3966152" cy="25386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The police </a:t>
            </a:r>
            <a:r>
              <a:rPr lang="en-US" sz="3200" b="1" u="sng" dirty="0" smtClean="0"/>
              <a:t>has arrested </a:t>
            </a:r>
            <a:r>
              <a:rPr lang="en-US" dirty="0" smtClean="0"/>
              <a:t>two men in a connection with the robbery.                     (new information)</a:t>
            </a:r>
            <a:endParaRPr lang="ru-RU" dirty="0"/>
          </a:p>
        </p:txBody>
      </p:sp>
      <p:pic>
        <p:nvPicPr>
          <p:cNvPr id="1026" name="Picture 2" descr="http://www.grani.lv/uploads/posts/2010-10/1286951220_naruchniki_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3863888" cy="25759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1772816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сообщаем РЕЗУЛЬТАТ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2924944"/>
            <a:ext cx="3966152" cy="3402704"/>
          </a:xfrm>
        </p:spPr>
        <p:txBody>
          <a:bodyPr/>
          <a:lstStyle/>
          <a:p>
            <a:r>
              <a:rPr lang="en-US" dirty="0" smtClean="0"/>
              <a:t>I can’t find my key. </a:t>
            </a:r>
            <a:r>
              <a:rPr lang="en-US" sz="3200" b="1" u="sng" dirty="0" smtClean="0"/>
              <a:t>Have you seen </a:t>
            </a:r>
            <a:r>
              <a:rPr lang="en-US" dirty="0" smtClean="0"/>
              <a:t>it?</a:t>
            </a:r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(Do you Know where  is it </a:t>
            </a:r>
            <a:r>
              <a:rPr lang="en-US" sz="3200" b="1" u="sng" dirty="0" smtClean="0"/>
              <a:t>now</a:t>
            </a:r>
            <a:r>
              <a:rPr lang="en-US" dirty="0" smtClean="0"/>
              <a:t>?)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7281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 связке со словом </a:t>
            </a:r>
            <a:r>
              <a:rPr lang="ru-RU" sz="4000" b="1" dirty="0" smtClean="0">
                <a:solidFill>
                  <a:srgbClr val="FFC000"/>
                </a:solidFill>
              </a:rPr>
              <a:t>сейчас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6386" name="Picture 2" descr="http://st.free-lance.ru/users/Egor_off/upload/f_49ca39094e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4032448" cy="280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 образования времени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               AM</a:t>
            </a:r>
          </a:p>
          <a:p>
            <a:pPr>
              <a:buNone/>
            </a:pPr>
            <a:r>
              <a:rPr lang="en-US" sz="4000" b="1" dirty="0" smtClean="0"/>
              <a:t>               IS            +   </a:t>
            </a:r>
            <a:r>
              <a:rPr lang="en-US" sz="5400" b="1" dirty="0" err="1" smtClean="0"/>
              <a:t>Ving</a:t>
            </a:r>
            <a:endParaRPr lang="ru-RU" sz="4000" b="1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             ARE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2924944"/>
            <a:ext cx="3966152" cy="3402704"/>
          </a:xfrm>
        </p:spPr>
        <p:txBody>
          <a:bodyPr/>
          <a:lstStyle/>
          <a:p>
            <a:r>
              <a:rPr lang="en-US" dirty="0" smtClean="0"/>
              <a:t>Susan really loves this film. She </a:t>
            </a:r>
            <a:r>
              <a:rPr lang="en-US" sz="3200" b="1" u="sng" dirty="0" smtClean="0"/>
              <a:t>has seen </a:t>
            </a:r>
            <a:r>
              <a:rPr lang="en-US" dirty="0" smtClean="0"/>
              <a:t>it eight times!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679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ФАКТ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7410" name="Picture 2" descr="http://cs5417.userapi.com/u100166867/-5/x_ee58f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609" y="2708920"/>
            <a:ext cx="3823912" cy="2581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3212976"/>
            <a:ext cx="4038160" cy="311467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We  </a:t>
            </a:r>
            <a:r>
              <a:rPr lang="en-US" sz="3200" b="1" u="sng" dirty="0" smtClean="0"/>
              <a:t>have rebuilt </a:t>
            </a:r>
            <a:r>
              <a:rPr lang="en-US" dirty="0" smtClean="0"/>
              <a:t>our house.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6793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Недавно законченное действие с видимыми результатами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8434" name="Picture 2" descr="http://ibud.ua/userfiles/image/arhitektura%20i%20dizain/Vubrat_proekt_doma/Projec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3959390" cy="2969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3212976"/>
            <a:ext cx="4038160" cy="3114672"/>
          </a:xfrm>
        </p:spPr>
        <p:txBody>
          <a:bodyPr/>
          <a:lstStyle/>
          <a:p>
            <a:endParaRPr lang="ru-RU" dirty="0" smtClean="0"/>
          </a:p>
          <a:p>
            <a:r>
              <a:rPr lang="en-US" dirty="0" smtClean="0"/>
              <a:t>I  </a:t>
            </a:r>
            <a:r>
              <a:rPr lang="en-US" sz="3200" b="1" u="sng" dirty="0" smtClean="0"/>
              <a:t>have lost </a:t>
            </a:r>
            <a:r>
              <a:rPr lang="en-US" dirty="0" smtClean="0"/>
              <a:t>my weight!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679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Личные достижения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9458" name="Picture 2" descr="http://www.bugaga.ru/uploads/posts/2010-11/128885845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178449" cy="417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№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3966152" cy="253860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Bill is phoning!  He </a:t>
            </a:r>
            <a:r>
              <a:rPr lang="en-US" sz="3200" b="1" u="sng" dirty="0" smtClean="0"/>
              <a:t>has phoned the third time </a:t>
            </a:r>
            <a:r>
              <a:rPr lang="en-US" dirty="0" smtClean="0"/>
              <a:t>this evening!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72816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Что-то произошло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 в первый </a:t>
            </a:r>
            <a:r>
              <a:rPr lang="en-US" sz="3200" b="1" dirty="0" smtClean="0">
                <a:solidFill>
                  <a:srgbClr val="FFC000"/>
                </a:solidFill>
              </a:rPr>
              <a:t>(</a:t>
            </a:r>
            <a:r>
              <a:rPr lang="ru-RU" sz="3200" b="1" dirty="0" smtClean="0">
                <a:solidFill>
                  <a:srgbClr val="FFC000"/>
                </a:solidFill>
              </a:rPr>
              <a:t>очередной) раз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www.podrobnosti24.ru/images/_obshestvo_170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4007396" cy="3005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Слова- спутники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980728"/>
            <a:ext cx="8363272" cy="534704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когда-либо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никогда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что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раньше, прежде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Already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уже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ещё, уже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отрицательных и вопросительных предложениях)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Today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evening/year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baseline="0" dirty="0" smtClean="0"/>
              <a:t>Since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baseline="0" dirty="0" smtClean="0"/>
              <a:t>Recently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PRESENT PERFECT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CONTINUOUS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 образования времени</a:t>
            </a:r>
            <a:br>
              <a:rPr lang="ru-RU" dirty="0" smtClean="0"/>
            </a:br>
            <a:r>
              <a:rPr lang="en-US" dirty="0" smtClean="0"/>
              <a:t>Present Perfect Continuous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  </a:t>
            </a:r>
            <a:r>
              <a:rPr lang="en-US" sz="4000" b="1" dirty="0" smtClean="0"/>
              <a:t>HAVE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         </a:t>
            </a:r>
            <a:r>
              <a:rPr lang="en-US" sz="4000" b="1" dirty="0" smtClean="0"/>
              <a:t>+ been  </a:t>
            </a:r>
            <a:r>
              <a:rPr lang="en-US" sz="5400" b="1" dirty="0" smtClean="0"/>
              <a:t>V </a:t>
            </a:r>
            <a:r>
              <a:rPr lang="en-US" sz="5400" b="1" dirty="0" err="1" smtClean="0"/>
              <a:t>ing</a:t>
            </a:r>
            <a:endParaRPr lang="en-US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4000" b="1" dirty="0" smtClean="0"/>
              <a:t>HAS</a:t>
            </a:r>
          </a:p>
          <a:p>
            <a:pPr>
              <a:buNone/>
            </a:pPr>
            <a:r>
              <a:rPr lang="ru-RU" sz="4000" b="1" u="sng" dirty="0" smtClean="0">
                <a:solidFill>
                  <a:srgbClr val="FFFF00"/>
                </a:solidFill>
              </a:rPr>
              <a:t>Ключи к пониманию времени</a:t>
            </a:r>
          </a:p>
          <a:p>
            <a:pPr>
              <a:buNone/>
            </a:pPr>
            <a:r>
              <a:rPr lang="ru-RU" sz="4000" dirty="0" smtClean="0"/>
              <a:t>1.Какое действие?</a:t>
            </a:r>
          </a:p>
          <a:p>
            <a:pPr>
              <a:buNone/>
            </a:pPr>
            <a:r>
              <a:rPr lang="ru-RU" sz="4000" dirty="0" smtClean="0"/>
              <a:t>2. Когда происходит?</a:t>
            </a:r>
            <a:endParaRPr lang="en-US" sz="4000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527048"/>
            <a:ext cx="4248472" cy="233400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5100" dirty="0" smtClean="0">
                <a:solidFill>
                  <a:srgbClr val="FFC000"/>
                </a:solidFill>
              </a:rPr>
              <a:t>Действие началось в </a:t>
            </a:r>
            <a:r>
              <a:rPr lang="ru-RU" sz="5100" u="sng" dirty="0" smtClean="0">
                <a:solidFill>
                  <a:srgbClr val="FFC000"/>
                </a:solidFill>
              </a:rPr>
              <a:t>прошлом</a:t>
            </a:r>
            <a:r>
              <a:rPr lang="ru-RU" sz="5100" dirty="0" smtClean="0">
                <a:solidFill>
                  <a:srgbClr val="FFC000"/>
                </a:solidFill>
              </a:rPr>
              <a:t>, продолжается до </a:t>
            </a:r>
            <a:r>
              <a:rPr lang="ru-RU" sz="5100" u="sng" dirty="0" smtClean="0">
                <a:solidFill>
                  <a:srgbClr val="FFC000"/>
                </a:solidFill>
              </a:rPr>
              <a:t>настоящего</a:t>
            </a:r>
            <a:r>
              <a:rPr lang="ru-RU" sz="5100" dirty="0" smtClean="0">
                <a:solidFill>
                  <a:srgbClr val="FFC000"/>
                </a:solidFill>
              </a:rPr>
              <a:t> времени и, возможно, продолжится </a:t>
            </a:r>
            <a:r>
              <a:rPr lang="ru-RU" sz="5100" u="sng" dirty="0" smtClean="0">
                <a:solidFill>
                  <a:srgbClr val="FFC000"/>
                </a:solidFill>
              </a:rPr>
              <a:t>в будущем</a:t>
            </a:r>
            <a:r>
              <a:rPr lang="ru-RU" sz="5100" dirty="0" smtClean="0">
                <a:solidFill>
                  <a:srgbClr val="FFC000"/>
                </a:solidFill>
              </a:rPr>
              <a:t>.</a:t>
            </a:r>
          </a:p>
          <a:p>
            <a:endParaRPr lang="ru-RU" sz="29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3717032"/>
            <a:ext cx="4038160" cy="2610616"/>
          </a:xfrm>
        </p:spPr>
        <p:txBody>
          <a:bodyPr/>
          <a:lstStyle/>
          <a:p>
            <a:r>
              <a:rPr lang="en-US" dirty="0" smtClean="0"/>
              <a:t>It  </a:t>
            </a:r>
            <a:r>
              <a:rPr lang="en-US" sz="3200" b="1" u="sng" dirty="0" smtClean="0"/>
              <a:t>has been raining </a:t>
            </a:r>
            <a:r>
              <a:rPr lang="en-US" dirty="0" smtClean="0"/>
              <a:t>for two hours.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КАК ДОЛГО?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 КАКОГО МОМЕНТА?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bms.24open.ru/images/c7b60e685a692453e221480cf05a7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055401" cy="304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 долго? С какого момента?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How long </a:t>
            </a:r>
            <a:r>
              <a:rPr lang="en-US" b="1" u="sng" dirty="0" smtClean="0"/>
              <a:t>have</a:t>
            </a:r>
            <a:r>
              <a:rPr lang="en-US" dirty="0" smtClean="0"/>
              <a:t> you </a:t>
            </a:r>
            <a:r>
              <a:rPr lang="en-US" b="1" u="sng" dirty="0" smtClean="0"/>
              <a:t>been learning </a:t>
            </a:r>
            <a:r>
              <a:rPr lang="en-US" dirty="0" smtClean="0"/>
              <a:t>English?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 </a:t>
            </a:r>
            <a:r>
              <a:rPr lang="en-US" b="1" u="sng" dirty="0" smtClean="0"/>
              <a:t>have been learning </a:t>
            </a:r>
            <a:r>
              <a:rPr lang="en-US" dirty="0" smtClean="0"/>
              <a:t>it </a:t>
            </a:r>
            <a:r>
              <a:rPr lang="en-US" dirty="0" smtClean="0">
                <a:solidFill>
                  <a:srgbClr val="FFC000"/>
                </a:solidFill>
              </a:rPr>
              <a:t>since</a:t>
            </a:r>
            <a:r>
              <a:rPr lang="en-US" dirty="0" smtClean="0"/>
              <a:t> I was 8.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</a:p>
          <a:p>
            <a:pPr>
              <a:buNone/>
            </a:pPr>
            <a:r>
              <a:rPr lang="en-US" dirty="0" smtClean="0"/>
              <a:t>Tom is watching TV. </a:t>
            </a:r>
            <a:r>
              <a:rPr lang="en-US" u="sng" dirty="0" smtClean="0"/>
              <a:t>He </a:t>
            </a:r>
            <a:r>
              <a:rPr lang="en-US" b="1" u="sng" dirty="0" smtClean="0"/>
              <a:t>has been watching </a:t>
            </a:r>
            <a:r>
              <a:rPr lang="en-US" dirty="0" smtClean="0"/>
              <a:t>it </a:t>
            </a:r>
            <a:r>
              <a:rPr lang="en-US" dirty="0" smtClean="0">
                <a:solidFill>
                  <a:srgbClr val="FFC000"/>
                </a:solidFill>
              </a:rPr>
              <a:t>all day.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/>
              <a:t>Where have you been? I </a:t>
            </a:r>
            <a:r>
              <a:rPr lang="en-US" b="1" u="sng" dirty="0" smtClean="0"/>
              <a:t>have been looking for </a:t>
            </a:r>
            <a:r>
              <a:rPr lang="en-US" dirty="0" smtClean="0"/>
              <a:t>you </a:t>
            </a:r>
            <a:r>
              <a:rPr lang="en-US" dirty="0" smtClean="0">
                <a:solidFill>
                  <a:srgbClr val="FFC000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the last half 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an hour.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527048"/>
            <a:ext cx="4104456" cy="197396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sz="2900" dirty="0" smtClean="0">
              <a:solidFill>
                <a:srgbClr val="FFC000"/>
              </a:solidFill>
            </a:endParaRPr>
          </a:p>
          <a:p>
            <a:r>
              <a:rPr lang="ru-RU" sz="3500" dirty="0" smtClean="0">
                <a:solidFill>
                  <a:srgbClr val="FFC000"/>
                </a:solidFill>
              </a:rPr>
              <a:t>Действие</a:t>
            </a:r>
            <a:r>
              <a:rPr lang="ru-RU" sz="3500" dirty="0" smtClean="0"/>
              <a:t> </a:t>
            </a:r>
            <a:r>
              <a:rPr lang="ru-RU" sz="6000" dirty="0" smtClean="0">
                <a:solidFill>
                  <a:srgbClr val="FFC000"/>
                </a:solidFill>
              </a:rPr>
              <a:t>только что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rgbClr val="FFC000"/>
                </a:solidFill>
              </a:rPr>
              <a:t>закончилось</a:t>
            </a:r>
            <a:r>
              <a:rPr lang="en-US" sz="3500" dirty="0" smtClean="0">
                <a:solidFill>
                  <a:srgbClr val="FFC000"/>
                </a:solidFill>
              </a:rPr>
              <a:t>.</a:t>
            </a:r>
            <a:r>
              <a:rPr lang="ru-RU" sz="3500" dirty="0" smtClean="0">
                <a:solidFill>
                  <a:srgbClr val="FFC000"/>
                </a:solidFill>
              </a:rPr>
              <a:t>      Результат виден </a:t>
            </a:r>
            <a:r>
              <a:rPr lang="ru-RU" sz="7000" dirty="0" smtClean="0">
                <a:solidFill>
                  <a:srgbClr val="FFC000"/>
                </a:solidFill>
              </a:rPr>
              <a:t>сейчас</a:t>
            </a:r>
            <a:endParaRPr lang="ru-RU" sz="35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3717032"/>
            <a:ext cx="4038160" cy="2610616"/>
          </a:xfrm>
        </p:spPr>
        <p:txBody>
          <a:bodyPr/>
          <a:lstStyle/>
          <a:p>
            <a:r>
              <a:rPr lang="en-US" dirty="0" smtClean="0"/>
              <a:t>Paul is very tired.          He  </a:t>
            </a:r>
            <a:r>
              <a:rPr lang="en-US" sz="3200" b="1" u="sng" dirty="0" smtClean="0"/>
              <a:t>has been working </a:t>
            </a:r>
            <a:r>
              <a:rPr lang="en-US" dirty="0" smtClean="0"/>
              <a:t>very hard.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25602" name="Picture 2" descr="http://yaroslavl.rfn.ru/p/b_508923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4151412" cy="276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3966152" cy="25386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Sara</a:t>
            </a:r>
            <a:r>
              <a:rPr lang="en-US" dirty="0" smtClean="0"/>
              <a:t> </a:t>
            </a:r>
            <a:r>
              <a:rPr lang="en-US" sz="3200" b="1" u="sng" dirty="0" smtClean="0"/>
              <a:t>is driving </a:t>
            </a:r>
            <a:r>
              <a:rPr lang="en-US" dirty="0" smtClean="0"/>
              <a:t>to work.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72816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Действие происходит СЕЙЧАС, в момент речи</a:t>
            </a:r>
            <a:r>
              <a:rPr lang="en-US" sz="3200" b="1" dirty="0" smtClean="0">
                <a:solidFill>
                  <a:srgbClr val="FFC000"/>
                </a:solidFill>
              </a:rPr>
              <a:t>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3554" name="Picture 2" descr="http://krasotochka.com/wp-content/uploads/2016/11/Kushat-za-ru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378836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96696" y="476672"/>
            <a:ext cx="8147304" cy="95097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Действие закончилось. Виден результат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out of breath. </a:t>
            </a:r>
            <a:r>
              <a:rPr lang="en-US" b="1" u="sng" dirty="0" smtClean="0"/>
              <a:t>Have </a:t>
            </a:r>
            <a:r>
              <a:rPr lang="en-US" dirty="0" smtClean="0"/>
              <a:t>you </a:t>
            </a:r>
            <a:r>
              <a:rPr lang="en-US" b="1" u="sng" dirty="0" smtClean="0"/>
              <a:t>been running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Why are your clothes so dirty? What </a:t>
            </a:r>
            <a:r>
              <a:rPr lang="en-US" b="1" u="sng" dirty="0" smtClean="0"/>
              <a:t>have</a:t>
            </a:r>
            <a:r>
              <a:rPr lang="en-US" dirty="0" smtClean="0"/>
              <a:t> you </a:t>
            </a:r>
            <a:r>
              <a:rPr lang="en-US" b="1" u="sng" dirty="0" smtClean="0"/>
              <a:t>been doing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b="1" u="sng" dirty="0" smtClean="0"/>
              <a:t>have been talking </a:t>
            </a:r>
            <a:r>
              <a:rPr lang="en-US" dirty="0" smtClean="0"/>
              <a:t>to Amanda about the problem and she agrees with me.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Отличие грамматических времен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en-US" sz="3200" dirty="0" smtClean="0">
                <a:solidFill>
                  <a:srgbClr val="FFC000"/>
                </a:solidFill>
              </a:rPr>
              <a:t>Present  Continuous</a:t>
            </a:r>
            <a:endParaRPr lang="ru-RU" sz="3200" dirty="0" smtClean="0">
              <a:solidFill>
                <a:srgbClr val="FFC000"/>
              </a:solidFill>
            </a:endParaRPr>
          </a:p>
          <a:p>
            <a:endParaRPr lang="ru-RU" sz="29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Present Continuous</a:t>
            </a:r>
            <a:endParaRPr lang="ru-RU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60032" y="1527048"/>
            <a:ext cx="3854200" cy="461792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>
                <a:solidFill>
                  <a:srgbClr val="FFC000"/>
                </a:solidFill>
              </a:rPr>
              <a:t>Present Perfect Continuous</a:t>
            </a:r>
            <a:endParaRPr lang="ru-RU" sz="38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He has been sleeping </a:t>
            </a:r>
            <a:r>
              <a:rPr lang="en-US" sz="3200" b="1" u="sng" dirty="0" smtClean="0"/>
              <a:t>for 10 hours.</a:t>
            </a:r>
            <a:endParaRPr lang="ru-RU" sz="3200" b="1" u="sng" dirty="0"/>
          </a:p>
        </p:txBody>
      </p:sp>
      <p:pic>
        <p:nvPicPr>
          <p:cNvPr id="13" name="Picture 2" descr="http://cs4562.vkontakte.ru/u7634401/-14/x_f5fae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744416" cy="249627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55576" y="443711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He is sleeping </a:t>
            </a:r>
            <a:r>
              <a:rPr lang="en-US" sz="3200" b="1" u="sng" dirty="0" smtClean="0"/>
              <a:t>now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Don’t disturb me.        I </a:t>
            </a:r>
            <a:r>
              <a:rPr lang="en-US" u="sng" dirty="0" smtClean="0"/>
              <a:t>am working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We need an umbrella. </a:t>
            </a:r>
            <a:r>
              <a:rPr lang="en-US" u="sng" dirty="0" smtClean="0"/>
              <a:t>It’s raining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Hurry up! We </a:t>
            </a:r>
            <a:r>
              <a:rPr lang="en-US" u="sng" dirty="0" smtClean="0"/>
              <a:t>are waiting!</a:t>
            </a:r>
            <a:endParaRPr lang="ru-RU" u="sng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u="sng" dirty="0" smtClean="0"/>
              <a:t>have been working </a:t>
            </a:r>
            <a:r>
              <a:rPr lang="en-US" dirty="0" smtClean="0"/>
              <a:t>hard. It’s time to have a break!</a:t>
            </a:r>
          </a:p>
          <a:p>
            <a:r>
              <a:rPr lang="en-US" dirty="0" smtClean="0"/>
              <a:t>The ground is wet. </a:t>
            </a:r>
            <a:r>
              <a:rPr lang="en-US" u="sng" dirty="0" smtClean="0"/>
              <a:t>It’s been raining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u="sng" dirty="0" smtClean="0"/>
              <a:t>have been waiting </a:t>
            </a:r>
            <a:r>
              <a:rPr lang="en-US" dirty="0" smtClean="0"/>
              <a:t>for an hour.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344816" cy="100811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en-US" sz="3800" dirty="0" smtClean="0">
                <a:solidFill>
                  <a:srgbClr val="FFC000"/>
                </a:solidFill>
              </a:rPr>
              <a:t>Present  Perfect</a:t>
            </a:r>
            <a:endParaRPr lang="ru-RU" sz="3800" dirty="0" smtClean="0">
              <a:solidFill>
                <a:srgbClr val="FFC000"/>
              </a:solidFill>
            </a:endParaRPr>
          </a:p>
          <a:p>
            <a:endParaRPr lang="ru-RU" sz="29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9" name="Picture 2" descr="http://www.grani.lv/uploads/posts/2010-10/1286951220_naruchniki_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5"/>
            <a:ext cx="2736304" cy="1824202"/>
          </a:xfrm>
          <a:prstGeom prst="rect">
            <a:avLst/>
          </a:prstGeom>
          <a:noFill/>
        </p:spPr>
      </p:pic>
      <p:pic>
        <p:nvPicPr>
          <p:cNvPr id="10" name="Picture 2" descr="http://st.free-lance.ru/users/Egor_off/upload/f_49ca39094e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2448272" cy="1704800"/>
          </a:xfrm>
          <a:prstGeom prst="rect">
            <a:avLst/>
          </a:prstGeom>
          <a:noFill/>
        </p:spPr>
      </p:pic>
      <p:pic>
        <p:nvPicPr>
          <p:cNvPr id="11" name="Picture 2" descr="http://cs5417.userapi.com/u100166867/-5/x_ee58fc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2304255" cy="1555698"/>
          </a:xfrm>
          <a:prstGeom prst="rect">
            <a:avLst/>
          </a:prstGeom>
          <a:noFill/>
        </p:spPr>
      </p:pic>
      <p:pic>
        <p:nvPicPr>
          <p:cNvPr id="12" name="Picture 2" descr="http://ibud.ua/userfiles/image/arhitektura%20i%20dizain/Vubrat_proekt_doma/Project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2040226" cy="1530170"/>
          </a:xfrm>
          <a:prstGeom prst="rect">
            <a:avLst/>
          </a:prstGeom>
          <a:noFill/>
        </p:spPr>
      </p:pic>
      <p:pic>
        <p:nvPicPr>
          <p:cNvPr id="14" name="Picture 2" descr="http://www.bugaga.ru/uploads/posts/2010-11/1288858455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916832"/>
            <a:ext cx="1800200" cy="1800200"/>
          </a:xfrm>
          <a:prstGeom prst="rect">
            <a:avLst/>
          </a:prstGeom>
          <a:noFill/>
        </p:spPr>
      </p:pic>
      <p:pic>
        <p:nvPicPr>
          <p:cNvPr id="16" name="Picture 2" descr="http://www.podrobnosti24.ru/images/_obshestvo_1707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Present Perfect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Важен РЕЗУЛЬТАТ, а не ПРОЦЕСС!</a:t>
            </a:r>
          </a:p>
          <a:p>
            <a:endParaRPr lang="ru-RU" dirty="0" smtClean="0"/>
          </a:p>
          <a:p>
            <a:r>
              <a:rPr lang="ru-RU" dirty="0" smtClean="0"/>
              <a:t>СКОЛЬКО сделано, сколько раз.</a:t>
            </a:r>
          </a:p>
          <a:p>
            <a:endParaRPr lang="ru-RU" dirty="0" smtClean="0"/>
          </a:p>
          <a:p>
            <a:r>
              <a:rPr lang="ru-RU" dirty="0" smtClean="0"/>
              <a:t>Что сделал?( прочитал, посмотрел, поговорил)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Present Perfect Continuous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Важен ПРОЦЕСС, а не РЕЗУЛЬТАТ!</a:t>
            </a:r>
          </a:p>
          <a:p>
            <a:r>
              <a:rPr lang="ru-RU" dirty="0" smtClean="0"/>
              <a:t>Как ДОЛГО происходит действие.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делал?( читал, смотрел, говорил)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Слова- спутники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1268760"/>
            <a:ext cx="8219256" cy="489654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</a:t>
            </a:r>
            <a:r>
              <a:rPr lang="en-US" sz="2400" b="1" dirty="0" smtClean="0"/>
              <a:t> an hour</a:t>
            </a:r>
            <a:r>
              <a:rPr lang="en-US" sz="2400" dirty="0" smtClean="0"/>
              <a:t> </a:t>
            </a:r>
            <a:r>
              <a:rPr lang="ru-RU" sz="2400" i="1" dirty="0" smtClean="0"/>
              <a:t>в течение часа</a:t>
            </a:r>
            <a:endParaRPr lang="ru-RU" sz="2400" dirty="0" smtClean="0"/>
          </a:p>
          <a:p>
            <a:r>
              <a:rPr lang="en-US" sz="2400" b="1" dirty="0" smtClean="0"/>
              <a:t>for a month</a:t>
            </a:r>
            <a:r>
              <a:rPr lang="en-US" sz="2400" dirty="0" smtClean="0"/>
              <a:t> </a:t>
            </a:r>
            <a:r>
              <a:rPr lang="ru-RU" sz="2400" i="1" dirty="0" smtClean="0"/>
              <a:t>в течение месяца</a:t>
            </a:r>
            <a:endParaRPr lang="ru-RU" sz="2400" dirty="0" smtClean="0"/>
          </a:p>
          <a:p>
            <a:r>
              <a:rPr lang="en-US" sz="2400" b="1" dirty="0" smtClean="0"/>
              <a:t>for a long time</a:t>
            </a:r>
            <a:r>
              <a:rPr lang="en-US" sz="2400" dirty="0" smtClean="0"/>
              <a:t> </a:t>
            </a:r>
            <a:r>
              <a:rPr lang="ru-RU" sz="2400" i="1" dirty="0" smtClean="0"/>
              <a:t>в течение долгого времени, долго, давно</a:t>
            </a:r>
            <a:endParaRPr lang="ru-RU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since</a:t>
            </a:r>
            <a:r>
              <a:rPr lang="en-US" sz="2400" b="1" dirty="0" smtClean="0"/>
              <a:t> yesterday</a:t>
            </a:r>
            <a:r>
              <a:rPr lang="en-US" sz="2400" dirty="0" smtClean="0"/>
              <a:t> </a:t>
            </a:r>
            <a:r>
              <a:rPr lang="ru-RU" sz="2400" i="1" dirty="0" smtClean="0"/>
              <a:t>со вчерашнего дня</a:t>
            </a:r>
            <a:endParaRPr lang="ru-RU" sz="2400" dirty="0" smtClean="0"/>
          </a:p>
          <a:p>
            <a:r>
              <a:rPr lang="en-US" sz="2400" b="1" smtClean="0"/>
              <a:t>since </a:t>
            </a:r>
            <a:r>
              <a:rPr lang="en-US" sz="2400" b="1" dirty="0" smtClean="0"/>
              <a:t>morning</a:t>
            </a:r>
            <a:r>
              <a:rPr lang="en-US" sz="2400" dirty="0" smtClean="0"/>
              <a:t> </a:t>
            </a:r>
            <a:r>
              <a:rPr lang="ru-RU" sz="2400" i="1" dirty="0" smtClean="0"/>
              <a:t>с утра</a:t>
            </a:r>
            <a:endParaRPr lang="ru-RU" sz="2400" dirty="0" smtClean="0"/>
          </a:p>
          <a:p>
            <a:r>
              <a:rPr lang="en-US" sz="2400" b="1" dirty="0" smtClean="0"/>
              <a:t>since she returned</a:t>
            </a:r>
            <a:r>
              <a:rPr lang="en-US" sz="2400" dirty="0" smtClean="0"/>
              <a:t> </a:t>
            </a:r>
            <a:r>
              <a:rPr lang="ru-RU" sz="2400" i="1" dirty="0" smtClean="0"/>
              <a:t>с тех пор, как она вернулась</a:t>
            </a:r>
            <a:endParaRPr lang="ru-RU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r>
              <a:rPr lang="en-US" sz="2400" b="1" dirty="0" smtClean="0"/>
              <a:t> my life</a:t>
            </a:r>
            <a:r>
              <a:rPr lang="en-US" sz="2400" dirty="0" smtClean="0"/>
              <a:t> </a:t>
            </a:r>
            <a:r>
              <a:rPr lang="ru-RU" sz="2400" i="1" dirty="0" smtClean="0"/>
              <a:t>всю жизнь</a:t>
            </a:r>
            <a:endParaRPr lang="ru-RU" sz="2400" dirty="0" smtClean="0"/>
          </a:p>
          <a:p>
            <a:r>
              <a:rPr lang="en-US" sz="2400" b="1" dirty="0" smtClean="0"/>
              <a:t>all this year</a:t>
            </a:r>
            <a:r>
              <a:rPr lang="en-US" sz="2400" dirty="0" smtClean="0"/>
              <a:t> </a:t>
            </a:r>
            <a:r>
              <a:rPr lang="ru-RU" sz="2400" i="1" dirty="0" smtClean="0"/>
              <a:t>весь этот год</a:t>
            </a:r>
            <a:endParaRPr lang="ru-RU" sz="2400" dirty="0" smtClean="0"/>
          </a:p>
          <a:p>
            <a:r>
              <a:rPr lang="en-US" sz="2400" b="1" dirty="0" smtClean="0"/>
              <a:t>all day long</a:t>
            </a:r>
            <a:r>
              <a:rPr lang="en-US" sz="2400" dirty="0" smtClean="0"/>
              <a:t> </a:t>
            </a:r>
            <a:r>
              <a:rPr lang="ru-RU" sz="2400" i="1" dirty="0" smtClean="0"/>
              <a:t>весь день</a:t>
            </a: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39552" y="4797152"/>
            <a:ext cx="3822136" cy="153049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Some friends of mine </a:t>
            </a:r>
            <a:r>
              <a:rPr lang="en-US" dirty="0" smtClean="0"/>
              <a:t> </a:t>
            </a:r>
            <a:r>
              <a:rPr lang="en-US" sz="3200" b="1" u="sng" dirty="0" smtClean="0"/>
              <a:t>are</a:t>
            </a:r>
            <a:r>
              <a:rPr lang="en-US" sz="3200" b="1" u="sng" dirty="0" smtClean="0"/>
              <a:t> building </a:t>
            </a:r>
            <a:r>
              <a:rPr lang="en-US" dirty="0" smtClean="0"/>
              <a:t>their new house.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84784"/>
            <a:ext cx="41764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Действие происходит 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достаточно давно, еще не закончено.</a:t>
            </a:r>
            <a:r>
              <a:rPr lang="en-US" sz="3200" b="1" dirty="0" smtClean="0">
                <a:solidFill>
                  <a:srgbClr val="FFC000"/>
                </a:solidFill>
              </a:rPr>
              <a:t>    </a:t>
            </a:r>
            <a:r>
              <a:rPr lang="ru-RU" sz="3200" b="1" dirty="0" smtClean="0">
                <a:solidFill>
                  <a:srgbClr val="FFC000"/>
                </a:solidFill>
              </a:rPr>
              <a:t>   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( in the middle of the action)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https://zhome.pro/images/services/construction/building/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ru-RU" dirty="0"/>
              <a:t>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3429000"/>
            <a:ext cx="3894144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You </a:t>
            </a:r>
            <a:r>
              <a:rPr lang="en-US" dirty="0" smtClean="0"/>
              <a:t> </a:t>
            </a:r>
            <a:r>
              <a:rPr lang="en-US" sz="3200" b="1" u="sng" dirty="0" smtClean="0"/>
              <a:t>are</a:t>
            </a:r>
            <a:r>
              <a:rPr lang="en-US" sz="3200" b="1" u="sng" dirty="0" smtClean="0"/>
              <a:t> working </a:t>
            </a:r>
            <a:r>
              <a:rPr lang="en-US" dirty="0" smtClean="0"/>
              <a:t>hard</a:t>
            </a:r>
            <a:r>
              <a:rPr lang="ru-RU" dirty="0" smtClean="0"/>
              <a:t> </a:t>
            </a:r>
            <a:r>
              <a:rPr lang="en-US" dirty="0" smtClean="0"/>
              <a:t> today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( this week , this year)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8478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Временная или непривычная ситуация.</a:t>
            </a:r>
            <a:r>
              <a:rPr lang="en-US" sz="3200" b="1" dirty="0" smtClean="0">
                <a:solidFill>
                  <a:srgbClr val="FFC000"/>
                </a:solidFill>
              </a:rPr>
              <a:t>    </a:t>
            </a:r>
            <a:r>
              <a:rPr lang="ru-RU" sz="3200" b="1" dirty="0" smtClean="0">
                <a:solidFill>
                  <a:srgbClr val="FFC000"/>
                </a:solidFill>
              </a:rPr>
              <a:t>   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38914" name="Picture 2" descr="http://newslab.ru/Content/tv/m/f7739ae9-9daa-41fb-b572-11b5069fd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3429000"/>
            <a:ext cx="3894144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The population of the world </a:t>
            </a:r>
            <a:r>
              <a:rPr lang="en-US" sz="3200" b="1" u="sng" dirty="0" smtClean="0"/>
              <a:t>is increasing </a:t>
            </a:r>
            <a:r>
              <a:rPr lang="en-US" dirty="0" smtClean="0"/>
              <a:t>very fast.</a:t>
            </a:r>
            <a:endParaRPr lang="en-US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8478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Описание происходящих изменений.</a:t>
            </a:r>
            <a:r>
              <a:rPr lang="en-US" sz="3200" b="1" dirty="0" smtClean="0">
                <a:solidFill>
                  <a:srgbClr val="FFC000"/>
                </a:solidFill>
              </a:rPr>
              <a:t>    </a:t>
            </a:r>
            <a:r>
              <a:rPr lang="ru-RU" sz="3200" b="1" dirty="0" smtClean="0">
                <a:solidFill>
                  <a:srgbClr val="FFC000"/>
                </a:solidFill>
              </a:rPr>
              <a:t>   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39940" name="Picture 4" descr="https://financoff.com/wp-content/uploads/2018/07/ly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248472" cy="2389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3429000"/>
            <a:ext cx="3894144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She  </a:t>
            </a:r>
            <a:r>
              <a:rPr lang="en-US" sz="3200" b="1" u="sng" dirty="0" smtClean="0"/>
              <a:t>is  </a:t>
            </a:r>
            <a:r>
              <a:rPr lang="en-US" sz="3200" b="1" u="sng" dirty="0" smtClean="0">
                <a:solidFill>
                  <a:srgbClr val="FFC000"/>
                </a:solidFill>
              </a:rPr>
              <a:t>always </a:t>
            </a:r>
            <a:r>
              <a:rPr lang="en-US" sz="3200" b="1" u="sng" dirty="0" smtClean="0"/>
              <a:t>interrupting </a:t>
            </a:r>
            <a:r>
              <a:rPr lang="en-US" dirty="0" smtClean="0"/>
              <a:t>m</a:t>
            </a:r>
            <a:r>
              <a:rPr lang="en-US" dirty="0" smtClean="0"/>
              <a:t>e</a:t>
            </a:r>
            <a:r>
              <a:rPr lang="ru-RU" dirty="0" smtClean="0"/>
              <a:t>!</a:t>
            </a:r>
            <a:endParaRPr lang="en-US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8478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Выражение раздражения  и неудовольствия.</a:t>
            </a:r>
            <a:r>
              <a:rPr lang="en-US" sz="3200" b="1" dirty="0" smtClean="0">
                <a:solidFill>
                  <a:srgbClr val="FFC000"/>
                </a:solidFill>
              </a:rPr>
              <a:t>    </a:t>
            </a:r>
            <a:r>
              <a:rPr lang="ru-RU" sz="3200" b="1" dirty="0" smtClean="0">
                <a:solidFill>
                  <a:srgbClr val="FFC000"/>
                </a:solidFill>
              </a:rPr>
              <a:t>   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40962" name="Picture 2" descr="https://informost.com/wp-content/uploads/2017/12/net-sotrudni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732" y="2204864"/>
            <a:ext cx="411474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527048"/>
            <a:ext cx="3816424" cy="103785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5536" y="3861048"/>
            <a:ext cx="3894144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They </a:t>
            </a:r>
            <a:r>
              <a:rPr lang="en-US" dirty="0" smtClean="0"/>
              <a:t>  </a:t>
            </a:r>
            <a:r>
              <a:rPr lang="en-US" sz="3200" b="1" u="sng" dirty="0" smtClean="0"/>
              <a:t>are going </a:t>
            </a:r>
            <a:r>
              <a:rPr lang="en-US" dirty="0" smtClean="0"/>
              <a:t>to the cinema tonight.</a:t>
            </a:r>
            <a:endParaRPr lang="en-US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84784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Точные договоренности и планы на ближайшее будущее. 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43010" name="Picture 2" descr="https://thumb1.shutterstock.com/display_pic_with_logo/1701637/195873308/stock-photo-two-tickets-to-the-cinema-19587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033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Слова- спутники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980728"/>
            <a:ext cx="8363272" cy="534704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noProof="0" dirty="0" smtClean="0"/>
              <a:t>Now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ru-RU" sz="2400" noProof="0" dirty="0" smtClean="0"/>
              <a:t>сейчас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At the moment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ru-RU" sz="2400" noProof="0" dirty="0" smtClean="0"/>
              <a:t>прямо сейчас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Look!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Посмотри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Listen!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Послушай!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Today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evening/year</a:t>
            </a:r>
            <a:r>
              <a:rPr lang="en-US" sz="2400" b="1" dirty="0" smtClean="0"/>
              <a:t>,tonight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N</a:t>
            </a:r>
            <a:r>
              <a:rPr lang="en-US" sz="2400" b="1" dirty="0" smtClean="0"/>
              <a:t>owadays</a:t>
            </a:r>
            <a:endParaRPr lang="en-US" sz="2400" b="1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Always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271168">
  <a:themeElements>
    <a:clrScheme name="3D02">
      <a:dk1>
        <a:sysClr val="windowText" lastClr="000000"/>
      </a:dk1>
      <a:lt1>
        <a:sysClr val="window" lastClr="FFFFFF"/>
      </a:lt1>
      <a:dk2>
        <a:srgbClr val="254B75"/>
      </a:dk2>
      <a:lt2>
        <a:srgbClr val="DDE9EC"/>
      </a:lt2>
      <a:accent1>
        <a:srgbClr val="6183BB"/>
      </a:accent1>
      <a:accent2>
        <a:srgbClr val="96DB6F"/>
      </a:accent2>
      <a:accent3>
        <a:srgbClr val="42BCC2"/>
      </a:accent3>
      <a:accent4>
        <a:srgbClr val="EE8F48"/>
      </a:accent4>
      <a:accent5>
        <a:srgbClr val="44C4F2"/>
      </a:accent5>
      <a:accent6>
        <a:srgbClr val="A09158"/>
      </a:accent6>
      <a:hlink>
        <a:srgbClr val="B292CA"/>
      </a:hlink>
      <a:folHlink>
        <a:srgbClr val="6B5680"/>
      </a:folHlink>
    </a:clrScheme>
    <a:fontScheme name="3D02">
      <a:maj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3D0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50000"/>
              </a:schemeClr>
            </a:gs>
            <a:gs pos="35000">
              <a:schemeClr val="phClr">
                <a:tint val="40000"/>
                <a:satMod val="200000"/>
              </a:schemeClr>
            </a:gs>
            <a:gs pos="100000">
              <a:schemeClr val="phClr">
                <a:tint val="15000"/>
                <a:satMod val="200000"/>
              </a:schemeClr>
            </a:gs>
          </a:gsLst>
          <a:lin ang="16200000" scaled="1"/>
        </a:gradFill>
        <a:gradFill rotWithShape="1">
          <a:gsLst>
            <a:gs pos="10000">
              <a:schemeClr val="phClr">
                <a:shade val="40000"/>
                <a:satMod val="200000"/>
              </a:schemeClr>
            </a:gs>
            <a:gs pos="65000">
              <a:schemeClr val="phClr">
                <a:shade val="93000"/>
                <a:satMod val="130000"/>
              </a:schemeClr>
            </a:gs>
            <a:gs pos="100000">
              <a:schemeClr val="phClr">
                <a:tint val="70000"/>
                <a:shade val="100000"/>
                <a:satMod val="2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27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57150"/>
          </a:sp3d>
        </a:effectStyle>
        <a:effectStyle>
          <a:effectLst>
            <a:outerShdw blurRad="50800" dist="38100" dir="27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88900" h="82550"/>
          </a:sp3d>
        </a:effectStyle>
        <a:effectStyle>
          <a:effectLst>
            <a:outerShdw blurRad="50800" dist="381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114300" h="107950"/>
          </a:sp3d>
        </a:effectStyle>
      </a:effectStyleLst>
      <a:bgFillStyleLst>
        <a:solidFill>
          <a:schemeClr val="phClr"/>
        </a:solidFill>
        <a:gradFill rotWithShape="1">
          <a:gsLst>
            <a:gs pos="7000">
              <a:schemeClr val="phClr">
                <a:tint val="100000"/>
                <a:shade val="60000"/>
                <a:satMod val="180000"/>
              </a:schemeClr>
            </a:gs>
            <a:gs pos="48000">
              <a:schemeClr val="phClr">
                <a:tint val="83000"/>
                <a:shade val="100000"/>
                <a:satMod val="300000"/>
              </a:schemeClr>
            </a:gs>
            <a:gs pos="83000">
              <a:schemeClr val="phClr">
                <a:tint val="99000"/>
                <a:shade val="100000"/>
                <a:satMod val="180000"/>
              </a:schemeClr>
            </a:gs>
            <a:gs pos="100000">
              <a:schemeClr val="phClr">
                <a:shade val="60000"/>
                <a:satMod val="180000"/>
                <a:lumMod val="9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0000"/>
                <a:satMod val="250000"/>
              </a:schemeClr>
            </a:gs>
            <a:gs pos="59000">
              <a:schemeClr val="phClr">
                <a:shade val="80000"/>
                <a:satMod val="130000"/>
              </a:schemeClr>
            </a:gs>
            <a:gs pos="100000">
              <a:schemeClr val="phClr">
                <a:shade val="50000"/>
                <a:satMod val="110000"/>
              </a:schemeClr>
            </a:gs>
          </a:gsLst>
          <a:path path="circle">
            <a:fillToRect l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TS010271168</Template>
  <TotalTime>201</TotalTime>
  <Words>778</Words>
  <Application>Microsoft Office PowerPoint</Application>
  <PresentationFormat>Экран (4:3)</PresentationFormat>
  <Paragraphs>202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TS010271168</vt:lpstr>
      <vt:lpstr>PRESENT CONTINUOUS</vt:lpstr>
      <vt:lpstr>Форма  образования времени</vt:lpstr>
      <vt:lpstr> №1</vt:lpstr>
      <vt:lpstr> №2</vt:lpstr>
      <vt:lpstr> №3</vt:lpstr>
      <vt:lpstr> №4</vt:lpstr>
      <vt:lpstr> №5</vt:lpstr>
      <vt:lpstr> №6</vt:lpstr>
      <vt:lpstr>Слова- спутники</vt:lpstr>
      <vt:lpstr>PRESENT SIMPLE</vt:lpstr>
      <vt:lpstr>Форма  образования времени</vt:lpstr>
      <vt:lpstr> №1</vt:lpstr>
      <vt:lpstr> №2</vt:lpstr>
      <vt:lpstr> №3</vt:lpstr>
      <vt:lpstr>Слова- спутники </vt:lpstr>
      <vt:lpstr>PRESENT PERFECT</vt:lpstr>
      <vt:lpstr>Форма  образования времени</vt:lpstr>
      <vt:lpstr> №1</vt:lpstr>
      <vt:lpstr>№2</vt:lpstr>
      <vt:lpstr>№3</vt:lpstr>
      <vt:lpstr>№4</vt:lpstr>
      <vt:lpstr>№5</vt:lpstr>
      <vt:lpstr> №6</vt:lpstr>
      <vt:lpstr>Слова- спутники</vt:lpstr>
      <vt:lpstr>PRESENT PERFECT CONTINUOUS</vt:lpstr>
      <vt:lpstr>Форма  образования времени Present Perfect Continuous</vt:lpstr>
      <vt:lpstr> №1</vt:lpstr>
      <vt:lpstr>Как долго? С какого момента?</vt:lpstr>
      <vt:lpstr> №2</vt:lpstr>
      <vt:lpstr>Действие закончилось. Виден результат</vt:lpstr>
      <vt:lpstr>Отличие грамматических времен</vt:lpstr>
      <vt:lpstr>Слайд 32</vt:lpstr>
      <vt:lpstr>Слайд 33</vt:lpstr>
      <vt:lpstr>Слайд 34</vt:lpstr>
      <vt:lpstr>Слайд 35</vt:lpstr>
      <vt:lpstr>Слова- спутники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Admin</dc:creator>
  <cp:lastModifiedBy>ирина</cp:lastModifiedBy>
  <cp:revision>24</cp:revision>
  <dcterms:created xsi:type="dcterms:W3CDTF">2012-09-27T18:47:03Z</dcterms:created>
  <dcterms:modified xsi:type="dcterms:W3CDTF">2018-09-16T16:56:55Z</dcterms:modified>
</cp:coreProperties>
</file>