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1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99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51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3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56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1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84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8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6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7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5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DA55022-DD55-4AB5-98B7-353149043A2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A5458C6-0D28-476B-BBAA-5E544064C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3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7WTcnhuKZY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2BA10-1C83-BB71-6850-FE552D09F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0956" y="1285458"/>
            <a:ext cx="6361044" cy="1165087"/>
          </a:xfrm>
        </p:spPr>
        <p:txBody>
          <a:bodyPr>
            <a:normAutofit fontScale="90000"/>
          </a:bodyPr>
          <a:lstStyle/>
          <a:p>
            <a:r>
              <a:rPr lang="ru-RU" dirty="0"/>
              <a:t>Интернет вещей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8DDA0-5A0F-DF59-7FAE-F72C1F32E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9269" y="4407455"/>
            <a:ext cx="3392556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/>
              <a:t>Подготовила: </a:t>
            </a:r>
          </a:p>
          <a:p>
            <a:pPr algn="l"/>
            <a:r>
              <a:rPr lang="ru-RU" dirty="0"/>
              <a:t>Котлярова С.В.,</a:t>
            </a:r>
          </a:p>
          <a:p>
            <a:pPr algn="l"/>
            <a:r>
              <a:rPr lang="ru-RU" dirty="0"/>
              <a:t>учитель технологии </a:t>
            </a:r>
          </a:p>
          <a:p>
            <a:pPr algn="l"/>
            <a:r>
              <a:rPr lang="ru-RU" dirty="0"/>
              <a:t>МАОУ г. Нягани «СОШ №1»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D4EC49-57D5-4A3C-0194-D9C3F0C80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04" y="419627"/>
            <a:ext cx="6361043" cy="601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6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A49099-A52C-1DC9-EE73-8DBD53A3B15A}"/>
              </a:ext>
            </a:extLst>
          </p:cNvPr>
          <p:cNvSpPr txBox="1"/>
          <p:nvPr/>
        </p:nvSpPr>
        <p:spPr>
          <a:xfrm>
            <a:off x="1543878" y="1463200"/>
            <a:ext cx="9104243" cy="3257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«С </a:t>
            </a:r>
            <a:r>
              <a:rPr lang="ru-RU" sz="2800" dirty="0" err="1"/>
              <a:t>IoT</a:t>
            </a:r>
            <a:r>
              <a:rPr lang="ru-RU" sz="2800" dirty="0"/>
              <a:t> можно столкнуться практически во всех сферах: начиная от контекстной рекламы, которая подсказывает пользователю, где можно пообедать или заправиться в зависимости от текущей геолокации, и заканчивая доставкой еды или покупкой автомобиля».</a:t>
            </a:r>
          </a:p>
        </p:txBody>
      </p:sp>
    </p:spTree>
    <p:extLst>
      <p:ext uri="{BB962C8B-B14F-4D97-AF65-F5344CB8AC3E}">
        <p14:creationId xmlns:p14="http://schemas.microsoft.com/office/powerpoint/2010/main" val="84081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9F8529-E44A-B29D-F1E8-37C509867871}"/>
              </a:ext>
            </a:extLst>
          </p:cNvPr>
          <p:cNvSpPr txBox="1"/>
          <p:nvPr/>
        </p:nvSpPr>
        <p:spPr>
          <a:xfrm>
            <a:off x="1669775" y="894654"/>
            <a:ext cx="95548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В электроэнергетике </a:t>
            </a:r>
          </a:p>
          <a:p>
            <a:r>
              <a:rPr lang="ru-RU" sz="2800" dirty="0"/>
              <a:t>интернет вещей улучшает контролируемость подстанций и линий электропередачи за счет дистанционного мониторинга.</a:t>
            </a:r>
          </a:p>
          <a:p>
            <a:endParaRPr lang="ru-RU" sz="2800" dirty="0"/>
          </a:p>
          <a:p>
            <a:r>
              <a:rPr lang="ru-RU" sz="2800" b="1" dirty="0"/>
              <a:t>В здравоохранении </a:t>
            </a:r>
          </a:p>
          <a:p>
            <a:r>
              <a:rPr lang="ru-RU" sz="2800" dirty="0" err="1"/>
              <a:t>IoT</a:t>
            </a:r>
            <a:r>
              <a:rPr lang="ru-RU" sz="2800" dirty="0"/>
              <a:t> позволяет перейти на новый уровень диагностики заболеваний — «умные» устройства контролируют показатели здоровья пациента в фоновом режиме.</a:t>
            </a:r>
          </a:p>
        </p:txBody>
      </p:sp>
    </p:spTree>
    <p:extLst>
      <p:ext uri="{BB962C8B-B14F-4D97-AF65-F5344CB8AC3E}">
        <p14:creationId xmlns:p14="http://schemas.microsoft.com/office/powerpoint/2010/main" val="34767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B28AF8-958D-B01E-732F-55230405F4ED}"/>
              </a:ext>
            </a:extLst>
          </p:cNvPr>
          <p:cNvSpPr txBox="1"/>
          <p:nvPr/>
        </p:nvSpPr>
        <p:spPr>
          <a:xfrm>
            <a:off x="1378226" y="1443971"/>
            <a:ext cx="9846365" cy="3903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В сельском хозяйстве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«умные» фермы и теплицы сами дозируют удобрения и воду, а «умные» трекеры для животных вовремя уведомляют фермеров не только о местонахождении животных, но и об их состоянии здоровья, анализируя сердцебиение, температуру тела и общую активность.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32649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A14BF8-8D94-DA8D-DE61-30C6855F8756}"/>
              </a:ext>
            </a:extLst>
          </p:cNvPr>
          <p:cNvSpPr txBox="1"/>
          <p:nvPr/>
        </p:nvSpPr>
        <p:spPr>
          <a:xfrm>
            <a:off x="1457738" y="912587"/>
            <a:ext cx="9528313" cy="3257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В транспорте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типичные решения с применением </a:t>
            </a:r>
            <a:r>
              <a:rPr lang="ru-RU" sz="2800" dirty="0" err="1"/>
              <a:t>IoT</a:t>
            </a:r>
            <a:r>
              <a:rPr lang="ru-RU" sz="2800" dirty="0"/>
              <a:t> включают телематику и умное управление автопарком, при которых автомобиль подключается к локальной операционной системе для мониторинга и диагностики.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1271700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B2E736-8A15-30F6-4914-E3117D22034F}"/>
              </a:ext>
            </a:extLst>
          </p:cNvPr>
          <p:cNvSpPr txBox="1"/>
          <p:nvPr/>
        </p:nvSpPr>
        <p:spPr>
          <a:xfrm>
            <a:off x="1470992" y="1119941"/>
            <a:ext cx="9713843" cy="4549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В городской среде </a:t>
            </a:r>
          </a:p>
          <a:p>
            <a:pPr>
              <a:lnSpc>
                <a:spcPct val="150000"/>
              </a:lnSpc>
            </a:pPr>
            <a:r>
              <a:rPr lang="ru-RU" sz="2800" dirty="0" err="1"/>
              <a:t>IoT</a:t>
            </a:r>
            <a:r>
              <a:rPr lang="ru-RU" sz="2800" dirty="0"/>
              <a:t>-решения помогают автоматизировать освещение, при этом сокращая расходы на свет до 30–50%. «Умные» счетчики, которые сами фиксируют и передают управляющим компаниям информацию о расходах и износе, избавляют городских жителей от необходимости самим сверять и отправлять данные по расходам 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1491515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11AB6D-5E21-F9FE-B5F5-4A0365C97B90}"/>
              </a:ext>
            </a:extLst>
          </p:cNvPr>
          <p:cNvSpPr txBox="1"/>
          <p:nvPr/>
        </p:nvSpPr>
        <p:spPr>
          <a:xfrm>
            <a:off x="1630018" y="1012627"/>
            <a:ext cx="9303026" cy="3903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В логистике </a:t>
            </a:r>
          </a:p>
          <a:p>
            <a:pPr>
              <a:lnSpc>
                <a:spcPct val="150000"/>
              </a:lnSpc>
            </a:pPr>
            <a:r>
              <a:rPr lang="ru-RU" sz="2800" dirty="0" err="1"/>
              <a:t>IoT</a:t>
            </a:r>
            <a:r>
              <a:rPr lang="ru-RU" sz="2800" dirty="0"/>
              <a:t> сокращает затраты на грузоперевозки и минимизирует влияние человеческого фактора.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Системы </a:t>
            </a:r>
            <a:r>
              <a:rPr lang="ru-RU" sz="2800" dirty="0" err="1"/>
              <a:t>IoT</a:t>
            </a:r>
            <a:r>
              <a:rPr lang="ru-RU" sz="2800" dirty="0"/>
              <a:t> также могут мониторить заполняемость мусорных баков и оптимизировать расходы на вывоз мусора, исходя их этих данных.</a:t>
            </a:r>
          </a:p>
        </p:txBody>
      </p:sp>
    </p:spTree>
    <p:extLst>
      <p:ext uri="{BB962C8B-B14F-4D97-AF65-F5344CB8AC3E}">
        <p14:creationId xmlns:p14="http://schemas.microsoft.com/office/powerpoint/2010/main" val="4139148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CC2FBD-0AFC-B416-F677-C6075CD33AD3}"/>
              </a:ext>
            </a:extLst>
          </p:cNvPr>
          <p:cNvSpPr txBox="1"/>
          <p:nvPr/>
        </p:nvSpPr>
        <p:spPr>
          <a:xfrm>
            <a:off x="1484243" y="1357183"/>
            <a:ext cx="9634331" cy="3903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Интернет вещей активно внедряют </a:t>
            </a:r>
            <a:r>
              <a:rPr lang="ru-RU" sz="2800" b="1" dirty="0"/>
              <a:t>нефтегазовые и горнодобывающие отрасли.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В частности, применение углубленной аналитики по буровым скважинам помогает нефтегазовой промышленности увеличить объемы добычи на уже отработанных месторождениях.</a:t>
            </a:r>
          </a:p>
        </p:txBody>
      </p:sp>
    </p:spTree>
    <p:extLst>
      <p:ext uri="{BB962C8B-B14F-4D97-AF65-F5344CB8AC3E}">
        <p14:creationId xmlns:p14="http://schemas.microsoft.com/office/powerpoint/2010/main" val="2043285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DDEABB-5A55-CFC4-DC36-E92464918E2F}"/>
              </a:ext>
            </a:extLst>
          </p:cNvPr>
          <p:cNvSpPr txBox="1"/>
          <p:nvPr/>
        </p:nvSpPr>
        <p:spPr>
          <a:xfrm>
            <a:off x="1987825" y="1171652"/>
            <a:ext cx="8825947" cy="261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err="1"/>
              <a:t>IoT</a:t>
            </a:r>
            <a:r>
              <a:rPr lang="ru-RU" sz="2800" dirty="0"/>
              <a:t> позволяет брендам и продавцам оптимизировать издержки и улучшать клиентский опыт за счет цифровых вывесок, отслеживания взаимодействия с клиентами, управления запасами и умных торговых автоматов.</a:t>
            </a:r>
          </a:p>
        </p:txBody>
      </p:sp>
    </p:spTree>
    <p:extLst>
      <p:ext uri="{BB962C8B-B14F-4D97-AF65-F5344CB8AC3E}">
        <p14:creationId xmlns:p14="http://schemas.microsoft.com/office/powerpoint/2010/main" val="1569310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240A1B-FE6B-8874-4F9E-8B0AACB9BC75}"/>
              </a:ext>
            </a:extLst>
          </p:cNvPr>
          <p:cNvSpPr txBox="1"/>
          <p:nvPr/>
        </p:nvSpPr>
        <p:spPr>
          <a:xfrm>
            <a:off x="1470991" y="610380"/>
            <a:ext cx="10190922" cy="5196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Чем </a:t>
            </a:r>
            <a:r>
              <a:rPr lang="ru-RU" sz="2800" b="1" dirty="0" err="1"/>
              <a:t>IoT</a:t>
            </a:r>
            <a:r>
              <a:rPr lang="ru-RU" sz="2800" b="1" dirty="0"/>
              <a:t> полезен человеку?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Интернет вещей у многих ассоциируется с «умным» домом. Благодаря технологиям и устройствам, разработанным компаниями Google, «Яндекс», Amazon, Apple и другими, пользователи могут </a:t>
            </a:r>
            <a:r>
              <a:rPr lang="ru-RU" sz="2800" b="1" dirty="0"/>
              <a:t>совершать онлайн-покупки</a:t>
            </a:r>
            <a:r>
              <a:rPr lang="ru-RU" sz="2800" dirty="0"/>
              <a:t>, </a:t>
            </a:r>
          </a:p>
          <a:p>
            <a:pPr>
              <a:lnSpc>
                <a:spcPct val="150000"/>
              </a:lnSpc>
            </a:pPr>
            <a:r>
              <a:rPr lang="ru-RU" sz="2800" b="1" dirty="0"/>
              <a:t>регулировать температуру в комнате</a:t>
            </a:r>
            <a:r>
              <a:rPr lang="ru-RU" sz="2800" dirty="0"/>
              <a:t>, </a:t>
            </a:r>
          </a:p>
          <a:p>
            <a:pPr>
              <a:lnSpc>
                <a:spcPct val="150000"/>
              </a:lnSpc>
            </a:pPr>
            <a:r>
              <a:rPr lang="ru-RU" sz="2800" b="1" dirty="0"/>
              <a:t>включать свет и музыку</a:t>
            </a:r>
            <a:r>
              <a:rPr lang="ru-RU" sz="2800" dirty="0"/>
              <a:t>, отдавая голосовые команды виртуальным помощникам.</a:t>
            </a:r>
          </a:p>
        </p:txBody>
      </p:sp>
    </p:spTree>
    <p:extLst>
      <p:ext uri="{BB962C8B-B14F-4D97-AF65-F5344CB8AC3E}">
        <p14:creationId xmlns:p14="http://schemas.microsoft.com/office/powerpoint/2010/main" val="1466640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11D1AD-E107-C4F2-DA06-B049B9569326}"/>
              </a:ext>
            </a:extLst>
          </p:cNvPr>
          <p:cNvSpPr txBox="1"/>
          <p:nvPr/>
        </p:nvSpPr>
        <p:spPr>
          <a:xfrm>
            <a:off x="1789044" y="582067"/>
            <a:ext cx="9303026" cy="5196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Вам больше не надо опасаться, что вы забыли выключить утюг или кран — достаточно нажать кнопку в смартфоне, и «умный» дом все исправит. А можно и не нажимать, ведь дом настолько умный, что сам приведет все в порядок, а владельцу отправит уведомление по итогу.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Система наблюдения с помощью компьютерного зрения распознает всех, кто проходит мимо вашей квартиры, и сравнит изображения с базой полиции.</a:t>
            </a:r>
          </a:p>
        </p:txBody>
      </p:sp>
    </p:spTree>
    <p:extLst>
      <p:ext uri="{BB962C8B-B14F-4D97-AF65-F5344CB8AC3E}">
        <p14:creationId xmlns:p14="http://schemas.microsoft.com/office/powerpoint/2010/main" val="4675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AD34A-4066-C9F6-455C-E21A2DA8A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B365CC7-4684-FD6D-A7E4-C32CF2FD1A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94" y="365125"/>
            <a:ext cx="11104645" cy="508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80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75A3CF-CA1B-61EF-DB88-A11A9A9F9D73}"/>
              </a:ext>
            </a:extLst>
          </p:cNvPr>
          <p:cNvSpPr txBox="1"/>
          <p:nvPr/>
        </p:nvSpPr>
        <p:spPr>
          <a:xfrm>
            <a:off x="1603513" y="759542"/>
            <a:ext cx="9674087" cy="3903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Сегодня «умный» дом в России — это в основном интеллектуальный помощник «Яндекса» «Алиса», которая включает музыку, ищет информацию в интернете, советует фильмы, регулирует освещение и температуру в доме, включает чайник.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Умные колонки </a:t>
            </a:r>
            <a:r>
              <a:rPr lang="ru-RU" sz="2800" dirty="0" err="1"/>
              <a:t>Яндекс.Станция</a:t>
            </a:r>
            <a:r>
              <a:rPr lang="ru-RU" sz="2800" dirty="0"/>
              <a:t> Макс с Алисой</a:t>
            </a:r>
          </a:p>
        </p:txBody>
      </p:sp>
    </p:spTree>
    <p:extLst>
      <p:ext uri="{BB962C8B-B14F-4D97-AF65-F5344CB8AC3E}">
        <p14:creationId xmlns:p14="http://schemas.microsoft.com/office/powerpoint/2010/main" val="3805820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D30930-D001-6475-B800-45E4FF165CC4}"/>
              </a:ext>
            </a:extLst>
          </p:cNvPr>
          <p:cNvSpPr txBox="1"/>
          <p:nvPr/>
        </p:nvSpPr>
        <p:spPr>
          <a:xfrm>
            <a:off x="1470992" y="779989"/>
            <a:ext cx="9621078" cy="4549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Американская компания Qualcomm также предлагает систему, которая сделает любой дом «умнее».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Она позволяет удаленно следить за обстановкой в доме, сообщает о появлении шума, с ее помощью можно раздавать указания роботу-пылесосу и другим подключенным устройствам, а также открывать двери по системе «распознать лица».</a:t>
            </a:r>
          </a:p>
        </p:txBody>
      </p:sp>
    </p:spTree>
    <p:extLst>
      <p:ext uri="{BB962C8B-B14F-4D97-AF65-F5344CB8AC3E}">
        <p14:creationId xmlns:p14="http://schemas.microsoft.com/office/powerpoint/2010/main" val="3177476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A5C230-81AC-4C2B-F873-2D895B08A2B7}"/>
              </a:ext>
            </a:extLst>
          </p:cNvPr>
          <p:cNvSpPr txBox="1"/>
          <p:nvPr/>
        </p:nvSpPr>
        <p:spPr>
          <a:xfrm>
            <a:off x="742121" y="174355"/>
            <a:ext cx="10946295" cy="584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Есть ли недостатки у интернета вещей?</a:t>
            </a:r>
          </a:p>
          <a:p>
            <a:pPr>
              <a:lnSpc>
                <a:spcPct val="150000"/>
              </a:lnSpc>
            </a:pPr>
            <a:r>
              <a:rPr lang="ru-RU" sz="2800" b="1" dirty="0"/>
              <a:t>Основная проблема</a:t>
            </a:r>
            <a:r>
              <a:rPr lang="ru-RU" sz="2800" dirty="0"/>
              <a:t>, с которой связано развитие </a:t>
            </a:r>
            <a:r>
              <a:rPr lang="ru-RU" sz="2800" dirty="0" err="1"/>
              <a:t>IoT</a:t>
            </a:r>
            <a:r>
              <a:rPr lang="ru-RU" sz="2800" dirty="0"/>
              <a:t>, — </a:t>
            </a:r>
            <a:r>
              <a:rPr lang="ru-RU" sz="2800" b="1" dirty="0"/>
              <a:t>безопасность</a:t>
            </a:r>
            <a:r>
              <a:rPr lang="ru-RU" sz="2800" dirty="0"/>
              <a:t>. </a:t>
            </a:r>
            <a:r>
              <a:rPr lang="ru-RU" sz="2800" b="1" i="1" dirty="0"/>
              <a:t>Киберпреступники</a:t>
            </a:r>
            <a:r>
              <a:rPr lang="ru-RU" sz="2800" dirty="0"/>
              <a:t> постоянно пытаются взламывать устройства удаленного наблюдения за пациентами, базы данных с информацией о здоровье людей, интеллектуальные системы управления автомобилем, совершают фишинговые атаки, подгружают вирусы на взломанные устройства и даже совершают целые диверсии на производствах. Поэтому участникам рынка </a:t>
            </a:r>
            <a:r>
              <a:rPr lang="ru-RU" sz="2800" dirty="0" err="1"/>
              <a:t>IoT</a:t>
            </a:r>
            <a:r>
              <a:rPr lang="ru-RU" sz="2800" dirty="0"/>
              <a:t>-рынка надо учиться защищать свои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4073691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598F65-4BB8-2823-BC43-5FE2C6394FE7}"/>
              </a:ext>
            </a:extLst>
          </p:cNvPr>
          <p:cNvSpPr txBox="1"/>
          <p:nvPr/>
        </p:nvSpPr>
        <p:spPr>
          <a:xfrm>
            <a:off x="477078" y="280372"/>
            <a:ext cx="11436625" cy="584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Еще одна сложность интернета вещей — возможная несовместимость программного обеспечения разных устройств разных производителей, объединенных в единую систему</a:t>
            </a:r>
            <a:r>
              <a:rPr lang="ru-RU" sz="2800" dirty="0"/>
              <a:t>.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Такая ситуация может возникнуть, когда разработчики выпускают обновление ПО для своего устройства и не проверяют его совместимость со старыми версиями ПО других связанных устройств.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Для устранения неполадок придется связываться с другими компаниями-разработчиками и просить их вносить изменения в свое ПО для корректной работы всей системы </a:t>
            </a:r>
            <a:r>
              <a:rPr lang="ru-RU" sz="2800" dirty="0" err="1"/>
              <a:t>IoT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3564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A9FE83-94DD-EC29-CC99-54BA743E21AC}"/>
              </a:ext>
            </a:extLst>
          </p:cNvPr>
          <p:cNvSpPr txBox="1"/>
          <p:nvPr/>
        </p:nvSpPr>
        <p:spPr>
          <a:xfrm>
            <a:off x="1285461" y="536846"/>
            <a:ext cx="9819861" cy="4549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Робот как мебель</a:t>
            </a:r>
            <a:r>
              <a:rPr lang="ru-RU" sz="2800" dirty="0"/>
              <a:t>: когда инновации не делают жизнь проще.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Подключение все большего количества устройств к интернету неизбежно приведет к потере рабочих мест.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Например, </a:t>
            </a:r>
            <a:r>
              <a:rPr lang="ru-RU" sz="2800" dirty="0" err="1"/>
              <a:t>IoT</a:t>
            </a:r>
            <a:r>
              <a:rPr lang="ru-RU" sz="2800" dirty="0"/>
              <a:t>-системы заменят часть специалистов по техобслуживанию, ремонту и установке оборудования.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Кроме того, сегодня правовые аспекты внедрения интернета вещей достаточно расплывчаты.</a:t>
            </a:r>
          </a:p>
        </p:txBody>
      </p:sp>
    </p:spTree>
    <p:extLst>
      <p:ext uri="{BB962C8B-B14F-4D97-AF65-F5344CB8AC3E}">
        <p14:creationId xmlns:p14="http://schemas.microsoft.com/office/powerpoint/2010/main" val="2028182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7E0396-A8DD-2ED5-8CE1-E311A738FE05}"/>
              </a:ext>
            </a:extLst>
          </p:cNvPr>
          <p:cNvSpPr txBox="1"/>
          <p:nvPr/>
        </p:nvSpPr>
        <p:spPr>
          <a:xfrm>
            <a:off x="1245704" y="557371"/>
            <a:ext cx="9886122" cy="5196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Проблемы внедрения </a:t>
            </a:r>
            <a:r>
              <a:rPr lang="ru-RU" sz="2800" b="1" dirty="0" err="1"/>
              <a:t>IoT</a:t>
            </a:r>
            <a:endParaRPr lang="ru-RU" sz="2800" b="1" dirty="0"/>
          </a:p>
          <a:p>
            <a:pPr>
              <a:lnSpc>
                <a:spcPct val="150000"/>
              </a:lnSpc>
            </a:pPr>
            <a:r>
              <a:rPr lang="ru-RU" sz="2800" dirty="0"/>
              <a:t>-проблемы связаны с тем, что существующие системы обслуживания, ремонта поставки и планирования ресурсов на предприятиях не предусматривают внедрение новых инструментов по сбору данных;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-кадровые проблемы связаны с персоналом, когда технические специалисты не могут перестроиться с ручного сбора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30689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A8276A-5CE5-DFE0-4A83-CCD4A80124E3}"/>
              </a:ext>
            </a:extLst>
          </p:cNvPr>
          <p:cNvSpPr txBox="1"/>
          <p:nvPr/>
        </p:nvSpPr>
        <p:spPr>
          <a:xfrm>
            <a:off x="357809" y="269714"/>
            <a:ext cx="11251095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Заключение</a:t>
            </a:r>
          </a:p>
          <a:p>
            <a:r>
              <a:rPr lang="ru-RU" sz="2800" dirty="0"/>
              <a:t>По прогнозам экспертов, к 2025 году количество устройств, подключенных к интернету, достигнет 25 млрд., поэтому тема Интернета вещей будет только расширяться и развиваться. </a:t>
            </a:r>
          </a:p>
          <a:p>
            <a:endParaRPr lang="ru-RU" sz="2800" b="1" dirty="0"/>
          </a:p>
          <a:p>
            <a:r>
              <a:rPr lang="ru-RU" sz="2800" b="1" dirty="0"/>
              <a:t>Он делает жизнь удобнее, а бизнес и производство – эффективнее, но вместе с тем показывает массу проблем и опасностей. </a:t>
            </a:r>
          </a:p>
          <a:p>
            <a:endParaRPr lang="ru-RU" sz="2800" b="1" dirty="0"/>
          </a:p>
          <a:p>
            <a:r>
              <a:rPr lang="ru-RU" sz="2800" dirty="0"/>
              <a:t>Пока разработчики стремятся повысить безопасность использования технологии, пользователям приходится самим заботиться о ней. </a:t>
            </a:r>
          </a:p>
          <a:p>
            <a:r>
              <a:rPr lang="ru-RU" sz="2800" dirty="0"/>
              <a:t>В первую очередь, это можно сделать, изучая подробные обзоры, новости и изменения, и выбирая устройства только надежных производителей, которые обеспечивают защиту личных данных, попадающих в сеть через умные цифровые гаджеты.</a:t>
            </a:r>
          </a:p>
        </p:txBody>
      </p:sp>
    </p:spTree>
    <p:extLst>
      <p:ext uri="{BB962C8B-B14F-4D97-AF65-F5344CB8AC3E}">
        <p14:creationId xmlns:p14="http://schemas.microsoft.com/office/powerpoint/2010/main" val="4189745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BCC539-D6F6-C6AC-E38E-4335DFAAB8E4}"/>
              </a:ext>
            </a:extLst>
          </p:cNvPr>
          <p:cNvSpPr txBox="1"/>
          <p:nvPr/>
        </p:nvSpPr>
        <p:spPr>
          <a:xfrm>
            <a:off x="3049772" y="1950937"/>
            <a:ext cx="60924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Домашнее задание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Посмотреть видео «Что такое «интернет вещей»: основные понятия» </a:t>
            </a:r>
            <a:r>
              <a:rPr lang="en-US" sz="2400" dirty="0">
                <a:hlinkClick r:id="rId2"/>
              </a:rPr>
              <a:t>https://youtu.be/x7WTcnhuKZY</a:t>
            </a:r>
            <a:endParaRPr lang="ru-RU" sz="2400" dirty="0"/>
          </a:p>
          <a:p>
            <a:pPr marL="285750" indent="-285750">
              <a:buFontTx/>
              <a:buChar char="-"/>
            </a:pPr>
            <a:r>
              <a:rPr lang="ru-RU" sz="2400" dirty="0"/>
              <a:t>Выучить основные понятия</a:t>
            </a:r>
          </a:p>
        </p:txBody>
      </p:sp>
    </p:spTree>
    <p:extLst>
      <p:ext uri="{BB962C8B-B14F-4D97-AF65-F5344CB8AC3E}">
        <p14:creationId xmlns:p14="http://schemas.microsoft.com/office/powerpoint/2010/main" val="78995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D5E84C-3107-C822-D853-5BCAB77845C5}"/>
              </a:ext>
            </a:extLst>
          </p:cNvPr>
          <p:cNvSpPr txBox="1"/>
          <p:nvPr/>
        </p:nvSpPr>
        <p:spPr>
          <a:xfrm>
            <a:off x="1350565" y="941125"/>
            <a:ext cx="999329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Интернет вещей (</a:t>
            </a:r>
            <a:r>
              <a:rPr lang="ru-RU" sz="2800" b="1" dirty="0" err="1"/>
              <a:t>IoT</a:t>
            </a:r>
            <a:r>
              <a:rPr lang="ru-RU" sz="2800" b="1" dirty="0"/>
              <a:t>) </a:t>
            </a:r>
            <a:r>
              <a:rPr lang="ru-RU" sz="2800" dirty="0"/>
              <a:t>— это система, которая объединяет устройства в компьютерную сеть и позволяет им собирать, анализировать, обрабатывать и передавать данные другим объектам через программное обеспечение, приложения или технические устройства.</a:t>
            </a:r>
          </a:p>
          <a:p>
            <a:endParaRPr lang="ru-RU" sz="2800" dirty="0"/>
          </a:p>
          <a:p>
            <a:r>
              <a:rPr lang="ru-RU" sz="2800" dirty="0" err="1"/>
              <a:t>IoT</a:t>
            </a:r>
            <a:r>
              <a:rPr lang="ru-RU" sz="2800" dirty="0"/>
              <a:t>-устройства функционируют самостоятельно, хотя люди могут настраивать их или предоставлять доступ к данным. </a:t>
            </a:r>
          </a:p>
          <a:p>
            <a:r>
              <a:rPr lang="ru-RU" sz="2800" b="1" dirty="0" err="1"/>
              <a:t>IoT</a:t>
            </a:r>
            <a:r>
              <a:rPr lang="ru-RU" sz="2800" b="1" dirty="0"/>
              <a:t>-системы</a:t>
            </a:r>
            <a:r>
              <a:rPr lang="ru-RU" sz="2800" dirty="0"/>
              <a:t> работают в режиме реального времени и обычно </a:t>
            </a:r>
            <a:r>
              <a:rPr lang="ru-RU" sz="2800" b="1" dirty="0"/>
              <a:t>состоят из сети умных устройств и облачной платформы, к которой они подключены с помощью WiFi, Bluetooth или других видов связи.</a:t>
            </a:r>
          </a:p>
        </p:txBody>
      </p:sp>
    </p:spTree>
    <p:extLst>
      <p:ext uri="{BB962C8B-B14F-4D97-AF65-F5344CB8AC3E}">
        <p14:creationId xmlns:p14="http://schemas.microsoft.com/office/powerpoint/2010/main" val="47578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227FE5-8AD1-29E9-9C68-5A1DFD2481D9}"/>
              </a:ext>
            </a:extLst>
          </p:cNvPr>
          <p:cNvSpPr txBox="1"/>
          <p:nvPr/>
        </p:nvSpPr>
        <p:spPr>
          <a:xfrm>
            <a:off x="901149" y="352611"/>
            <a:ext cx="10681252" cy="584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Что происходит, когда температура оказывается слишком высокой или в доме появился грабитель?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Система оповещает об этом пользователя или сама выполняет дальнейшие действия — например, включает кондиционер или звонит в полицию.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Сначала устройства собирают данные — например, о температуре в квартире или частоте сердцебиения пользователя, затем эти данные отправляются в облако. Там программное обеспечение обрабатывает их.</a:t>
            </a:r>
          </a:p>
        </p:txBody>
      </p:sp>
    </p:spTree>
    <p:extLst>
      <p:ext uri="{BB962C8B-B14F-4D97-AF65-F5344CB8AC3E}">
        <p14:creationId xmlns:p14="http://schemas.microsoft.com/office/powerpoint/2010/main" val="267691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C8C8D6-CA37-3957-B796-DE1AC8473144}"/>
              </a:ext>
            </a:extLst>
          </p:cNvPr>
          <p:cNvSpPr txBox="1"/>
          <p:nvPr/>
        </p:nvSpPr>
        <p:spPr>
          <a:xfrm>
            <a:off x="1603513" y="694575"/>
            <a:ext cx="8984974" cy="3903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/>
              <a:t>Из чего состоит интернет вещей?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Помимо Big Data для работы интернета вещей также важны </a:t>
            </a:r>
            <a:r>
              <a:rPr lang="ru-RU" sz="2800" i="1" u="sng" dirty="0"/>
              <a:t>аналитика, соединения, устройства и опыт</a:t>
            </a:r>
            <a:r>
              <a:rPr lang="ru-RU" sz="2800" dirty="0"/>
              <a:t>. </a:t>
            </a:r>
          </a:p>
          <a:p>
            <a:pPr>
              <a:lnSpc>
                <a:spcPct val="150000"/>
              </a:lnSpc>
            </a:pP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Для простоты этот принцип представляют как </a:t>
            </a:r>
            <a:r>
              <a:rPr lang="ru-RU" sz="2800" b="1" u="sng" dirty="0"/>
              <a:t>ABCDE</a:t>
            </a:r>
            <a:r>
              <a:rPr lang="ru-RU" sz="2800" dirty="0"/>
              <a:t>: </a:t>
            </a:r>
            <a:r>
              <a:rPr lang="ru-RU" sz="2800" b="1" dirty="0"/>
              <a:t>A</a:t>
            </a:r>
            <a:r>
              <a:rPr lang="ru-RU" sz="2800" dirty="0"/>
              <a:t>nalytics, </a:t>
            </a:r>
            <a:r>
              <a:rPr lang="ru-RU" sz="2800" b="1" dirty="0" err="1"/>
              <a:t>B</a:t>
            </a:r>
            <a:r>
              <a:rPr lang="ru-RU" sz="2800" dirty="0" err="1"/>
              <a:t>igData</a:t>
            </a:r>
            <a:r>
              <a:rPr lang="ru-RU" sz="2800" dirty="0"/>
              <a:t>, </a:t>
            </a:r>
            <a:r>
              <a:rPr lang="ru-RU" sz="2800" b="1" dirty="0"/>
              <a:t>C</a:t>
            </a:r>
            <a:r>
              <a:rPr lang="ru-RU" sz="2800" dirty="0"/>
              <a:t>onnection, </a:t>
            </a:r>
            <a:r>
              <a:rPr lang="ru-RU" sz="2800" b="1" dirty="0"/>
              <a:t>D</a:t>
            </a:r>
            <a:r>
              <a:rPr lang="ru-RU" sz="2800" dirty="0"/>
              <a:t>evices, </a:t>
            </a:r>
            <a:r>
              <a:rPr lang="ru-RU" sz="2800" b="1" dirty="0"/>
              <a:t>E</a:t>
            </a:r>
            <a:r>
              <a:rPr lang="ru-RU" sz="2800" dirty="0"/>
              <a:t>xperience.</a:t>
            </a:r>
          </a:p>
        </p:txBody>
      </p:sp>
    </p:spTree>
    <p:extLst>
      <p:ext uri="{BB962C8B-B14F-4D97-AF65-F5344CB8AC3E}">
        <p14:creationId xmlns:p14="http://schemas.microsoft.com/office/powerpoint/2010/main" val="182581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2FCBE6-C042-33C7-725A-8CD5A4783937}"/>
              </a:ext>
            </a:extLst>
          </p:cNvPr>
          <p:cNvSpPr txBox="1"/>
          <p:nvPr/>
        </p:nvSpPr>
        <p:spPr>
          <a:xfrm>
            <a:off x="1351721" y="841645"/>
            <a:ext cx="9674087" cy="4549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Analytics (аналитика) </a:t>
            </a:r>
            <a:r>
              <a:rPr lang="ru-RU" sz="2800" dirty="0"/>
              <a:t>— ключевое звено в функционировании </a:t>
            </a:r>
            <a:r>
              <a:rPr lang="ru-RU" sz="2800" dirty="0" err="1"/>
              <a:t>IoT</a:t>
            </a:r>
            <a:r>
              <a:rPr lang="ru-RU" sz="2800" dirty="0"/>
              <a:t>, которое объединяет сами устройства, данные с них и оптимизирует бизнес-процессы;</a:t>
            </a:r>
          </a:p>
          <a:p>
            <a:pPr>
              <a:lnSpc>
                <a:spcPct val="150000"/>
              </a:lnSpc>
            </a:pP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b="1" dirty="0" err="1"/>
              <a:t>BigData</a:t>
            </a:r>
            <a:r>
              <a:rPr lang="ru-RU" sz="2800" b="1" dirty="0"/>
              <a:t> (большие данные) </a:t>
            </a:r>
            <a:r>
              <a:rPr lang="ru-RU" sz="2800" dirty="0"/>
              <a:t>— то есть информация с устройств — хранятся в облаке. Они позволяют автоматизировать существующие процессы или выстраивать новые;</a:t>
            </a:r>
          </a:p>
        </p:txBody>
      </p:sp>
    </p:spTree>
    <p:extLst>
      <p:ext uri="{BB962C8B-B14F-4D97-AF65-F5344CB8AC3E}">
        <p14:creationId xmlns:p14="http://schemas.microsoft.com/office/powerpoint/2010/main" val="344308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4CECE0-6FFE-D88B-634B-BCE50A402CA1}"/>
              </a:ext>
            </a:extLst>
          </p:cNvPr>
          <p:cNvSpPr txBox="1"/>
          <p:nvPr/>
        </p:nvSpPr>
        <p:spPr>
          <a:xfrm>
            <a:off x="1166191" y="226066"/>
            <a:ext cx="10668000" cy="584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Connection (соединение) </a:t>
            </a:r>
            <a:r>
              <a:rPr lang="ru-RU" sz="2800" dirty="0"/>
              <a:t>— это каналы, по которым устройства получают и передают информацию;</a:t>
            </a:r>
          </a:p>
          <a:p>
            <a:pPr>
              <a:lnSpc>
                <a:spcPct val="150000"/>
              </a:lnSpc>
            </a:pP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b="1" dirty="0"/>
              <a:t>Devices (устройства) </a:t>
            </a:r>
            <a:r>
              <a:rPr lang="ru-RU" sz="2800" dirty="0"/>
              <a:t>— подключенные к системе девайсы, которые для корректной работы в зависимости от задач должны иметь соответствующую частоту сообщений;</a:t>
            </a:r>
          </a:p>
          <a:p>
            <a:pPr>
              <a:lnSpc>
                <a:spcPct val="150000"/>
              </a:lnSpc>
            </a:pP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b="1" dirty="0"/>
              <a:t>Experience (опыт) </a:t>
            </a:r>
            <a:r>
              <a:rPr lang="ru-RU" sz="2800" dirty="0"/>
              <a:t>— работа с уже имеющимся опытом решения проблем клиента с помощью </a:t>
            </a:r>
            <a:r>
              <a:rPr lang="ru-RU" sz="2800" dirty="0" err="1"/>
              <a:t>IoT</a:t>
            </a:r>
            <a:r>
              <a:rPr lang="ru-RU" sz="2800" dirty="0"/>
              <a:t>, его аналитика и переосмысление.</a:t>
            </a:r>
          </a:p>
        </p:txBody>
      </p:sp>
    </p:spTree>
    <p:extLst>
      <p:ext uri="{BB962C8B-B14F-4D97-AF65-F5344CB8AC3E}">
        <p14:creationId xmlns:p14="http://schemas.microsoft.com/office/powerpoint/2010/main" val="319461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BAAF2D-489C-A103-E827-7AFBA7CF7DFC}"/>
              </a:ext>
            </a:extLst>
          </p:cNvPr>
          <p:cNvSpPr txBox="1"/>
          <p:nvPr/>
        </p:nvSpPr>
        <p:spPr>
          <a:xfrm>
            <a:off x="1007165" y="875424"/>
            <a:ext cx="1037645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По данным Fortune Business </a:t>
            </a:r>
            <a:r>
              <a:rPr lang="ru-RU" sz="2800" dirty="0" err="1"/>
              <a:t>Insights</a:t>
            </a:r>
            <a:r>
              <a:rPr lang="ru-RU" sz="2800" dirty="0"/>
              <a:t>, объем мирового рынка интернета вещей в 2018 году составлял $160 млрд, а к 2026 году его объем превысит $1,1 трлн. </a:t>
            </a:r>
          </a:p>
          <a:p>
            <a:endParaRPr lang="ru-RU" sz="2800" dirty="0"/>
          </a:p>
          <a:p>
            <a:r>
              <a:rPr lang="ru-RU" sz="2800" dirty="0"/>
              <a:t>Стремительный рост связан с повсеместным внедрением искусственного интеллекта и систем с машинным обучением. </a:t>
            </a:r>
          </a:p>
          <a:p>
            <a:endParaRPr lang="ru-RU" sz="2800" dirty="0"/>
          </a:p>
          <a:p>
            <a:r>
              <a:rPr lang="ru-RU" sz="2800" dirty="0"/>
              <a:t>Росту рынка также способствует увеличение числа пользователей «умных» устройств, смартфонов, а также растущий спрос на энергосбережение.</a:t>
            </a:r>
          </a:p>
        </p:txBody>
      </p:sp>
    </p:spTree>
    <p:extLst>
      <p:ext uri="{BB962C8B-B14F-4D97-AF65-F5344CB8AC3E}">
        <p14:creationId xmlns:p14="http://schemas.microsoft.com/office/powerpoint/2010/main" val="319130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ABD2A8-37FB-13C2-B6C1-7A15CCC440DD}"/>
              </a:ext>
            </a:extLst>
          </p:cNvPr>
          <p:cNvSpPr txBox="1"/>
          <p:nvPr/>
        </p:nvSpPr>
        <p:spPr>
          <a:xfrm>
            <a:off x="1974574" y="1182231"/>
            <a:ext cx="9488556" cy="4765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Где используют интернет вещей?</a:t>
            </a:r>
          </a:p>
          <a:p>
            <a:pPr algn="ctr"/>
            <a:endParaRPr lang="ru-RU" sz="2800" b="1" dirty="0"/>
          </a:p>
          <a:p>
            <a:pPr>
              <a:lnSpc>
                <a:spcPct val="150000"/>
              </a:lnSpc>
            </a:pPr>
            <a:r>
              <a:rPr lang="ru-RU" sz="2800" dirty="0" err="1"/>
              <a:t>IoT</a:t>
            </a:r>
            <a:r>
              <a:rPr lang="ru-RU" sz="2800" dirty="0"/>
              <a:t> позволяет компаниям </a:t>
            </a:r>
            <a:r>
              <a:rPr lang="ru-RU" sz="2800" b="1" dirty="0"/>
              <a:t>автоматизировать процессы и снижать трудозатраты. </a:t>
            </a:r>
          </a:p>
          <a:p>
            <a:pPr>
              <a:lnSpc>
                <a:spcPct val="150000"/>
              </a:lnSpc>
            </a:pP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Это сокращает объем отходов,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улучшает качество предоставляемых услуг,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удешевляет процесс производства и логистику.</a:t>
            </a:r>
          </a:p>
        </p:txBody>
      </p:sp>
    </p:spTree>
    <p:extLst>
      <p:ext uri="{BB962C8B-B14F-4D97-AF65-F5344CB8AC3E}">
        <p14:creationId xmlns:p14="http://schemas.microsoft.com/office/powerpoint/2010/main" val="325917394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62</TotalTime>
  <Words>1294</Words>
  <Application>Microsoft Office PowerPoint</Application>
  <PresentationFormat>Широкоэкранный</PresentationFormat>
  <Paragraphs>86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Corbel</vt:lpstr>
      <vt:lpstr>Базис</vt:lpstr>
      <vt:lpstr>Интернет вещей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вещей</dc:title>
  <dc:creator>Светлана Котлярова</dc:creator>
  <cp:lastModifiedBy>Светлана Котлярова</cp:lastModifiedBy>
  <cp:revision>3</cp:revision>
  <dcterms:created xsi:type="dcterms:W3CDTF">2024-03-19T17:21:46Z</dcterms:created>
  <dcterms:modified xsi:type="dcterms:W3CDTF">2024-04-22T19:05:45Z</dcterms:modified>
</cp:coreProperties>
</file>