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0" r:id="rId3"/>
    <p:sldId id="262" r:id="rId4"/>
    <p:sldId id="263" r:id="rId5"/>
    <p:sldId id="269" r:id="rId6"/>
    <p:sldId id="286" r:id="rId7"/>
    <p:sldId id="272" r:id="rId8"/>
    <p:sldId id="291" r:id="rId9"/>
    <p:sldId id="274" r:id="rId10"/>
    <p:sldId id="275" r:id="rId11"/>
    <p:sldId id="276" r:id="rId12"/>
    <p:sldId id="277" r:id="rId13"/>
    <p:sldId id="283" r:id="rId14"/>
    <p:sldId id="293" r:id="rId15"/>
    <p:sldId id="284" r:id="rId16"/>
    <p:sldId id="28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7" autoAdjust="0"/>
    <p:restoredTop sz="94660"/>
  </p:normalViewPr>
  <p:slideViewPr>
    <p:cSldViewPr>
      <p:cViewPr varScale="1">
        <p:scale>
          <a:sx n="83" d="100"/>
          <a:sy n="83" d="100"/>
        </p:scale>
        <p:origin x="-215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47DA7071-BBD6-4796-A798-5425DB370669}" type="datetimeFigureOut">
              <a:rPr lang="ru-RU" smtClean="0"/>
              <a:pPr/>
              <a:t>18.01.2024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ACB9C0B-A206-4E3B-9095-C175328A5FA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47DA7071-BBD6-4796-A798-5425DB370669}" type="datetimeFigureOut">
              <a:rPr lang="ru-RU" smtClean="0"/>
              <a:pPr/>
              <a:t>18.01.2024</a:t>
            </a:fld>
            <a:endParaRPr lang="ru-RU"/>
          </a:p>
        </p:txBody>
      </p:sp>
      <p:sp>
        <p:nvSpPr>
          <p:cNvPr id="27" name="Номер слайда 26"/>
          <p:cNvSpPr>
            <a:spLocks noGrp="1"/>
          </p:cNvSpPr>
          <p:nvPr>
            <p:ph type="sldNum" sz="quarter" idx="11"/>
          </p:nvPr>
        </p:nvSpPr>
        <p:spPr/>
        <p:txBody>
          <a:bodyPr rtlCol="0"/>
          <a:lstStyle/>
          <a:p>
            <a:fld id="{CACB9C0B-A206-4E3B-9095-C175328A5FAD}"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47DA7071-BBD6-4796-A798-5425DB370669}" type="datetimeFigureOut">
              <a:rPr lang="ru-RU" smtClean="0"/>
              <a:pPr/>
              <a:t>18.01.2024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CACB9C0B-A206-4E3B-9095-C175328A5FA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7DA7071-BBD6-4796-A798-5425DB370669}" type="datetimeFigureOut">
              <a:rPr lang="ru-RU" smtClean="0"/>
              <a:pPr/>
              <a:t>18.01.2024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CB9C0B-A206-4E3B-9095-C175328A5FA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7DA7071-BBD6-4796-A798-5425DB370669}" type="datetimeFigureOut">
              <a:rPr lang="ru-RU" smtClean="0"/>
              <a:pPr/>
              <a:t>18.01.2024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ACB9C0B-A206-4E3B-9095-C175328A5F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bright.ru/ob-anglii/portret_anglichanina/" TargetMode="External"/><Relationship Id="rId7" Type="http://schemas.openxmlformats.org/officeDocument/2006/relationships/hyperlink" Target="http://lingua-source.com/2011/08/12/national-identity-and-mentality-of-the-british/" TargetMode="External"/><Relationship Id="rId2" Type="http://schemas.openxmlformats.org/officeDocument/2006/relationships/hyperlink" Target="http://resources.woodlands-junior.kent.sch.uk/customs/behaviour.html" TargetMode="External"/><Relationship Id="rId1" Type="http://schemas.openxmlformats.org/officeDocument/2006/relationships/slideLayout" Target="../slideLayouts/slideLayout2.xml"/><Relationship Id="rId6" Type="http://schemas.openxmlformats.org/officeDocument/2006/relationships/hyperlink" Target="http://expat.su/uk/category/mentalitet/" TargetMode="External"/><Relationship Id="rId5" Type="http://schemas.openxmlformats.org/officeDocument/2006/relationships/hyperlink" Target="http://econf.rae.ru/pdf/2009/10/8cb22bdd0b.pdf" TargetMode="External"/><Relationship Id="rId4" Type="http://schemas.openxmlformats.org/officeDocument/2006/relationships/hyperlink" Target="http://london-life.ru/nravy-tradicii-privychki-i-obraz-zhizni-anglich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latin typeface="Franklin Gothic Medium" pitchFamily="34" charset="0"/>
              </a:rPr>
              <a:t>British Character</a:t>
            </a:r>
            <a:endParaRPr lang="ru-RU" dirty="0">
              <a:latin typeface="Franklin Gothic Medium" pitchFamily="34" charset="0"/>
            </a:endParaRPr>
          </a:p>
        </p:txBody>
      </p:sp>
      <p:sp>
        <p:nvSpPr>
          <p:cNvPr id="3" name="Подзаголовок 2"/>
          <p:cNvSpPr>
            <a:spLocks noGrp="1"/>
          </p:cNvSpPr>
          <p:nvPr>
            <p:ph type="subTitle" idx="1"/>
          </p:nvPr>
        </p:nvSpPr>
        <p:spPr>
          <a:xfrm>
            <a:off x="5004048" y="5373216"/>
            <a:ext cx="4953000" cy="1752600"/>
          </a:xfrm>
        </p:spPr>
        <p:txBody>
          <a:bodyPr>
            <a:normAutofit/>
          </a:bodyPr>
          <a:lstStyle/>
          <a:p>
            <a:r>
              <a:rPr lang="en-US" sz="1800" dirty="0" smtClean="0">
                <a:latin typeface="Franklin Gothic Medium" pitchFamily="34" charset="0"/>
              </a:rPr>
              <a:t>Lyudmila </a:t>
            </a:r>
            <a:r>
              <a:rPr lang="en-US" sz="1800" dirty="0" err="1" smtClean="0">
                <a:latin typeface="Franklin Gothic Medium" pitchFamily="34" charset="0"/>
              </a:rPr>
              <a:t>Kovtun</a:t>
            </a:r>
            <a:endParaRPr lang="ru-RU" sz="1800" dirty="0" smtClean="0">
              <a:latin typeface="Franklin Gothic Medium" pitchFamily="34" charset="0"/>
            </a:endParaRPr>
          </a:p>
          <a:p>
            <a:r>
              <a:rPr lang="en-US" sz="1800" dirty="0" smtClean="0">
                <a:latin typeface="Franklin Gothic Medium" pitchFamily="34" charset="0"/>
              </a:rPr>
              <a:t>School </a:t>
            </a:r>
            <a:r>
              <a:rPr lang="ru-RU" sz="1800" dirty="0" smtClean="0">
                <a:latin typeface="Franklin Gothic Medium" pitchFamily="34" charset="0"/>
              </a:rPr>
              <a:t>№</a:t>
            </a:r>
            <a:r>
              <a:rPr lang="en-US" sz="1800" dirty="0" smtClean="0">
                <a:latin typeface="Franklin Gothic Medium" pitchFamily="34" charset="0"/>
              </a:rPr>
              <a:t> </a:t>
            </a:r>
            <a:r>
              <a:rPr lang="en-US" sz="1800" dirty="0" smtClean="0">
                <a:latin typeface="Franklin Gothic Medium" pitchFamily="34" charset="0"/>
              </a:rPr>
              <a:t>44</a:t>
            </a:r>
            <a:endParaRPr lang="ru-RU" sz="1800" dirty="0" smtClean="0">
              <a:latin typeface="Franklin Gothic Medium" pitchFamily="34" charset="0"/>
            </a:endParaRPr>
          </a:p>
          <a:p>
            <a:r>
              <a:rPr lang="en-US" sz="1800" dirty="0" smtClean="0">
                <a:latin typeface="Franklin Gothic Medium" pitchFamily="34" charset="0"/>
              </a:rPr>
              <a:t>Khabarovsk</a:t>
            </a:r>
            <a:endParaRPr lang="ru-RU" sz="1800" dirty="0" smtClean="0">
              <a:latin typeface="Franklin Gothic Medium" pitchFamily="34" charset="0"/>
            </a:endParaRPr>
          </a:p>
          <a:p>
            <a:endParaRPr lang="en-US" sz="1800" dirty="0" smtClean="0">
              <a:latin typeface="Franklin Gothic Medium" pitchFamily="34" charset="0"/>
            </a:endParaRPr>
          </a:p>
        </p:txBody>
      </p:sp>
      <p:pic>
        <p:nvPicPr>
          <p:cNvPr id="4" name="Рисунок 3" descr="3084749038_65e6778cf8.jpg"/>
          <p:cNvPicPr>
            <a:picLocks noChangeAspect="1"/>
          </p:cNvPicPr>
          <p:nvPr/>
        </p:nvPicPr>
        <p:blipFill>
          <a:blip r:embed="rId2" cstate="print"/>
          <a:stretch>
            <a:fillRect/>
          </a:stretch>
        </p:blipFill>
        <p:spPr>
          <a:xfrm>
            <a:off x="5004048" y="1196752"/>
            <a:ext cx="3675288" cy="4176464"/>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066800"/>
          </a:xfrm>
        </p:spPr>
        <p:txBody>
          <a:bodyPr/>
          <a:lstStyle/>
          <a:p>
            <a:pPr marL="109728" indent="0"/>
            <a:r>
              <a:rPr lang="en-US" dirty="0" smtClean="0"/>
              <a:t>U</a:t>
            </a:r>
            <a:r>
              <a:rPr lang="en-US" dirty="0" smtClean="0">
                <a:latin typeface="Franklin Gothic Medium" pitchFamily="34" charset="0"/>
              </a:rPr>
              <a:t>seful </a:t>
            </a:r>
            <a:r>
              <a:rPr lang="en-US" dirty="0" smtClean="0">
                <a:latin typeface="Franklin Gothic Medium" pitchFamily="34" charset="0"/>
              </a:rPr>
              <a:t>tips for travelers</a:t>
            </a:r>
          </a:p>
        </p:txBody>
      </p:sp>
      <p:sp>
        <p:nvSpPr>
          <p:cNvPr id="3" name="Содержимое 2"/>
          <p:cNvSpPr>
            <a:spLocks noGrp="1"/>
          </p:cNvSpPr>
          <p:nvPr>
            <p:ph idx="1"/>
          </p:nvPr>
        </p:nvSpPr>
        <p:spPr>
          <a:xfrm>
            <a:off x="357158" y="1785926"/>
            <a:ext cx="8229600" cy="4325112"/>
          </a:xfrm>
        </p:spPr>
        <p:txBody>
          <a:bodyPr/>
          <a:lstStyle/>
          <a:p>
            <a:r>
              <a:rPr lang="en-US" dirty="0" smtClean="0">
                <a:latin typeface="Franklin Gothic Medium" pitchFamily="34" charset="0"/>
              </a:rPr>
              <a:t>Punctuality </a:t>
            </a:r>
            <a:r>
              <a:rPr lang="en-US" dirty="0" smtClean="0">
                <a:latin typeface="Franklin Gothic Medium" pitchFamily="34" charset="0"/>
              </a:rPr>
              <a:t>is always welcome in England. It is best to come to a meeting for a few minutes before</a:t>
            </a:r>
            <a:endParaRPr lang="ru-RU" dirty="0" smtClean="0">
              <a:latin typeface="Franklin Gothic Medium" pitchFamily="34" charset="0"/>
            </a:endParaRPr>
          </a:p>
          <a:p>
            <a:r>
              <a:rPr lang="en-US" dirty="0" smtClean="0">
                <a:latin typeface="Franklin Gothic Medium" pitchFamily="34" charset="0"/>
              </a:rPr>
              <a:t>The British </a:t>
            </a:r>
            <a:r>
              <a:rPr lang="en-US" dirty="0" smtClean="0">
                <a:latin typeface="Franklin Gothic Medium" pitchFamily="34" charset="0"/>
              </a:rPr>
              <a:t>make </a:t>
            </a:r>
            <a:r>
              <a:rPr lang="en-US" dirty="0" smtClean="0">
                <a:latin typeface="Franklin Gothic Medium" pitchFamily="34" charset="0"/>
              </a:rPr>
              <a:t>decisions </a:t>
            </a:r>
            <a:r>
              <a:rPr lang="en-US" dirty="0" smtClean="0">
                <a:latin typeface="Franklin Gothic Medium" pitchFamily="34" charset="0"/>
              </a:rPr>
              <a:t>slower than, say, </a:t>
            </a:r>
            <a:r>
              <a:rPr lang="en-US" dirty="0" smtClean="0">
                <a:latin typeface="Franklin Gothic Medium" pitchFamily="34" charset="0"/>
              </a:rPr>
              <a:t> the Americans</a:t>
            </a:r>
            <a:r>
              <a:rPr lang="en-US" dirty="0" smtClean="0">
                <a:latin typeface="Franklin Gothic Medium" pitchFamily="34" charset="0"/>
              </a:rPr>
              <a:t>. For this reason, they should not be rushed</a:t>
            </a:r>
            <a:endParaRPr lang="ru-RU" dirty="0" smtClean="0">
              <a:latin typeface="Franklin Gothic Medium" pitchFamily="34" charset="0"/>
            </a:endParaRPr>
          </a:p>
          <a:p>
            <a:r>
              <a:rPr lang="en-US" dirty="0">
                <a:latin typeface="Franklin Gothic Medium" pitchFamily="34" charset="0"/>
              </a:rPr>
              <a:t>S</a:t>
            </a:r>
            <a:r>
              <a:rPr lang="en-US" dirty="0" smtClean="0">
                <a:latin typeface="Franklin Gothic Medium" pitchFamily="34" charset="0"/>
              </a:rPr>
              <a:t>tandard greeting is a handshake for a business meeting and visiting</a:t>
            </a:r>
            <a:endParaRPr lang="ru-RU" dirty="0">
              <a:latin typeface="Franklin Gothic Medium"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57752" y="4913784"/>
            <a:ext cx="3059832" cy="1944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700" dirty="0" smtClean="0">
                <a:latin typeface="Franklin Gothic Medium" pitchFamily="34" charset="0"/>
              </a:rPr>
              <a:t/>
            </a:r>
            <a:br>
              <a:rPr lang="en-US" sz="2700" dirty="0" smtClean="0">
                <a:latin typeface="Franklin Gothic Medium" pitchFamily="34" charset="0"/>
              </a:rPr>
            </a:br>
            <a:r>
              <a:rPr lang="en-US" sz="3100" dirty="0" smtClean="0">
                <a:latin typeface="Franklin Gothic Medium" pitchFamily="34" charset="0"/>
              </a:rPr>
              <a:t>Manners are important in </a:t>
            </a:r>
            <a:r>
              <a:rPr lang="en-US" sz="3100" dirty="0" smtClean="0">
                <a:latin typeface="Franklin Gothic Medium" pitchFamily="34" charset="0"/>
              </a:rPr>
              <a:t>communication. </a:t>
            </a:r>
            <a:r>
              <a:rPr lang="en-US" sz="3100" dirty="0" smtClean="0">
                <a:latin typeface="Franklin Gothic Medium" pitchFamily="34" charset="0"/>
              </a:rPr>
              <a:t>There are some DOs and DON'TS (Taboos) in England. </a:t>
            </a:r>
            <a:r>
              <a:rPr lang="ru-RU" dirty="0" smtClean="0">
                <a:latin typeface="Franklin Gothic Medium" pitchFamily="34" charset="0"/>
              </a:rPr>
              <a:t/>
            </a:r>
            <a:br>
              <a:rPr lang="ru-RU" dirty="0" smtClean="0">
                <a:latin typeface="Franklin Gothic Medium" pitchFamily="34" charset="0"/>
              </a:rPr>
            </a:br>
            <a:endParaRPr lang="ru-RU" dirty="0"/>
          </a:p>
        </p:txBody>
      </p:sp>
      <p:sp>
        <p:nvSpPr>
          <p:cNvPr id="3" name="Содержимое 2"/>
          <p:cNvSpPr>
            <a:spLocks noGrp="1"/>
          </p:cNvSpPr>
          <p:nvPr>
            <p:ph idx="1"/>
          </p:nvPr>
        </p:nvSpPr>
        <p:spPr/>
        <p:txBody>
          <a:bodyPr>
            <a:normAutofit/>
          </a:bodyPr>
          <a:lstStyle/>
          <a:p>
            <a:r>
              <a:rPr lang="en-US" sz="2400" dirty="0" smtClean="0">
                <a:latin typeface="Franklin Gothic Medium" pitchFamily="34" charset="0"/>
              </a:rPr>
              <a:t>Privacy is very important for the British. So don’t ask personal questions and show attention to the other person</a:t>
            </a:r>
            <a:endParaRPr lang="ru-RU" sz="2400" dirty="0" smtClean="0">
              <a:latin typeface="Franklin Gothic Medium" pitchFamily="34" charset="0"/>
            </a:endParaRPr>
          </a:p>
          <a:p>
            <a:r>
              <a:rPr lang="en-US" sz="2400" dirty="0" smtClean="0">
                <a:latin typeface="Franklin Gothic Medium" pitchFamily="34" charset="0"/>
              </a:rPr>
              <a:t>During the communication the British rarely support eye contact</a:t>
            </a:r>
            <a:endParaRPr lang="ru-RU" sz="2400" dirty="0" smtClean="0">
              <a:latin typeface="Franklin Gothic Medium" pitchFamily="34" charset="0"/>
            </a:endParaRPr>
          </a:p>
          <a:p>
            <a:r>
              <a:rPr lang="en-US" sz="2400" dirty="0" smtClean="0">
                <a:latin typeface="Franklin Gothic Medium" pitchFamily="34" charset="0"/>
              </a:rPr>
              <a:t>Don’t ask your interlocutor about what he doesn’t want to talk</a:t>
            </a:r>
            <a:endParaRPr lang="ru-RU" sz="2400" dirty="0">
              <a:latin typeface="Franklin Gothic Medium"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06500" y="4941168"/>
            <a:ext cx="3528392" cy="19168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dirty="0" smtClean="0">
                <a:latin typeface="Franklin Gothic Medium" pitchFamily="34" charset="0"/>
              </a:rPr>
              <a:t>The British take their personal space in a special way, so you need to keep the distance in a communication. Considered inappropriate to touch the interlocutor</a:t>
            </a:r>
          </a:p>
          <a:p>
            <a:r>
              <a:rPr lang="en-US" dirty="0" smtClean="0">
                <a:latin typeface="Franklin Gothic Medium" pitchFamily="34" charset="0"/>
              </a:rPr>
              <a:t>It’s better not to talk about the work after a long day</a:t>
            </a:r>
            <a:endParaRPr lang="ru-RU" dirty="0" smtClean="0">
              <a:latin typeface="Franklin Gothic Medium" pitchFamily="34" charset="0"/>
            </a:endParaRPr>
          </a:p>
          <a:p>
            <a:r>
              <a:rPr lang="en-US" dirty="0" smtClean="0">
                <a:latin typeface="Franklin Gothic Medium" pitchFamily="34" charset="0"/>
              </a:rPr>
              <a:t>Don’t talk too loud and behave inappropriately</a:t>
            </a:r>
            <a:endParaRPr lang="ru-RU" dirty="0">
              <a:latin typeface="Franklin Gothic Medium" pitchFamily="34"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29600" cy="1066800"/>
          </a:xfrm>
        </p:spPr>
        <p:txBody>
          <a:bodyPr/>
          <a:lstStyle/>
          <a:p>
            <a:r>
              <a:rPr lang="en-US" dirty="0" smtClean="0"/>
              <a:t>Check yourself</a:t>
            </a:r>
            <a:endParaRPr lang="ru-RU" dirty="0"/>
          </a:p>
        </p:txBody>
      </p:sp>
      <p:sp>
        <p:nvSpPr>
          <p:cNvPr id="3" name="Содержимое 2"/>
          <p:cNvSpPr>
            <a:spLocks noGrp="1"/>
          </p:cNvSpPr>
          <p:nvPr>
            <p:ph idx="1"/>
          </p:nvPr>
        </p:nvSpPr>
        <p:spPr>
          <a:xfrm>
            <a:off x="357158" y="1714488"/>
            <a:ext cx="8229600" cy="4325112"/>
          </a:xfrm>
        </p:spPr>
        <p:txBody>
          <a:bodyPr>
            <a:normAutofit fontScale="92500" lnSpcReduction="20000"/>
          </a:bodyPr>
          <a:lstStyle/>
          <a:p>
            <a:pPr lvl="0"/>
            <a:r>
              <a:rPr lang="en-US" sz="3000" dirty="0">
                <a:latin typeface="Franklin Gothic Medium" pitchFamily="34" charset="0"/>
              </a:rPr>
              <a:t>Would it be OK </a:t>
            </a:r>
            <a:r>
              <a:rPr lang="en-US" sz="3000" dirty="0" smtClean="0">
                <a:latin typeface="Franklin Gothic Medium" pitchFamily="34" charset="0"/>
              </a:rPr>
              <a:t>to </a:t>
            </a:r>
            <a:r>
              <a:rPr lang="en-US" sz="3000" dirty="0">
                <a:latin typeface="Franklin Gothic Medium" pitchFamily="34" charset="0"/>
              </a:rPr>
              <a:t>start a conversation with a stranger</a:t>
            </a:r>
            <a:r>
              <a:rPr lang="en-US" sz="3000" dirty="0" smtClean="0">
                <a:latin typeface="Franklin Gothic Medium" pitchFamily="34" charset="0"/>
              </a:rPr>
              <a:t>? </a:t>
            </a:r>
          </a:p>
          <a:p>
            <a:pPr lvl="0"/>
            <a:r>
              <a:rPr lang="en-US" sz="3000" dirty="0" smtClean="0">
                <a:solidFill>
                  <a:srgbClr val="00B050"/>
                </a:solidFill>
                <a:latin typeface="Franklin Gothic Medium" pitchFamily="34" charset="0"/>
              </a:rPr>
              <a:t>+</a:t>
            </a:r>
            <a:endParaRPr lang="ru-RU" sz="3000" dirty="0">
              <a:solidFill>
                <a:srgbClr val="00B050"/>
              </a:solidFill>
              <a:latin typeface="Franklin Gothic Medium" pitchFamily="34" charset="0"/>
            </a:endParaRPr>
          </a:p>
          <a:p>
            <a:pPr lvl="0"/>
            <a:r>
              <a:rPr lang="en-US" sz="3000" dirty="0">
                <a:latin typeface="Franklin Gothic Medium" pitchFamily="34" charset="0"/>
              </a:rPr>
              <a:t>Would you share a bench in the park with a stranger</a:t>
            </a:r>
            <a:r>
              <a:rPr lang="en-US" sz="3000" dirty="0" smtClean="0">
                <a:latin typeface="Franklin Gothic Medium" pitchFamily="34" charset="0"/>
              </a:rPr>
              <a:t>?</a:t>
            </a:r>
          </a:p>
          <a:p>
            <a:pPr lvl="0"/>
            <a:r>
              <a:rPr lang="en-US" sz="3000" dirty="0" smtClean="0">
                <a:latin typeface="Franklin Gothic Medium" pitchFamily="34" charset="0"/>
              </a:rPr>
              <a:t>  </a:t>
            </a:r>
            <a:r>
              <a:rPr lang="en-US" sz="3000" dirty="0" smtClean="0">
                <a:solidFill>
                  <a:srgbClr val="00B050"/>
                </a:solidFill>
                <a:latin typeface="Franklin Gothic Medium" pitchFamily="34" charset="0"/>
              </a:rPr>
              <a:t>--</a:t>
            </a:r>
            <a:endParaRPr lang="ru-RU" sz="3000" dirty="0">
              <a:solidFill>
                <a:srgbClr val="00B050"/>
              </a:solidFill>
              <a:latin typeface="Franklin Gothic Medium" pitchFamily="34" charset="0"/>
            </a:endParaRPr>
          </a:p>
          <a:p>
            <a:pPr lvl="0"/>
            <a:r>
              <a:rPr lang="en-US" sz="3000" dirty="0">
                <a:latin typeface="Franklin Gothic Medium" pitchFamily="34" charset="0"/>
              </a:rPr>
              <a:t>Is it OK to be late for a party</a:t>
            </a:r>
            <a:r>
              <a:rPr lang="en-US" sz="3000" dirty="0" smtClean="0">
                <a:latin typeface="Franklin Gothic Medium" pitchFamily="34" charset="0"/>
              </a:rPr>
              <a:t>?</a:t>
            </a:r>
          </a:p>
          <a:p>
            <a:pPr lvl="0"/>
            <a:r>
              <a:rPr lang="en-US" sz="3000" dirty="0" smtClean="0">
                <a:latin typeface="Franklin Gothic Medium" pitchFamily="34" charset="0"/>
              </a:rPr>
              <a:t> </a:t>
            </a:r>
            <a:r>
              <a:rPr lang="en-US" sz="3000" dirty="0" smtClean="0">
                <a:solidFill>
                  <a:srgbClr val="00B050"/>
                </a:solidFill>
                <a:latin typeface="Franklin Gothic Medium" pitchFamily="34" charset="0"/>
              </a:rPr>
              <a:t>+</a:t>
            </a:r>
            <a:endParaRPr lang="ru-RU" sz="3000" dirty="0">
              <a:latin typeface="Franklin Gothic Medium" pitchFamily="34" charset="0"/>
            </a:endParaRPr>
          </a:p>
          <a:p>
            <a:pPr lvl="0"/>
            <a:r>
              <a:rPr lang="en-US" sz="3000" dirty="0" smtClean="0">
                <a:latin typeface="Franklin Gothic Medium" pitchFamily="34" charset="0"/>
              </a:rPr>
              <a:t>When you are in the cinema will you take an empty seat or a seat reserved for you? </a:t>
            </a:r>
          </a:p>
          <a:p>
            <a:pPr lvl="0"/>
            <a:r>
              <a:rPr lang="en-US" sz="3000" dirty="0" smtClean="0">
                <a:solidFill>
                  <a:srgbClr val="00B050"/>
                </a:solidFill>
                <a:latin typeface="Franklin Gothic Medium" pitchFamily="34" charset="0"/>
              </a:rPr>
              <a:t>The second</a:t>
            </a:r>
            <a:endParaRPr lang="ru-RU" sz="3000" dirty="0" smtClean="0">
              <a:solidFill>
                <a:srgbClr val="00B050"/>
              </a:solidFill>
              <a:latin typeface="Franklin Gothic Medium" pitchFamily="34" charset="0"/>
            </a:endParaRPr>
          </a:p>
          <a:p>
            <a:endParaRPr lang="en-US" dirty="0" smtClean="0">
              <a:latin typeface="Franklin Gothic Medium"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229600" cy="1066800"/>
          </a:xfrm>
        </p:spPr>
        <p:txBody>
          <a:bodyPr/>
          <a:lstStyle/>
          <a:p>
            <a:r>
              <a:rPr lang="en-US" dirty="0" smtClean="0"/>
              <a:t>Check yourself</a:t>
            </a:r>
            <a:endParaRPr lang="ru-RU" dirty="0"/>
          </a:p>
        </p:txBody>
      </p:sp>
      <p:sp>
        <p:nvSpPr>
          <p:cNvPr id="3" name="Объект 2"/>
          <p:cNvSpPr>
            <a:spLocks noGrp="1"/>
          </p:cNvSpPr>
          <p:nvPr>
            <p:ph idx="1"/>
          </p:nvPr>
        </p:nvSpPr>
        <p:spPr>
          <a:xfrm>
            <a:off x="428596" y="1714488"/>
            <a:ext cx="8229600" cy="4325112"/>
          </a:xfrm>
        </p:spPr>
        <p:txBody>
          <a:bodyPr/>
          <a:lstStyle/>
          <a:p>
            <a:pPr lvl="0"/>
            <a:r>
              <a:rPr lang="en-US" dirty="0">
                <a:latin typeface="Franklin Gothic Medium" pitchFamily="34" charset="0"/>
              </a:rPr>
              <a:t>Is it impolite if your British friend always keeps distance</a:t>
            </a:r>
            <a:r>
              <a:rPr lang="en-US" dirty="0" smtClean="0">
                <a:latin typeface="Franklin Gothic Medium" pitchFamily="34" charset="0"/>
              </a:rPr>
              <a:t>? </a:t>
            </a:r>
          </a:p>
          <a:p>
            <a:pPr lvl="0"/>
            <a:r>
              <a:rPr lang="en-US" dirty="0" smtClean="0">
                <a:latin typeface="Franklin Gothic Medium" pitchFamily="34" charset="0"/>
              </a:rPr>
              <a:t> </a:t>
            </a:r>
            <a:r>
              <a:rPr lang="en-US" dirty="0" smtClean="0">
                <a:solidFill>
                  <a:srgbClr val="00B050"/>
                </a:solidFill>
                <a:latin typeface="Franklin Gothic Medium" pitchFamily="34" charset="0"/>
              </a:rPr>
              <a:t>--</a:t>
            </a:r>
            <a:endParaRPr lang="ru-RU" dirty="0">
              <a:solidFill>
                <a:srgbClr val="00B050"/>
              </a:solidFill>
              <a:latin typeface="Franklin Gothic Medium" pitchFamily="34" charset="0"/>
            </a:endParaRPr>
          </a:p>
          <a:p>
            <a:pPr lvl="0"/>
            <a:r>
              <a:rPr lang="en-US" dirty="0">
                <a:latin typeface="Franklin Gothic Medium" pitchFamily="34" charset="0"/>
              </a:rPr>
              <a:t>How would you greet grown-ups/ your British friend in Great Britain</a:t>
            </a:r>
            <a:r>
              <a:rPr lang="en-US" dirty="0" smtClean="0">
                <a:latin typeface="Franklin Gothic Medium" pitchFamily="34" charset="0"/>
              </a:rPr>
              <a:t>?</a:t>
            </a:r>
          </a:p>
          <a:p>
            <a:pPr lvl="0"/>
            <a:r>
              <a:rPr lang="en-US" dirty="0" smtClean="0">
                <a:latin typeface="Franklin Gothic Medium" pitchFamily="34" charset="0"/>
              </a:rPr>
              <a:t>  </a:t>
            </a:r>
            <a:r>
              <a:rPr lang="en-US" dirty="0" smtClean="0">
                <a:solidFill>
                  <a:srgbClr val="00B050"/>
                </a:solidFill>
                <a:latin typeface="Franklin Gothic Medium" pitchFamily="34" charset="0"/>
              </a:rPr>
              <a:t>Hello/Hi</a:t>
            </a:r>
            <a:endParaRPr lang="ru-RU" dirty="0">
              <a:solidFill>
                <a:srgbClr val="00B050"/>
              </a:solidFill>
              <a:latin typeface="Franklin Gothic Medium" pitchFamily="34" charset="0"/>
            </a:endParaRPr>
          </a:p>
          <a:p>
            <a:pPr lvl="0"/>
            <a:r>
              <a:rPr lang="en-US" dirty="0">
                <a:latin typeface="Franklin Gothic Medium" pitchFamily="34" charset="0"/>
              </a:rPr>
              <a:t>Would you take offense if the British refused working with you</a:t>
            </a:r>
            <a:r>
              <a:rPr lang="en-US" dirty="0" smtClean="0">
                <a:latin typeface="Franklin Gothic Medium" pitchFamily="34" charset="0"/>
              </a:rPr>
              <a:t>?</a:t>
            </a:r>
          </a:p>
          <a:p>
            <a:pPr lvl="0"/>
            <a:r>
              <a:rPr lang="en-US" dirty="0" smtClean="0">
                <a:latin typeface="Franklin Gothic Medium" pitchFamily="34" charset="0"/>
              </a:rPr>
              <a:t> </a:t>
            </a:r>
            <a:r>
              <a:rPr lang="en-US" dirty="0" smtClean="0">
                <a:solidFill>
                  <a:srgbClr val="00B050"/>
                </a:solidFill>
                <a:latin typeface="Franklin Gothic Medium" pitchFamily="34" charset="0"/>
              </a:rPr>
              <a:t>--</a:t>
            </a:r>
            <a:endParaRPr lang="ru-RU" dirty="0">
              <a:solidFill>
                <a:srgbClr val="00B050"/>
              </a:solidFill>
              <a:latin typeface="Franklin Gothic Medium" pitchFamily="34" charset="0"/>
            </a:endParaRPr>
          </a:p>
          <a:p>
            <a:endParaRPr lang="ru-RU" dirty="0"/>
          </a:p>
        </p:txBody>
      </p:sp>
    </p:spTree>
    <p:extLst>
      <p:ext uri="{BB962C8B-B14F-4D97-AF65-F5344CB8AC3E}">
        <p14:creationId xmlns:p14="http://schemas.microsoft.com/office/powerpoint/2010/main" xmlns="" val="292266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a:t>What questions would you ask the Englishman?</a:t>
            </a:r>
            <a:br>
              <a:rPr lang="en-US" dirty="0"/>
            </a:br>
            <a:endParaRPr lang="ru-RU" dirty="0"/>
          </a:p>
        </p:txBody>
      </p:sp>
      <p:sp>
        <p:nvSpPr>
          <p:cNvPr id="3" name="Содержимое 2"/>
          <p:cNvSpPr>
            <a:spLocks noGrp="1"/>
          </p:cNvSpPr>
          <p:nvPr>
            <p:ph idx="1"/>
          </p:nvPr>
        </p:nvSpPr>
        <p:spPr/>
        <p:txBody>
          <a:bodyPr>
            <a:normAutofit/>
          </a:bodyPr>
          <a:lstStyle/>
          <a:p>
            <a:pPr lvl="0"/>
            <a:r>
              <a:rPr lang="en-US" dirty="0" smtClean="0">
                <a:latin typeface="Franklin Gothic Medium" pitchFamily="34" charset="0"/>
              </a:rPr>
              <a:t>     -</a:t>
            </a:r>
            <a:r>
              <a:rPr lang="en-US" dirty="0" smtClean="0">
                <a:latin typeface="Franklin Gothic Medium" pitchFamily="34" charset="0"/>
              </a:rPr>
              <a:t>How much </a:t>
            </a:r>
            <a:r>
              <a:rPr lang="en-US" dirty="0" smtClean="0">
                <a:latin typeface="Franklin Gothic Medium" pitchFamily="34" charset="0"/>
              </a:rPr>
              <a:t>do </a:t>
            </a:r>
            <a:r>
              <a:rPr lang="en-US" dirty="0" smtClean="0">
                <a:latin typeface="Franklin Gothic Medium" pitchFamily="34" charset="0"/>
              </a:rPr>
              <a:t>you earn?</a:t>
            </a:r>
            <a:endParaRPr lang="ru-RU" dirty="0" smtClean="0">
              <a:latin typeface="Franklin Gothic Medium" pitchFamily="34" charset="0"/>
            </a:endParaRPr>
          </a:p>
          <a:p>
            <a:r>
              <a:rPr lang="en-US" dirty="0" smtClean="0">
                <a:latin typeface="Franklin Gothic Medium" pitchFamily="34" charset="0"/>
              </a:rPr>
              <a:t>     -How much do you weigh?</a:t>
            </a:r>
            <a:endParaRPr lang="ru-RU" dirty="0" smtClean="0">
              <a:latin typeface="Franklin Gothic Medium" pitchFamily="34" charset="0"/>
            </a:endParaRPr>
          </a:p>
          <a:p>
            <a:r>
              <a:rPr lang="en-US" dirty="0" smtClean="0">
                <a:latin typeface="Franklin Gothic Medium" pitchFamily="34" charset="0"/>
              </a:rPr>
              <a:t>     -Why aren't you married?</a:t>
            </a:r>
            <a:endParaRPr lang="ru-RU" dirty="0" smtClean="0">
              <a:latin typeface="Franklin Gothic Medium" pitchFamily="34" charset="0"/>
            </a:endParaRPr>
          </a:p>
          <a:p>
            <a:r>
              <a:rPr lang="en-US" dirty="0" smtClean="0">
                <a:latin typeface="Franklin Gothic Medium" pitchFamily="34" charset="0"/>
              </a:rPr>
              <a:t>      -Do you believe in God?</a:t>
            </a:r>
            <a:endParaRPr lang="ru-RU" dirty="0" smtClean="0">
              <a:latin typeface="Franklin Gothic Medium" pitchFamily="34" charset="0"/>
            </a:endParaRPr>
          </a:p>
          <a:p>
            <a:r>
              <a:rPr lang="en-US" dirty="0" smtClean="0">
                <a:latin typeface="Franklin Gothic Medium" pitchFamily="34" charset="0"/>
              </a:rPr>
              <a:t>     - How much is your car?</a:t>
            </a:r>
            <a:endParaRPr lang="ru-RU" dirty="0" smtClean="0">
              <a:latin typeface="Franklin Gothic Medium" pitchFamily="34" charset="0"/>
            </a:endParaRPr>
          </a:p>
          <a:p>
            <a:r>
              <a:rPr lang="en-US" dirty="0" smtClean="0">
                <a:latin typeface="Franklin Gothic Medium" pitchFamily="34" charset="0"/>
              </a:rPr>
              <a:t>     - How old are?(an elderly woman)</a:t>
            </a:r>
            <a:endParaRPr lang="ru-RU" dirty="0" smtClean="0">
              <a:latin typeface="Franklin Gothic Medium" pitchFamily="34" charset="0"/>
            </a:endParaRPr>
          </a:p>
          <a:p>
            <a:pPr marL="109728" indent="0">
              <a:buNone/>
            </a:pPr>
            <a:r>
              <a:rPr lang="en-US" dirty="0">
                <a:latin typeface="Franklin Gothic Medium" pitchFamily="34" charset="0"/>
              </a:rPr>
              <a:t> </a:t>
            </a:r>
            <a:endParaRPr lang="ru-RU" dirty="0">
              <a:latin typeface="Franklin Gothic Medium" pitchFamily="34" charset="0"/>
            </a:endParaRPr>
          </a:p>
          <a:p>
            <a:r>
              <a:rPr lang="en-US" dirty="0" smtClean="0">
                <a:solidFill>
                  <a:srgbClr val="00B050"/>
                </a:solidFill>
              </a:rPr>
              <a:t>All these </a:t>
            </a:r>
            <a:r>
              <a:rPr lang="en-US" dirty="0" smtClean="0">
                <a:solidFill>
                  <a:srgbClr val="00B050"/>
                </a:solidFill>
              </a:rPr>
              <a:t>questions are impolite</a:t>
            </a:r>
            <a:endParaRPr lang="ru-RU" dirty="0">
              <a:solidFill>
                <a:srgbClr val="00B050"/>
              </a:solidFill>
              <a:latin typeface="Franklin Gothic Medium"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a:latin typeface="Franklin Gothic Medium" pitchFamily="34" charset="0"/>
              </a:rPr>
              <a:t>Bibliography</a:t>
            </a:r>
            <a:br>
              <a:rPr lang="en-US" dirty="0">
                <a:latin typeface="Franklin Gothic Medium" pitchFamily="34" charset="0"/>
              </a:rPr>
            </a:br>
            <a:endParaRPr lang="ru-RU" dirty="0"/>
          </a:p>
        </p:txBody>
      </p:sp>
      <p:sp>
        <p:nvSpPr>
          <p:cNvPr id="3" name="Объект 2"/>
          <p:cNvSpPr>
            <a:spLocks noGrp="1"/>
          </p:cNvSpPr>
          <p:nvPr>
            <p:ph idx="1"/>
          </p:nvPr>
        </p:nvSpPr>
        <p:spPr/>
        <p:txBody>
          <a:bodyPr>
            <a:normAutofit fontScale="77500" lnSpcReduction="20000"/>
          </a:bodyPr>
          <a:lstStyle/>
          <a:p>
            <a:pPr marL="109728" indent="0" algn="ctr">
              <a:buNone/>
            </a:pPr>
            <a:endParaRPr lang="en-US" sz="3500" dirty="0">
              <a:latin typeface="Franklin Gothic Medium" pitchFamily="34" charset="0"/>
            </a:endParaRPr>
          </a:p>
          <a:p>
            <a:pPr lvl="0"/>
            <a:r>
              <a:rPr lang="en-US" sz="3500" dirty="0" smtClean="0">
                <a:latin typeface="Franklin Gothic Medium" pitchFamily="34" charset="0"/>
              </a:rPr>
              <a:t>Cambridge Advanced Learners Dictionary</a:t>
            </a:r>
            <a:endParaRPr lang="ru-RU" sz="3500" dirty="0">
              <a:latin typeface="Franklin Gothic Medium" pitchFamily="34" charset="0"/>
            </a:endParaRPr>
          </a:p>
          <a:p>
            <a:pPr lvl="0"/>
            <a:r>
              <a:rPr lang="en-US" sz="3500" dirty="0" smtClean="0">
                <a:latin typeface="Franklin Gothic Medium" pitchFamily="34" charset="0"/>
                <a:hlinkClick r:id="rId2"/>
              </a:rPr>
              <a:t>http</a:t>
            </a:r>
            <a:r>
              <a:rPr lang="en-US" sz="3500" dirty="0">
                <a:latin typeface="Franklin Gothic Medium" pitchFamily="34" charset="0"/>
                <a:hlinkClick r:id="rId2"/>
              </a:rPr>
              <a:t>://resources.woodlands-junior.kent.sch.uk/customs/behaviour.html</a:t>
            </a:r>
            <a:endParaRPr lang="ru-RU" sz="3500" dirty="0">
              <a:latin typeface="Franklin Gothic Medium" pitchFamily="34" charset="0"/>
            </a:endParaRPr>
          </a:p>
          <a:p>
            <a:pPr lvl="0"/>
            <a:r>
              <a:rPr lang="en-US" sz="3500" dirty="0">
                <a:latin typeface="Franklin Gothic Medium" pitchFamily="34" charset="0"/>
                <a:hlinkClick r:id="rId3"/>
              </a:rPr>
              <a:t>http://b-bright.ru/ob-anglii/portret_anglichanina/</a:t>
            </a:r>
            <a:endParaRPr lang="ru-RU" sz="3500" dirty="0">
              <a:latin typeface="Franklin Gothic Medium" pitchFamily="34" charset="0"/>
            </a:endParaRPr>
          </a:p>
          <a:p>
            <a:pPr lvl="0"/>
            <a:r>
              <a:rPr lang="en-US" sz="3500" dirty="0">
                <a:latin typeface="Franklin Gothic Medium" pitchFamily="34" charset="0"/>
                <a:hlinkClick r:id="rId4"/>
              </a:rPr>
              <a:t>http://london-life.ru/nravy-tradicii-privychki-i-obraz-zhizni-anglichan/</a:t>
            </a:r>
            <a:endParaRPr lang="ru-RU" sz="3500" dirty="0">
              <a:latin typeface="Franklin Gothic Medium" pitchFamily="34" charset="0"/>
            </a:endParaRPr>
          </a:p>
          <a:p>
            <a:r>
              <a:rPr lang="ru-RU" sz="3500" dirty="0" smtClean="0">
                <a:latin typeface="Franklin Gothic Medium" pitchFamily="34" charset="0"/>
                <a:hlinkClick r:id="rId5"/>
              </a:rPr>
              <a:t>http</a:t>
            </a:r>
            <a:r>
              <a:rPr lang="ru-RU" sz="3500" dirty="0">
                <a:latin typeface="Franklin Gothic Medium" pitchFamily="34" charset="0"/>
                <a:hlinkClick r:id="rId5"/>
              </a:rPr>
              <a:t>://econf.rae.ru/pdf/2009/10/8cb22bdd0b.pdf</a:t>
            </a:r>
            <a:endParaRPr lang="ru-RU" sz="3500" dirty="0">
              <a:latin typeface="Franklin Gothic Medium" pitchFamily="34" charset="0"/>
            </a:endParaRPr>
          </a:p>
          <a:p>
            <a:r>
              <a:rPr lang="ru-RU" sz="3500" dirty="0">
                <a:latin typeface="Franklin Gothic Medium" pitchFamily="34" charset="0"/>
                <a:hlinkClick r:id="rId6"/>
              </a:rPr>
              <a:t>http://expat.su/uk/category/mentalitet/</a:t>
            </a:r>
            <a:endParaRPr lang="ru-RU" sz="3500" dirty="0">
              <a:latin typeface="Franklin Gothic Medium" pitchFamily="34" charset="0"/>
            </a:endParaRPr>
          </a:p>
          <a:p>
            <a:r>
              <a:rPr lang="ru-RU" sz="3500" dirty="0">
                <a:latin typeface="Franklin Gothic Medium" pitchFamily="34" charset="0"/>
                <a:hlinkClick r:id="rId7"/>
              </a:rPr>
              <a:t>http://lingua-source.com/2011/08/12/national-identity-and-mentality-of-the-british/</a:t>
            </a:r>
            <a:endParaRPr lang="ru-RU" sz="3500" dirty="0">
              <a:latin typeface="Franklin Gothic Medium" pitchFamily="34" charset="0"/>
            </a:endParaRPr>
          </a:p>
          <a:p>
            <a:endParaRPr lang="ru-RU" dirty="0"/>
          </a:p>
        </p:txBody>
      </p:sp>
    </p:spTree>
    <p:extLst>
      <p:ext uri="{BB962C8B-B14F-4D97-AF65-F5344CB8AC3E}">
        <p14:creationId xmlns:p14="http://schemas.microsoft.com/office/powerpoint/2010/main" xmlns="" val="94273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We are going to study:</a:t>
            </a:r>
            <a:endParaRPr lang="ru-RU" dirty="0"/>
          </a:p>
        </p:txBody>
      </p:sp>
      <p:sp>
        <p:nvSpPr>
          <p:cNvPr id="3" name="Объект 2"/>
          <p:cNvSpPr>
            <a:spLocks noGrp="1"/>
          </p:cNvSpPr>
          <p:nvPr>
            <p:ph idx="1"/>
          </p:nvPr>
        </p:nvSpPr>
        <p:spPr/>
        <p:txBody>
          <a:bodyPr/>
          <a:lstStyle/>
          <a:p>
            <a:pPr lvl="1"/>
            <a:endParaRPr lang="ru-RU" sz="2800" dirty="0" smtClean="0">
              <a:solidFill>
                <a:schemeClr val="tx1"/>
              </a:solidFill>
              <a:latin typeface="Franklin Gothic Medium" pitchFamily="34" charset="0"/>
            </a:endParaRPr>
          </a:p>
          <a:p>
            <a:pPr lvl="1"/>
            <a:r>
              <a:rPr lang="en-US" sz="2800" dirty="0" smtClean="0">
                <a:solidFill>
                  <a:schemeClr val="tx1"/>
                </a:solidFill>
                <a:latin typeface="Franklin Gothic Medium" pitchFamily="34" charset="0"/>
              </a:rPr>
              <a:t>the </a:t>
            </a:r>
            <a:r>
              <a:rPr lang="en-US" sz="2800" dirty="0">
                <a:solidFill>
                  <a:schemeClr val="tx1"/>
                </a:solidFill>
                <a:latin typeface="Franklin Gothic Medium" pitchFamily="34" charset="0"/>
              </a:rPr>
              <a:t>most characteristic features of the British </a:t>
            </a:r>
            <a:r>
              <a:rPr lang="en-US" sz="2800" dirty="0" smtClean="0">
                <a:solidFill>
                  <a:schemeClr val="tx1"/>
                </a:solidFill>
                <a:latin typeface="Franklin Gothic Medium" pitchFamily="34" charset="0"/>
              </a:rPr>
              <a:t>mentality</a:t>
            </a:r>
            <a:endParaRPr lang="ru-RU" sz="2800" dirty="0" smtClean="0">
              <a:solidFill>
                <a:schemeClr val="tx1"/>
              </a:solidFill>
              <a:latin typeface="Franklin Gothic Medium" pitchFamily="34" charset="0"/>
            </a:endParaRPr>
          </a:p>
          <a:p>
            <a:pPr lvl="1"/>
            <a:r>
              <a:rPr lang="en-US" sz="2800" dirty="0" smtClean="0">
                <a:solidFill>
                  <a:schemeClr val="tx1"/>
                </a:solidFill>
                <a:latin typeface="Franklin Gothic Medium" pitchFamily="34" charset="0"/>
              </a:rPr>
              <a:t>the British character</a:t>
            </a:r>
            <a:endParaRPr lang="ru-RU" sz="2800" dirty="0" smtClean="0">
              <a:solidFill>
                <a:schemeClr val="tx1"/>
              </a:solidFill>
              <a:latin typeface="Franklin Gothic Medium" pitchFamily="34" charset="0"/>
            </a:endParaRPr>
          </a:p>
          <a:p>
            <a:pPr lvl="1"/>
            <a:r>
              <a:rPr lang="en-US" sz="2800" dirty="0" smtClean="0">
                <a:solidFill>
                  <a:schemeClr val="tx1"/>
                </a:solidFill>
                <a:latin typeface="Franklin Gothic Medium" pitchFamily="34" charset="0"/>
              </a:rPr>
              <a:t>British </a:t>
            </a:r>
            <a:r>
              <a:rPr lang="en-US" sz="2800" dirty="0">
                <a:solidFill>
                  <a:schemeClr val="tx1"/>
                </a:solidFill>
                <a:latin typeface="Franklin Gothic Medium" pitchFamily="34" charset="0"/>
              </a:rPr>
              <a:t>manners and etiquette</a:t>
            </a:r>
            <a:endParaRPr lang="ru-RU" sz="2800" dirty="0">
              <a:solidFill>
                <a:schemeClr val="tx1"/>
              </a:solidFill>
              <a:latin typeface="Franklin Gothic Medium" pitchFamily="34" charset="0"/>
            </a:endParaRPr>
          </a:p>
          <a:p>
            <a:pPr lvl="1"/>
            <a:r>
              <a:rPr lang="en-US" sz="2800" dirty="0">
                <a:solidFill>
                  <a:schemeClr val="tx1"/>
                </a:solidFill>
                <a:latin typeface="Franklin Gothic Medium" pitchFamily="34" charset="0"/>
              </a:rPr>
              <a:t>Useful tips for travelers</a:t>
            </a:r>
            <a:endParaRPr lang="ru-RU" sz="2800" dirty="0">
              <a:solidFill>
                <a:schemeClr val="tx1"/>
              </a:solidFill>
              <a:latin typeface="Franklin Gothic Medium" pitchFamily="34" charset="0"/>
            </a:endParaRPr>
          </a:p>
          <a:p>
            <a:endParaRPr lang="ru-RU" dirty="0"/>
          </a:p>
        </p:txBody>
      </p:sp>
    </p:spTree>
    <p:extLst>
      <p:ext uri="{BB962C8B-B14F-4D97-AF65-F5344CB8AC3E}">
        <p14:creationId xmlns:p14="http://schemas.microsoft.com/office/powerpoint/2010/main" xmlns="" val="3677445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Mentality </a:t>
            </a:r>
            <a:endParaRPr lang="ru-RU" dirty="0"/>
          </a:p>
        </p:txBody>
      </p:sp>
      <p:sp>
        <p:nvSpPr>
          <p:cNvPr id="3" name="Содержимое 2"/>
          <p:cNvSpPr>
            <a:spLocks noGrp="1"/>
          </p:cNvSpPr>
          <p:nvPr>
            <p:ph idx="1"/>
          </p:nvPr>
        </p:nvSpPr>
        <p:spPr/>
        <p:txBody>
          <a:bodyPr/>
          <a:lstStyle/>
          <a:p>
            <a:pPr>
              <a:buNone/>
            </a:pPr>
            <a:r>
              <a:rPr lang="ru-RU" dirty="0" smtClean="0">
                <a:latin typeface="Franklin Gothic Medium" pitchFamily="34" charset="0"/>
              </a:rPr>
              <a:t>   </a:t>
            </a:r>
            <a:r>
              <a:rPr lang="en-US" dirty="0" smtClean="0">
                <a:latin typeface="Franklin Gothic Medium" pitchFamily="34" charset="0"/>
              </a:rPr>
              <a:t>Dictionaries </a:t>
            </a:r>
            <a:r>
              <a:rPr lang="en-US" dirty="0">
                <a:latin typeface="Franklin Gothic Medium" pitchFamily="34" charset="0"/>
              </a:rPr>
              <a:t>define the term “mentality” as «person’s habitual way of thinking» (Longman Dictionary</a:t>
            </a:r>
            <a:r>
              <a:rPr lang="en-US" dirty="0" smtClean="0">
                <a:latin typeface="Franklin Gothic Medium" pitchFamily="34" charset="0"/>
              </a:rPr>
              <a:t>)</a:t>
            </a:r>
          </a:p>
          <a:p>
            <a:pPr>
              <a:buNone/>
            </a:pPr>
            <a:r>
              <a:rPr lang="en-US" dirty="0" smtClean="0">
                <a:latin typeface="Franklin Gothic Medium" pitchFamily="34" charset="0"/>
              </a:rPr>
              <a:t>  </a:t>
            </a:r>
            <a:r>
              <a:rPr lang="en-US" dirty="0">
                <a:latin typeface="Franklin Gothic Medium" pitchFamily="34" charset="0"/>
              </a:rPr>
              <a:t>«mode or way of thought» (Webster’s Dictionary). </a:t>
            </a:r>
            <a:endParaRPr lang="ru-RU" dirty="0">
              <a:latin typeface="Franklin Gothic Medium" pitchFamily="34" charset="0"/>
            </a:endParaRPr>
          </a:p>
          <a:p>
            <a:endParaRPr lang="ru-RU"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Franklin Gothic Medium" pitchFamily="34" charset="0"/>
              </a:rPr>
              <a:t>    </a:t>
            </a:r>
            <a:r>
              <a:rPr lang="en-US" dirty="0" smtClean="0">
                <a:latin typeface="Franklin Gothic Medium" pitchFamily="34" charset="0"/>
              </a:rPr>
              <a:t>The main features of the British</a:t>
            </a:r>
            <a:endParaRPr lang="ru-RU" dirty="0">
              <a:latin typeface="Franklin Gothic Medium" pitchFamily="34" charset="0"/>
            </a:endParaRPr>
          </a:p>
        </p:txBody>
      </p:sp>
      <p:sp>
        <p:nvSpPr>
          <p:cNvPr id="3" name="Содержимое 2"/>
          <p:cNvSpPr>
            <a:spLocks noGrp="1"/>
          </p:cNvSpPr>
          <p:nvPr>
            <p:ph idx="1"/>
          </p:nvPr>
        </p:nvSpPr>
        <p:spPr/>
        <p:txBody>
          <a:bodyPr>
            <a:normAutofit/>
          </a:bodyPr>
          <a:lstStyle/>
          <a:p>
            <a:pPr lvl="0"/>
            <a:r>
              <a:rPr lang="en-US" dirty="0" smtClean="0">
                <a:latin typeface="Franklin Gothic Medium" pitchFamily="34" charset="0"/>
              </a:rPr>
              <a:t>Individualism </a:t>
            </a:r>
            <a:r>
              <a:rPr lang="en-US" dirty="0">
                <a:latin typeface="Franklin Gothic Medium" pitchFamily="34" charset="0"/>
              </a:rPr>
              <a:t>and independence</a:t>
            </a:r>
            <a:endParaRPr lang="ru-RU" dirty="0">
              <a:latin typeface="Franklin Gothic Medium" pitchFamily="34" charset="0"/>
            </a:endParaRPr>
          </a:p>
          <a:p>
            <a:pPr lvl="0"/>
            <a:r>
              <a:rPr lang="en-US" dirty="0">
                <a:latin typeface="Franklin Gothic Medium" pitchFamily="34" charset="0"/>
              </a:rPr>
              <a:t>Optimism or Future orientation</a:t>
            </a:r>
            <a:endParaRPr lang="ru-RU" dirty="0">
              <a:latin typeface="Franklin Gothic Medium" pitchFamily="34" charset="0"/>
            </a:endParaRPr>
          </a:p>
          <a:p>
            <a:pPr lvl="0"/>
            <a:r>
              <a:rPr lang="en-US" dirty="0">
                <a:latin typeface="Franklin Gothic Medium" pitchFamily="34" charset="0"/>
              </a:rPr>
              <a:t>Informality</a:t>
            </a:r>
            <a:endParaRPr lang="ru-RU" dirty="0">
              <a:latin typeface="Franklin Gothic Medium" pitchFamily="34" charset="0"/>
            </a:endParaRPr>
          </a:p>
          <a:p>
            <a:pPr lvl="0"/>
            <a:r>
              <a:rPr lang="en-US" dirty="0">
                <a:latin typeface="Franklin Gothic Medium" pitchFamily="34" charset="0"/>
              </a:rPr>
              <a:t>Personal Space</a:t>
            </a:r>
            <a:endParaRPr lang="ru-RU" dirty="0">
              <a:latin typeface="Franklin Gothic Medium" pitchFamily="34" charset="0"/>
            </a:endParaRPr>
          </a:p>
          <a:p>
            <a:pPr lvl="0"/>
            <a:r>
              <a:rPr lang="en-US" dirty="0">
                <a:latin typeface="Franklin Gothic Medium" pitchFamily="34" charset="0"/>
              </a:rPr>
              <a:t>Competition </a:t>
            </a:r>
            <a:endParaRPr lang="ru-RU" dirty="0">
              <a:latin typeface="Franklin Gothic Medium" pitchFamily="34" charset="0"/>
            </a:endParaRPr>
          </a:p>
          <a:p>
            <a:pPr lvl="0"/>
            <a:r>
              <a:rPr lang="en-US" dirty="0">
                <a:latin typeface="Franklin Gothic Medium" pitchFamily="34" charset="0"/>
              </a:rPr>
              <a:t>Practicality</a:t>
            </a:r>
            <a:endParaRPr lang="ru-RU" dirty="0">
              <a:latin typeface="Franklin Gothic Medium" pitchFamily="34" charset="0"/>
            </a:endParaRPr>
          </a:p>
          <a:p>
            <a:endParaRPr lang="ru-RU"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difference </a:t>
            </a:r>
            <a:r>
              <a:rPr lang="en-US" dirty="0"/>
              <a:t>between </a:t>
            </a:r>
            <a:r>
              <a:rPr lang="en-US" dirty="0" smtClean="0"/>
              <a:t>mentalities</a:t>
            </a:r>
            <a:endParaRPr lang="ru-RU" dirty="0"/>
          </a:p>
        </p:txBody>
      </p:sp>
      <p:sp>
        <p:nvSpPr>
          <p:cNvPr id="3" name="Содержимое 2"/>
          <p:cNvSpPr>
            <a:spLocks noGrp="1"/>
          </p:cNvSpPr>
          <p:nvPr>
            <p:ph idx="1"/>
          </p:nvPr>
        </p:nvSpPr>
        <p:spPr/>
        <p:txBody>
          <a:bodyPr/>
          <a:lstStyle/>
          <a:p>
            <a:r>
              <a:rPr lang="en-US" dirty="0" smtClean="0">
                <a:latin typeface="Franklin Gothic Medium" pitchFamily="34" charset="0"/>
              </a:rPr>
              <a:t>British </a:t>
            </a:r>
            <a:r>
              <a:rPr lang="en-US" dirty="0">
                <a:latin typeface="Franklin Gothic Medium" pitchFamily="34" charset="0"/>
              </a:rPr>
              <a:t>mentality characteristics are: individualism, optimism, informality, competition, and practicality</a:t>
            </a:r>
            <a:r>
              <a:rPr lang="en-US" dirty="0" smtClean="0">
                <a:latin typeface="Franklin Gothic Medium" pitchFamily="34" charset="0"/>
              </a:rPr>
              <a:t>.</a:t>
            </a:r>
          </a:p>
          <a:p>
            <a:r>
              <a:rPr lang="en-US" dirty="0" smtClean="0">
                <a:latin typeface="Franklin Gothic Medium" pitchFamily="34" charset="0"/>
              </a:rPr>
              <a:t> </a:t>
            </a:r>
            <a:r>
              <a:rPr lang="en-US" dirty="0">
                <a:latin typeface="Franklin Gothic Medium" pitchFamily="34" charset="0"/>
              </a:rPr>
              <a:t>Whereas </a:t>
            </a:r>
            <a:r>
              <a:rPr lang="en-US" dirty="0" smtClean="0">
                <a:latin typeface="Franklin Gothic Medium" pitchFamily="34" charset="0"/>
              </a:rPr>
              <a:t>the Russians </a:t>
            </a:r>
            <a:r>
              <a:rPr lang="en-US" dirty="0">
                <a:latin typeface="Franklin Gothic Medium" pitchFamily="34" charset="0"/>
              </a:rPr>
              <a:t>are formal, cooperative, emotional in decision making and with a strong sense of community.</a:t>
            </a:r>
            <a:endParaRPr lang="ru-RU" dirty="0">
              <a:latin typeface="Franklin Gothic Medium" pitchFamily="34"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r>
              <a:rPr lang="en-US" dirty="0" smtClean="0">
                <a:latin typeface="Franklin Gothic Medium" pitchFamily="34" charset="0"/>
              </a:rPr>
              <a:t>Typical features of British character</a:t>
            </a:r>
            <a:endParaRPr lang="ru-RU" dirty="0">
              <a:latin typeface="Franklin Gothic Medium" pitchFamily="34" charset="0"/>
            </a:endParaRPr>
          </a:p>
        </p:txBody>
      </p:sp>
      <p:sp>
        <p:nvSpPr>
          <p:cNvPr id="3" name="Объект 2"/>
          <p:cNvSpPr>
            <a:spLocks noGrp="1"/>
          </p:cNvSpPr>
          <p:nvPr>
            <p:ph idx="1"/>
          </p:nvPr>
        </p:nvSpPr>
        <p:spPr/>
        <p:txBody>
          <a:bodyPr/>
          <a:lstStyle/>
          <a:p>
            <a:pPr marL="109728" indent="0">
              <a:buNone/>
            </a:pPr>
            <a:r>
              <a:rPr lang="en-US" dirty="0" smtClean="0">
                <a:latin typeface="Franklin Gothic Medium" pitchFamily="34" charset="0"/>
              </a:rPr>
              <a:t>British </a:t>
            </a:r>
            <a:r>
              <a:rPr lang="en-US" dirty="0">
                <a:latin typeface="Franklin Gothic Medium" pitchFamily="34" charset="0"/>
              </a:rPr>
              <a:t>are usually considered to be unemotional, independent, reserved and a little bit eccentric. Besides they possess a specific sense of humour based on play on words, irony and subtle meanings of words.</a:t>
            </a:r>
            <a:endParaRPr lang="ru-RU" dirty="0">
              <a:latin typeface="Franklin Gothic Medium" pitchFamily="34" charset="0"/>
            </a:endParaRPr>
          </a:p>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4088" y="4509120"/>
            <a:ext cx="3744416" cy="23488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77454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latin typeface="Franklin Gothic Medium" pitchFamily="34" charset="0"/>
              </a:rPr>
              <a:t>Britain is supposed to be the land of law and order.</a:t>
            </a:r>
            <a:endParaRPr lang="ru-RU" dirty="0"/>
          </a:p>
        </p:txBody>
      </p:sp>
      <p:sp>
        <p:nvSpPr>
          <p:cNvPr id="3" name="Содержимое 2"/>
          <p:cNvSpPr>
            <a:spLocks noGrp="1"/>
          </p:cNvSpPr>
          <p:nvPr>
            <p:ph idx="1"/>
          </p:nvPr>
        </p:nvSpPr>
        <p:spPr/>
        <p:txBody>
          <a:bodyPr>
            <a:normAutofit/>
          </a:bodyPr>
          <a:lstStyle/>
          <a:p>
            <a:pPr marL="109728" indent="0">
              <a:buNone/>
            </a:pPr>
            <a:r>
              <a:rPr lang="en-US" dirty="0" smtClean="0">
                <a:latin typeface="Franklin Gothic Medium" pitchFamily="34" charset="0"/>
              </a:rPr>
              <a:t>The </a:t>
            </a:r>
            <a:r>
              <a:rPr lang="en-US" dirty="0">
                <a:latin typeface="Franklin Gothic Medium" pitchFamily="34" charset="0"/>
              </a:rPr>
              <a:t>British people are prudent and careful about almost everything. Their lawns are closely cropped, their flower beds primly cultivated, and their trees neatly pruned. Everything is orderly. Drinks are carefully measured, seats in a cinema are carefully </a:t>
            </a:r>
            <a:r>
              <a:rPr lang="en-US" dirty="0" smtClean="0">
                <a:latin typeface="Franklin Gothic Medium" pitchFamily="34" charset="0"/>
              </a:rPr>
              <a:t>assigned.</a:t>
            </a:r>
            <a:endParaRPr lang="ru-RU" dirty="0">
              <a:latin typeface="Franklin Gothic Medium" pitchFamily="34"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034" y="1285860"/>
            <a:ext cx="8229600" cy="4325112"/>
          </a:xfrm>
        </p:spPr>
        <p:txBody>
          <a:bodyPr>
            <a:normAutofit/>
          </a:bodyPr>
          <a:lstStyle/>
          <a:p>
            <a:r>
              <a:rPr lang="en-US" dirty="0">
                <a:latin typeface="Franklin Gothic Medium" pitchFamily="34" charset="0"/>
              </a:rPr>
              <a:t>They have a special attitude to their homes.</a:t>
            </a:r>
          </a:p>
          <a:p>
            <a:r>
              <a:rPr lang="en-US" dirty="0">
                <a:latin typeface="Franklin Gothic Medium" pitchFamily="34" charset="0"/>
              </a:rPr>
              <a:t>They often talk about the weather. </a:t>
            </a:r>
          </a:p>
          <a:p>
            <a:r>
              <a:rPr lang="en-US" dirty="0">
                <a:latin typeface="Franklin Gothic Medium" pitchFamily="34" charset="0"/>
              </a:rPr>
              <a:t>Tea is a national passion.</a:t>
            </a:r>
          </a:p>
          <a:p>
            <a:r>
              <a:rPr lang="en-US" dirty="0">
                <a:latin typeface="Franklin Gothic Medium" pitchFamily="34" charset="0"/>
              </a:rPr>
              <a:t>They love animals.</a:t>
            </a:r>
          </a:p>
          <a:p>
            <a:r>
              <a:rPr lang="en-US" dirty="0">
                <a:latin typeface="Franklin Gothic Medium" pitchFamily="34" charset="0"/>
              </a:rPr>
              <a:t> British are the law-abiding people. </a:t>
            </a:r>
          </a:p>
          <a:p>
            <a:r>
              <a:rPr lang="en-US" dirty="0">
                <a:latin typeface="Franklin Gothic Medium" pitchFamily="34" charset="0"/>
              </a:rPr>
              <a:t>The British are famous for their humor. </a:t>
            </a:r>
          </a:p>
          <a:p>
            <a:r>
              <a:rPr lang="en-US" dirty="0">
                <a:latin typeface="Franklin Gothic Medium" pitchFamily="34" charset="0"/>
              </a:rPr>
              <a:t>They love gardening.</a:t>
            </a:r>
          </a:p>
          <a:p>
            <a:r>
              <a:rPr lang="en-US" dirty="0">
                <a:latin typeface="Franklin Gothic Medium" pitchFamily="34" charset="0"/>
              </a:rPr>
              <a:t>The British raise their children in severity </a:t>
            </a:r>
          </a:p>
          <a:p>
            <a:r>
              <a:rPr lang="en-US" dirty="0">
                <a:latin typeface="Franklin Gothic Medium" pitchFamily="34" charset="0"/>
              </a:rPr>
              <a:t>They do not tolerate excessive displays of emotion.</a:t>
            </a:r>
            <a:endParaRPr lang="ru-RU" dirty="0">
              <a:latin typeface="Franklin Gothic Medium" pitchFamily="34" charset="0"/>
            </a:endParaRPr>
          </a:p>
        </p:txBody>
      </p:sp>
    </p:spTree>
    <p:extLst>
      <p:ext uri="{BB962C8B-B14F-4D97-AF65-F5344CB8AC3E}">
        <p14:creationId xmlns:p14="http://schemas.microsoft.com/office/powerpoint/2010/main" xmlns="" val="148717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868958"/>
          </a:xfrm>
        </p:spPr>
        <p:txBody>
          <a:bodyPr>
            <a:normAutofit/>
          </a:bodyPr>
          <a:lstStyle/>
          <a:p>
            <a:endParaRPr lang="ru-RU" dirty="0"/>
          </a:p>
        </p:txBody>
      </p:sp>
      <p:sp>
        <p:nvSpPr>
          <p:cNvPr id="3" name="Содержимое 2"/>
          <p:cNvSpPr>
            <a:spLocks noGrp="1"/>
          </p:cNvSpPr>
          <p:nvPr>
            <p:ph idx="1"/>
          </p:nvPr>
        </p:nvSpPr>
        <p:spPr>
          <a:xfrm>
            <a:off x="69234" y="3861048"/>
            <a:ext cx="8229600" cy="4325112"/>
          </a:xfrm>
        </p:spPr>
        <p:txBody>
          <a:bodyPr/>
          <a:lstStyle/>
          <a:p>
            <a:r>
              <a:rPr lang="en-US" dirty="0">
                <a:latin typeface="Franklin Gothic Medium" pitchFamily="34" charset="0"/>
              </a:rPr>
              <a:t>These characteristics have been noted by people from all over the world.</a:t>
            </a:r>
          </a:p>
          <a:p>
            <a:pPr>
              <a:buNone/>
            </a:pPr>
            <a:r>
              <a:rPr lang="en-US" dirty="0" smtClean="0">
                <a:latin typeface="Franklin Gothic Medium" pitchFamily="34" charset="0"/>
              </a:rPr>
              <a:t>   Travel </a:t>
            </a:r>
            <a:r>
              <a:rPr lang="en-US" dirty="0">
                <a:latin typeface="Franklin Gothic Medium" pitchFamily="34" charset="0"/>
              </a:rPr>
              <a:t>agencies give tourists, who are going to visit Great Britain some useful tips.  It’s very important for tourists to avoid embarrassing situations. </a:t>
            </a:r>
            <a:endParaRPr lang="ru-RU" dirty="0">
              <a:latin typeface="Franklin Gothic Medium" pitchFamily="34" charset="0"/>
            </a:endParaRPr>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4282" y="428604"/>
            <a:ext cx="4504926" cy="32801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710</TotalTime>
  <Words>662</Words>
  <Application>Microsoft Office PowerPoint</Application>
  <PresentationFormat>Экран (4:3)</PresentationFormat>
  <Paragraphs>83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Городская</vt:lpstr>
      <vt:lpstr>British Character</vt:lpstr>
      <vt:lpstr>We are going to study:</vt:lpstr>
      <vt:lpstr>Mentality </vt:lpstr>
      <vt:lpstr>    The main features of the British</vt:lpstr>
      <vt:lpstr>The difference between mentalities</vt:lpstr>
      <vt:lpstr>  Typical features of British character</vt:lpstr>
      <vt:lpstr>Britain is supposed to be the land of law and order.</vt:lpstr>
      <vt:lpstr>Слайд 8</vt:lpstr>
      <vt:lpstr>Слайд 9</vt:lpstr>
      <vt:lpstr>Useful tips for travelers</vt:lpstr>
      <vt:lpstr> Manners are important in communication. There are some DOs and DON'TS (Taboos) in England.  </vt:lpstr>
      <vt:lpstr>Слайд 12</vt:lpstr>
      <vt:lpstr>Check yourself</vt:lpstr>
      <vt:lpstr>Check yourself</vt:lpstr>
      <vt:lpstr>What questions would you ask the Englishman? </vt:lpstr>
      <vt:lpstr>Bibliography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mentality</dc:title>
  <dc:creator>Ольга</dc:creator>
  <cp:lastModifiedBy>Сергей Ковтун</cp:lastModifiedBy>
  <cp:revision>68</cp:revision>
  <dcterms:created xsi:type="dcterms:W3CDTF">2013-03-14T11:47:09Z</dcterms:created>
  <dcterms:modified xsi:type="dcterms:W3CDTF">2024-01-18T09:31:23Z</dcterms:modified>
</cp:coreProperties>
</file>