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6" r:id="rId2"/>
    <p:sldId id="271" r:id="rId3"/>
    <p:sldId id="260" r:id="rId4"/>
    <p:sldId id="259" r:id="rId5"/>
    <p:sldId id="261" r:id="rId6"/>
    <p:sldId id="262" r:id="rId7"/>
    <p:sldId id="263" r:id="rId8"/>
    <p:sldId id="264" r:id="rId9"/>
    <p:sldId id="265" r:id="rId10"/>
    <p:sldId id="266" r:id="rId11"/>
    <p:sldId id="267" r:id="rId12"/>
    <p:sldId id="268" r:id="rId13"/>
    <p:sldId id="269" r:id="rId14"/>
    <p:sldId id="270"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7A"/>
    <a:srgbClr val="372715"/>
    <a:srgbClr val="6A4B28"/>
    <a:srgbClr val="000000"/>
    <a:srgbClr val="FBE397"/>
    <a:srgbClr val="F9DB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6" autoAdjust="0"/>
    <p:restoredTop sz="94660"/>
  </p:normalViewPr>
  <p:slideViewPr>
    <p:cSldViewPr snapToGrid="0">
      <p:cViewPr>
        <p:scale>
          <a:sx n="96" d="100"/>
          <a:sy n="96" d="100"/>
        </p:scale>
        <p:origin x="-86"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37E9269-45B7-43A7-89E4-97AE40E71D9B}"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15D396-81FD-4187-B32F-959A24AABA6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7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7E9269-45B7-43A7-89E4-97AE40E71D9B}"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299119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7E9269-45B7-43A7-89E4-97AE40E71D9B}"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85406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37E9269-45B7-43A7-89E4-97AE40E71D9B}"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29287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37E9269-45B7-43A7-89E4-97AE40E71D9B}" type="datetimeFigureOut">
              <a:rPr lang="ru-RU" smtClean="0"/>
              <a:t>12.10.2023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15D396-81FD-4187-B32F-959A24AABA65}"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48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37E9269-45B7-43A7-89E4-97AE40E71D9B}"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2171210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37E9269-45B7-43A7-89E4-97AE40E71D9B}" type="datetimeFigureOut">
              <a:rPr lang="ru-RU" smtClean="0"/>
              <a:t>12.10.2023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59140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37E9269-45B7-43A7-89E4-97AE40E71D9B}" type="datetimeFigureOut">
              <a:rPr lang="ru-RU" smtClean="0"/>
              <a:t>12.10.2023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8499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7E9269-45B7-43A7-89E4-97AE40E71D9B}" type="datetimeFigureOut">
              <a:rPr lang="ru-RU" smtClean="0"/>
              <a:t>12.10.2023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204070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7E9269-45B7-43A7-89E4-97AE40E71D9B}" type="datetimeFigureOut">
              <a:rPr lang="ru-RU" smtClean="0"/>
              <a:t>12.10.2023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515D396-81FD-4187-B32F-959A24AABA65}" type="slidenum">
              <a:rPr lang="ru-RU" smtClean="0"/>
              <a:t>‹#›</a:t>
            </a:fld>
            <a:endParaRPr lang="ru-RU"/>
          </a:p>
        </p:txBody>
      </p:sp>
    </p:spTree>
    <p:extLst>
      <p:ext uri="{BB962C8B-B14F-4D97-AF65-F5344CB8AC3E}">
        <p14:creationId xmlns:p14="http://schemas.microsoft.com/office/powerpoint/2010/main" val="367786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37E9269-45B7-43A7-89E4-97AE40E71D9B}" type="datetimeFigureOut">
              <a:rPr lang="ru-RU" smtClean="0"/>
              <a:t>12.10.2023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15D396-81FD-4187-B32F-959A24AABA65}" type="slidenum">
              <a:rPr lang="ru-RU" smtClean="0"/>
              <a:t>‹#›</a:t>
            </a:fld>
            <a:endParaRPr lang="ru-RU"/>
          </a:p>
        </p:txBody>
      </p:sp>
    </p:spTree>
    <p:extLst>
      <p:ext uri="{BB962C8B-B14F-4D97-AF65-F5344CB8AC3E}">
        <p14:creationId xmlns:p14="http://schemas.microsoft.com/office/powerpoint/2010/main" val="57018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7E9269-45B7-43A7-89E4-97AE40E71D9B}" type="datetimeFigureOut">
              <a:rPr lang="ru-RU" smtClean="0"/>
              <a:t>12.10.2023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515D396-81FD-4187-B32F-959A24AABA65}"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20749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dotDmnd">
          <a:fgClr>
            <a:srgbClr val="F2B07A"/>
          </a:fgClr>
          <a:bgClr>
            <a:schemeClr val="bg1"/>
          </a:bgClr>
        </a:patt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00051" y="2308768"/>
            <a:ext cx="10058400" cy="1143000"/>
          </a:xfrm>
          <a:pattFill prst="pct75">
            <a:fgClr>
              <a:srgbClr val="FBE397"/>
            </a:fgClr>
            <a:bgClr>
              <a:schemeClr val="bg1"/>
            </a:bgClr>
          </a:pattFill>
        </p:spPr>
        <p:txBody>
          <a:bodyPr>
            <a:noAutofit/>
          </a:bodyPr>
          <a:lstStyle/>
          <a:p>
            <a:pPr algn="ctr"/>
            <a:r>
              <a:rPr lang="en-US" sz="3200" spc="-50" dirty="0">
                <a:solidFill>
                  <a:schemeClr val="accent2"/>
                </a:solidFill>
                <a:effectLst>
                  <a:outerShdw blurRad="38100" dist="38100" dir="2700000" algn="tl">
                    <a:srgbClr val="000000">
                      <a:alpha val="43137"/>
                    </a:srgbClr>
                  </a:outerShdw>
                </a:effectLst>
                <a:latin typeface="Bookman Old Style" panose="02050604050505020204" pitchFamily="18" charset="0"/>
                <a:ea typeface="+mj-ea"/>
                <a:cs typeface="+mj-cs"/>
              </a:rPr>
              <a:t>New Year in Russia and Christmas in England</a:t>
            </a:r>
            <a:endParaRPr lang="ru-RU" sz="3200" spc="-50" dirty="0">
              <a:solidFill>
                <a:schemeClr val="accent2"/>
              </a:solidFill>
              <a:effectLst>
                <a:outerShdw blurRad="38100" dist="38100" dir="2700000" algn="tl">
                  <a:srgbClr val="000000">
                    <a:alpha val="43137"/>
                  </a:srgbClr>
                </a:outerShdw>
              </a:effectLst>
              <a:latin typeface="Bookman Old Style" panose="02050604050505020204" pitchFamily="18" charset="0"/>
              <a:ea typeface="+mj-ea"/>
              <a:cs typeface="+mj-cs"/>
            </a:endParaRPr>
          </a:p>
        </p:txBody>
      </p:sp>
      <p:sp>
        <p:nvSpPr>
          <p:cNvPr id="4" name="Заголовок 3"/>
          <p:cNvSpPr>
            <a:spLocks noGrp="1"/>
          </p:cNvSpPr>
          <p:nvPr>
            <p:ph type="ctrTitle"/>
          </p:nvPr>
        </p:nvSpPr>
        <p:spPr>
          <a:xfrm>
            <a:off x="1100051" y="1765190"/>
            <a:ext cx="9554697" cy="2862470"/>
          </a:xfrm>
        </p:spPr>
        <p:txBody>
          <a:bodyPr>
            <a:normAutofit fontScale="90000"/>
          </a:bodyPr>
          <a:lstStyle/>
          <a:p>
            <a:pPr algn="ct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b="1" dirty="0" smtClean="0">
                <a:solidFill>
                  <a:srgbClr val="6A4B28"/>
                </a:solidFill>
              </a:rPr>
              <a:t/>
            </a:r>
            <a:br>
              <a:rPr lang="ru-RU" sz="1400" b="1" dirty="0" smtClean="0">
                <a:solidFill>
                  <a:srgbClr val="6A4B28"/>
                </a:solidFill>
              </a:rPr>
            </a:br>
            <a:r>
              <a:rPr lang="ru-RU" sz="2200" b="1" dirty="0" smtClean="0">
                <a:solidFill>
                  <a:srgbClr val="372715"/>
                </a:solidFill>
              </a:rPr>
              <a:t>МОУ «Лицей №4 г. Дмитрова»</a:t>
            </a:r>
            <a:r>
              <a:rPr lang="ru-RU" sz="2200" dirty="0">
                <a:solidFill>
                  <a:srgbClr val="372715"/>
                </a:solidFill>
              </a:rPr>
              <a:t/>
            </a:r>
            <a:br>
              <a:rPr lang="ru-RU" sz="2200" dirty="0">
                <a:solidFill>
                  <a:srgbClr val="372715"/>
                </a:solidFill>
              </a:rPr>
            </a:br>
            <a:r>
              <a:rPr lang="ru-RU" sz="2200" dirty="0" smtClean="0">
                <a:solidFill>
                  <a:srgbClr val="372715"/>
                </a:solidFill>
              </a:rPr>
              <a:t/>
            </a:r>
            <a:br>
              <a:rPr lang="ru-RU" sz="2200" dirty="0" smtClean="0">
                <a:solidFill>
                  <a:srgbClr val="372715"/>
                </a:solidFill>
              </a:rPr>
            </a:br>
            <a:r>
              <a:rPr lang="ru-RU" sz="1400" dirty="0">
                <a:solidFill>
                  <a:srgbClr val="372715"/>
                </a:solidFill>
              </a:rPr>
              <a:t/>
            </a:r>
            <a:br>
              <a:rPr lang="ru-RU" sz="1400" dirty="0">
                <a:solidFill>
                  <a:srgbClr val="372715"/>
                </a:solidFill>
              </a:rPr>
            </a:br>
            <a:r>
              <a:rPr lang="ru-RU" sz="1400" dirty="0" smtClean="0">
                <a:solidFill>
                  <a:srgbClr val="372715"/>
                </a:solidFill>
              </a:rPr>
              <a:t/>
            </a:r>
            <a:br>
              <a:rPr lang="ru-RU" sz="1400" dirty="0" smtClean="0">
                <a:solidFill>
                  <a:srgbClr val="372715"/>
                </a:solidFill>
              </a:rPr>
            </a:br>
            <a:r>
              <a:rPr lang="ru-RU" sz="1400" dirty="0">
                <a:solidFill>
                  <a:srgbClr val="372715"/>
                </a:solidFill>
              </a:rPr>
              <a:t/>
            </a:r>
            <a:br>
              <a:rPr lang="ru-RU" sz="1400" dirty="0">
                <a:solidFill>
                  <a:srgbClr val="372715"/>
                </a:solidFill>
              </a:rPr>
            </a:br>
            <a:r>
              <a:rPr lang="ru-RU" sz="1400" dirty="0" smtClean="0">
                <a:solidFill>
                  <a:srgbClr val="372715"/>
                </a:solidFill>
              </a:rPr>
              <a:t/>
            </a:r>
            <a:br>
              <a:rPr lang="ru-RU" sz="1400" dirty="0" smtClean="0">
                <a:solidFill>
                  <a:srgbClr val="372715"/>
                </a:solidFill>
              </a:rPr>
            </a:br>
            <a:r>
              <a:rPr lang="ru-RU" sz="1400" dirty="0" smtClean="0"/>
              <a:t/>
            </a:r>
            <a:br>
              <a:rPr lang="ru-RU" sz="1400" dirty="0" smtClean="0"/>
            </a:br>
            <a:r>
              <a:rPr lang="ru-RU" sz="3100" dirty="0" smtClean="0"/>
              <a:t/>
            </a:r>
            <a:br>
              <a:rPr lang="ru-RU" sz="31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600" b="1" dirty="0"/>
              <a:t/>
            </a:r>
            <a:br>
              <a:rPr lang="ru-RU" sz="1600" b="1" dirty="0"/>
            </a:br>
            <a:r>
              <a:rPr lang="ru-RU" sz="1200" dirty="0"/>
              <a:t/>
            </a:r>
            <a:br>
              <a:rPr lang="ru-RU" sz="1200" dirty="0"/>
            </a:br>
            <a:r>
              <a:rPr lang="ru-RU" sz="1400" dirty="0">
                <a:solidFill>
                  <a:srgbClr val="372715"/>
                </a:solidFill>
              </a:rPr>
              <a:t/>
            </a:r>
            <a:br>
              <a:rPr lang="ru-RU" sz="1400" dirty="0">
                <a:solidFill>
                  <a:srgbClr val="372715"/>
                </a:solidFill>
              </a:rPr>
            </a:br>
            <a:r>
              <a:rPr lang="ru-RU" sz="1400" dirty="0"/>
              <a:t/>
            </a:r>
            <a:br>
              <a:rPr lang="ru-RU" sz="1400" dirty="0"/>
            </a:br>
            <a:endParaRPr lang="ru-RU" sz="1400" dirty="0"/>
          </a:p>
        </p:txBody>
      </p:sp>
      <p:sp>
        <p:nvSpPr>
          <p:cNvPr id="5" name="Прямоугольник 4"/>
          <p:cNvSpPr/>
          <p:nvPr/>
        </p:nvSpPr>
        <p:spPr>
          <a:xfrm>
            <a:off x="2023651" y="1662024"/>
            <a:ext cx="7707495" cy="523220"/>
          </a:xfrm>
          <a:prstGeom prst="rect">
            <a:avLst/>
          </a:prstGeom>
        </p:spPr>
        <p:txBody>
          <a:bodyPr wrap="none">
            <a:spAutoFit/>
          </a:bodyPr>
          <a:lstStyle/>
          <a:p>
            <a:r>
              <a:rPr lang="ru-RU" sz="2800" dirty="0">
                <a:solidFill>
                  <a:srgbClr val="372715"/>
                </a:solidFill>
              </a:rPr>
              <a:t>Исследовательская работа по английскому языку</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096" y="3846566"/>
            <a:ext cx="4339922" cy="21265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Прямоугольник 1"/>
          <p:cNvSpPr/>
          <p:nvPr/>
        </p:nvSpPr>
        <p:spPr>
          <a:xfrm>
            <a:off x="405517" y="3692111"/>
            <a:ext cx="7050472" cy="2862322"/>
          </a:xfrm>
          <a:prstGeom prst="rect">
            <a:avLst/>
          </a:prstGeom>
        </p:spPr>
        <p:txBody>
          <a:bodyPr wrap="square">
            <a:spAutoFit/>
          </a:bodyPr>
          <a:lstStyle/>
          <a:p>
            <a:pPr>
              <a:lnSpc>
                <a:spcPct val="150000"/>
              </a:lnSpc>
            </a:pPr>
            <a:r>
              <a:rPr lang="ru-RU" sz="2000" b="1" dirty="0"/>
              <a:t>Работу подготовила: ученица 7Г класса </a:t>
            </a:r>
            <a:r>
              <a:rPr lang="ru-RU" sz="2000" b="1" dirty="0" smtClean="0"/>
              <a:t>ФЕДОРЕНКО </a:t>
            </a:r>
            <a:r>
              <a:rPr lang="ru-RU" sz="2000" b="1" dirty="0"/>
              <a:t>Юлия</a:t>
            </a:r>
            <a:br>
              <a:rPr lang="ru-RU" sz="2000" b="1" dirty="0"/>
            </a:br>
            <a:r>
              <a:rPr lang="ru-RU" sz="2000" b="1" dirty="0"/>
              <a:t>Руководитель: </a:t>
            </a:r>
            <a:r>
              <a:rPr lang="ru-RU" sz="2000" b="1" dirty="0" smtClean="0"/>
              <a:t>Наталья Владимировна КОНДАКОВА</a:t>
            </a:r>
          </a:p>
          <a:p>
            <a:endParaRPr lang="ru-RU" sz="2000" dirty="0"/>
          </a:p>
          <a:p>
            <a:endParaRPr lang="ru-RU" sz="2000" dirty="0" smtClean="0"/>
          </a:p>
          <a:p>
            <a:endParaRPr lang="ru-RU" sz="2000" dirty="0" smtClean="0"/>
          </a:p>
          <a:p>
            <a:endParaRPr lang="ru-RU" sz="2000" dirty="0"/>
          </a:p>
          <a:p>
            <a:pPr algn="ctr"/>
            <a:r>
              <a:rPr lang="ru-RU" sz="2000" dirty="0" smtClean="0"/>
              <a:t>Дмитров </a:t>
            </a:r>
            <a:r>
              <a:rPr lang="ru-RU" sz="2000" dirty="0" smtClean="0"/>
              <a:t>2023 </a:t>
            </a:r>
            <a:r>
              <a:rPr lang="ru-RU" sz="2000" dirty="0" smtClean="0"/>
              <a:t>г.</a:t>
            </a:r>
            <a:r>
              <a:rPr lang="ru-RU" sz="2000" dirty="0"/>
              <a:t/>
            </a:r>
            <a:br>
              <a:rPr lang="ru-RU" sz="2000" dirty="0"/>
            </a:br>
            <a:endParaRPr lang="ru-RU" sz="2000" dirty="0"/>
          </a:p>
        </p:txBody>
      </p:sp>
    </p:spTree>
    <p:extLst>
      <p:ext uri="{BB962C8B-B14F-4D97-AF65-F5344CB8AC3E}">
        <p14:creationId xmlns:p14="http://schemas.microsoft.com/office/powerpoint/2010/main" val="151254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9897" y="1776894"/>
            <a:ext cx="6096000" cy="3539430"/>
          </a:xfrm>
          <a:prstGeom prst="rect">
            <a:avLst/>
          </a:prstGeom>
        </p:spPr>
        <p:txBody>
          <a:bodyPr>
            <a:spAutoFit/>
          </a:bodyPr>
          <a:lstStyle/>
          <a:p>
            <a:r>
              <a:rPr lang="en-US" sz="1600" dirty="0" smtClean="0">
                <a:latin typeface="Bookman Old Style" panose="02050604050505020204" pitchFamily="18" charset="0"/>
              </a:rPr>
              <a:t>Christmas </a:t>
            </a:r>
            <a:r>
              <a:rPr lang="en-US" sz="1600" dirty="0">
                <a:latin typeface="Bookman Old Style" panose="02050604050505020204" pitchFamily="18" charset="0"/>
              </a:rPr>
              <a:t>stockings. On Christmas night, it is customary to hang socks over the fireplace or bed, hoping that something will fall there</a:t>
            </a:r>
            <a:r>
              <a:rPr lang="en-US" sz="1600" dirty="0" smtClean="0">
                <a:latin typeface="Bookman Old Style" panose="02050604050505020204" pitchFamily="18" charset="0"/>
              </a:rPr>
              <a:t>.</a:t>
            </a:r>
          </a:p>
          <a:p>
            <a:endParaRPr lang="en-US" sz="1600" dirty="0">
              <a:latin typeface="Bookman Old Style" panose="02050604050505020204" pitchFamily="18" charset="0"/>
            </a:endParaRPr>
          </a:p>
          <a:p>
            <a:r>
              <a:rPr lang="en-US" sz="1600" dirty="0">
                <a:latin typeface="Bookman Old Style" panose="02050604050505020204" pitchFamily="18" charset="0"/>
              </a:rPr>
              <a:t>Greenery for decorations. Symbolic </a:t>
            </a:r>
            <a:r>
              <a:rPr lang="en-US" sz="1600" dirty="0" err="1" smtClean="0">
                <a:latin typeface="Bookman Old Style" panose="02050604050505020204" pitchFamily="18" charset="0"/>
              </a:rPr>
              <a:t>plahouse</a:t>
            </a:r>
            <a:r>
              <a:rPr lang="en-US" sz="1600" dirty="0">
                <a:latin typeface="Bookman Old Style" panose="02050604050505020204" pitchFamily="18" charset="0"/>
              </a:rPr>
              <a:t>. </a:t>
            </a:r>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For example:</a:t>
            </a:r>
          </a:p>
          <a:p>
            <a:r>
              <a:rPr lang="en-US" sz="1600" dirty="0">
                <a:latin typeface="Bookman Old Style" panose="02050604050505020204" pitchFamily="18" charset="0"/>
              </a:rPr>
              <a:t>•	Holly was used before Christmas as </a:t>
            </a:r>
            <a:r>
              <a:rPr lang="en-US" sz="1600" dirty="0" err="1">
                <a:latin typeface="Bookman Old Style" panose="02050604050505020204" pitchFamily="18" charset="0"/>
              </a:rPr>
              <a:t>nts</a:t>
            </a:r>
            <a:r>
              <a:rPr lang="en-US" sz="1600" dirty="0">
                <a:latin typeface="Bookman Old Style" panose="02050604050505020204" pitchFamily="18" charset="0"/>
              </a:rPr>
              <a:t> with their own meaning are used as decorations for the </a:t>
            </a:r>
            <a:r>
              <a:rPr lang="en-US" sz="1600" dirty="0" smtClean="0">
                <a:latin typeface="Bookman Old Style" panose="02050604050505020204" pitchFamily="18" charset="0"/>
              </a:rPr>
              <a:t>decorations </a:t>
            </a:r>
            <a:r>
              <a:rPr lang="en-US" sz="1600" dirty="0">
                <a:latin typeface="Bookman Old Style" panose="02050604050505020204" pitchFamily="18" charset="0"/>
              </a:rPr>
              <a:t>during the winter solstice festival.</a:t>
            </a:r>
          </a:p>
          <a:p>
            <a:r>
              <a:rPr lang="en-US" sz="1600" dirty="0">
                <a:latin typeface="Bookman Old Style" panose="02050604050505020204" pitchFamily="18" charset="0"/>
              </a:rPr>
              <a:t>•	Ivy. He has to cling to something to find support and grow.</a:t>
            </a:r>
          </a:p>
          <a:p>
            <a:r>
              <a:rPr lang="en-US" sz="1600" dirty="0">
                <a:latin typeface="Bookman Old Style" panose="02050604050505020204" pitchFamily="18" charset="0"/>
              </a:rPr>
              <a:t>•	Mistletoe. It has mystical properties that bring good luck to the house and expel evil spirits. Before each kiss, a berry was torn from the mistletoe, and this continued until there were no berries left on the twig at all.</a:t>
            </a:r>
          </a:p>
        </p:txBody>
      </p:sp>
      <p:sp>
        <p:nvSpPr>
          <p:cNvPr id="3" name="Прямоугольник 2"/>
          <p:cNvSpPr/>
          <p:nvPr/>
        </p:nvSpPr>
        <p:spPr>
          <a:xfrm>
            <a:off x="1656496" y="335764"/>
            <a:ext cx="9036448" cy="646331"/>
          </a:xfrm>
          <a:prstGeom prst="rect">
            <a:avLst/>
          </a:prstGeom>
        </p:spPr>
        <p:txBody>
          <a:bodyPr wrap="none">
            <a:spAutoFit/>
          </a:bodyPr>
          <a:lstStyle/>
          <a:p>
            <a:r>
              <a:rPr lang="en-US" sz="3600" dirty="0">
                <a:solidFill>
                  <a:srgbClr val="F2B07A"/>
                </a:solidFill>
                <a:effectLst>
                  <a:outerShdw blurRad="38100" dist="38100" dir="2700000" algn="tl">
                    <a:srgbClr val="000000">
                      <a:alpha val="43137"/>
                    </a:srgbClr>
                  </a:outerShdw>
                </a:effectLst>
                <a:latin typeface="Bookman Old Style" panose="02050604050505020204" pitchFamily="18" charset="0"/>
              </a:rPr>
              <a:t>What is customary to do at Christmas?</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781" y="1866665"/>
            <a:ext cx="4815496" cy="3587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6829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3712" y="1718606"/>
            <a:ext cx="6096000" cy="4524315"/>
          </a:xfrm>
          <a:prstGeom prst="rect">
            <a:avLst/>
          </a:prstGeom>
        </p:spPr>
        <p:txBody>
          <a:bodyPr>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Christmas songs. </a:t>
            </a:r>
            <a:r>
              <a:rPr lang="en-US" sz="1600" dirty="0">
                <a:latin typeface="Bookman Old Style" panose="02050604050505020204" pitchFamily="18" charset="0"/>
              </a:rPr>
              <a:t>They were first performed in Europe thousands of years ago. But these were pagan songs that were sung around stone circles during the celebration of the winter solstice. Christmas songs are special songs that are performed on Christmas Day. They sing about Jesus Christ and the time of his birth.</a:t>
            </a:r>
          </a:p>
          <a:p>
            <a:r>
              <a:rPr lang="en-US" sz="1600" dirty="0">
                <a:latin typeface="Bookman Old Style" panose="02050604050505020204" pitchFamily="18" charset="0"/>
              </a:rPr>
              <a:t>Family dinner. The whole family gathers and tastes Christmas dishes, opening gifts and celebrating the holiday together</a:t>
            </a:r>
            <a:r>
              <a:rPr lang="en-US" sz="1600" dirty="0" smtClean="0">
                <a:latin typeface="Bookman Old Style" panose="02050604050505020204" pitchFamily="18" charset="0"/>
              </a:rPr>
              <a:t>.</a:t>
            </a:r>
          </a:p>
          <a:p>
            <a:endParaRPr lang="en-US" sz="1600" dirty="0">
              <a:latin typeface="Bookman Old Style" panose="02050604050505020204" pitchFamily="18" charset="0"/>
            </a:endParaRPr>
          </a:p>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Usually, dishes such as:</a:t>
            </a:r>
          </a:p>
          <a:p>
            <a:r>
              <a:rPr lang="en-US" sz="1600" dirty="0">
                <a:latin typeface="Bookman Old Style" panose="02050604050505020204" pitchFamily="18" charset="0"/>
              </a:rPr>
              <a:t>•	Fried poultry</a:t>
            </a:r>
          </a:p>
          <a:p>
            <a:r>
              <a:rPr lang="en-US" sz="1600" dirty="0">
                <a:latin typeface="Bookman Old Style" panose="02050604050505020204" pitchFamily="18" charset="0"/>
              </a:rPr>
              <a:t>•	Chocolate pudding</a:t>
            </a:r>
          </a:p>
          <a:p>
            <a:r>
              <a:rPr lang="en-US" sz="1600" dirty="0">
                <a:latin typeface="Bookman Old Style" panose="02050604050505020204" pitchFamily="18" charset="0"/>
              </a:rPr>
              <a:t>•	Christmas cookies</a:t>
            </a:r>
          </a:p>
          <a:p>
            <a:r>
              <a:rPr lang="en-US" sz="1600" dirty="0">
                <a:latin typeface="Bookman Old Style" panose="02050604050505020204" pitchFamily="18" charset="0"/>
              </a:rPr>
              <a:t>•	Meat in cranberry syrup</a:t>
            </a:r>
          </a:p>
          <a:p>
            <a:r>
              <a:rPr lang="en-US" sz="1600" dirty="0">
                <a:latin typeface="Bookman Old Style" panose="02050604050505020204" pitchFamily="18" charset="0"/>
              </a:rPr>
              <a:t>•	Punch </a:t>
            </a:r>
          </a:p>
          <a:p>
            <a:r>
              <a:rPr lang="en-US" sz="1600" dirty="0">
                <a:latin typeface="Bookman Old Style" panose="02050604050505020204" pitchFamily="18" charset="0"/>
              </a:rPr>
              <a:t>•	Baked apples</a:t>
            </a:r>
          </a:p>
          <a:p>
            <a:endParaRPr lang="en-US" sz="1600" dirty="0">
              <a:latin typeface="Bookman Old Style" panose="02050604050505020204" pitchFamily="18" charset="0"/>
            </a:endParaRPr>
          </a:p>
        </p:txBody>
      </p:sp>
      <p:sp>
        <p:nvSpPr>
          <p:cNvPr id="3" name="Прямоугольник 2"/>
          <p:cNvSpPr/>
          <p:nvPr/>
        </p:nvSpPr>
        <p:spPr>
          <a:xfrm>
            <a:off x="2221149" y="255631"/>
            <a:ext cx="6096000" cy="923330"/>
          </a:xfrm>
          <a:prstGeom prst="rect">
            <a:avLst/>
          </a:prstGeom>
        </p:spPr>
        <p:txBody>
          <a:bodyPr>
            <a:spAutoFit/>
          </a:bodyPr>
          <a:lstStyle/>
          <a:p>
            <a:pPr algn="ctr"/>
            <a:r>
              <a:rPr lang="en-US" sz="36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Decorations</a:t>
            </a:r>
          </a:p>
          <a:p>
            <a:pPr algn="ctr"/>
            <a:r>
              <a:rPr lang="en-US" i="1" dirty="0" smtClean="0">
                <a:solidFill>
                  <a:srgbClr val="F2B07A"/>
                </a:solidFill>
                <a:effectLst>
                  <a:outerShdw blurRad="38100" dist="38100" dir="2700000" algn="tl">
                    <a:srgbClr val="000000">
                      <a:alpha val="43137"/>
                    </a:srgbClr>
                  </a:outerShdw>
                </a:effectLst>
                <a:latin typeface="Bookman Old Style" panose="02050604050505020204" pitchFamily="18" charset="0"/>
              </a:rPr>
              <a:t>England </a:t>
            </a:r>
            <a:endParaRPr lang="en-US" i="1" dirty="0">
              <a:solidFill>
                <a:srgbClr val="F2B07A"/>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284" y="3266348"/>
            <a:ext cx="2539730" cy="28317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9546" y="292745"/>
            <a:ext cx="2852557" cy="36275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0474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886" y="1144519"/>
            <a:ext cx="6455924" cy="4524315"/>
          </a:xfrm>
          <a:prstGeom prst="rect">
            <a:avLst/>
          </a:prstGeom>
        </p:spPr>
        <p:txBody>
          <a:bodyPr wrap="square">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Christingle. </a:t>
            </a:r>
            <a:r>
              <a:rPr lang="en-US" sz="1600" dirty="0">
                <a:latin typeface="Bookman Old Style" panose="02050604050505020204" pitchFamily="18" charset="0"/>
              </a:rPr>
              <a:t>Its name means "the light of Christ" who came into this world. A candle is placed in the center of the orange, and the directions of the four sticks indicate the directions to the north, south, west and east. Fruits, sweets and nuts symbolize the gifts of Mother Earth</a:t>
            </a:r>
            <a:r>
              <a:rPr lang="en-US" sz="1600" dirty="0" smtClean="0">
                <a:latin typeface="Bookman Old Style" panose="02050604050505020204" pitchFamily="18" charset="0"/>
              </a:rPr>
              <a:t>.</a:t>
            </a:r>
          </a:p>
          <a:p>
            <a:endParaRPr lang="en-US" sz="1600" dirty="0">
              <a:latin typeface="Bookman Old Style" panose="02050604050505020204" pitchFamily="18" charset="0"/>
            </a:endParaRPr>
          </a:p>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Yule log. </a:t>
            </a:r>
            <a:r>
              <a:rPr lang="en-US" sz="1600" dirty="0">
                <a:latin typeface="Bookman Old Style" panose="02050604050505020204" pitchFamily="18" charset="0"/>
              </a:rPr>
              <a:t>In England, it was prepared a year before Christmas. A huge tree was selected in the forest, it was cut down and left lying. On the Christmas holiday, a log from this tree was brought into the house only by the head of the family. The log was watered with honey, wine, and sprinkled with grain. Then the log was placed in the hearth and set on fire, it should burn for 12 days and nights. </a:t>
            </a:r>
            <a:endParaRPr lang="en-US" sz="1600" dirty="0" smtClean="0">
              <a:latin typeface="Bookman Old Style" panose="02050604050505020204" pitchFamily="18" charset="0"/>
            </a:endParaRPr>
          </a:p>
          <a:p>
            <a:endParaRPr lang="en-US" sz="1600" dirty="0">
              <a:latin typeface="Bookman Old Style" panose="02050604050505020204" pitchFamily="18" charset="0"/>
            </a:endParaRPr>
          </a:p>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Caramel cane. </a:t>
            </a:r>
            <a:r>
              <a:rPr lang="en-US" sz="1600" dirty="0">
                <a:latin typeface="Bookman Old Style" panose="02050604050505020204" pitchFamily="18" charset="0"/>
              </a:rPr>
              <a:t>One of the sweet symbols of Christmas is, of course, a caramel cane. Caramel in the shape of a cane. Traditionally, it is white with red stripes with a taste of cinnamon and mint</a:t>
            </a:r>
            <a:r>
              <a:rPr lang="en-US" sz="1600" dirty="0" smtClean="0">
                <a:latin typeface="Bookman Old Style" panose="02050604050505020204" pitchFamily="18" charset="0"/>
              </a:rPr>
              <a:t>.</a:t>
            </a:r>
          </a:p>
        </p:txBody>
      </p:sp>
      <p:sp>
        <p:nvSpPr>
          <p:cNvPr id="4" name="Прямоугольник 3"/>
          <p:cNvSpPr/>
          <p:nvPr/>
        </p:nvSpPr>
        <p:spPr>
          <a:xfrm>
            <a:off x="2765897" y="206993"/>
            <a:ext cx="6096000" cy="646331"/>
          </a:xfrm>
          <a:prstGeom prst="rect">
            <a:avLst/>
          </a:prstGeom>
        </p:spPr>
        <p:txBody>
          <a:bodyPr>
            <a:spAutoFit/>
          </a:bodyPr>
          <a:lstStyle/>
          <a:p>
            <a:pPr algn="ctr"/>
            <a:r>
              <a:rPr lang="en-US" sz="36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Decorations</a:t>
            </a:r>
          </a:p>
        </p:txBody>
      </p:sp>
      <p:sp>
        <p:nvSpPr>
          <p:cNvPr id="5" name="Прямоугольник 4"/>
          <p:cNvSpPr/>
          <p:nvPr/>
        </p:nvSpPr>
        <p:spPr>
          <a:xfrm>
            <a:off x="5203280" y="760991"/>
            <a:ext cx="1180131" cy="369332"/>
          </a:xfrm>
          <a:prstGeom prst="rect">
            <a:avLst/>
          </a:prstGeom>
        </p:spPr>
        <p:txBody>
          <a:bodyPr wrap="none">
            <a:spAutoFit/>
          </a:bodyPr>
          <a:lstStyle/>
          <a:p>
            <a:r>
              <a:rPr lang="en-US" i="1" dirty="0">
                <a:solidFill>
                  <a:srgbClr val="F2B07A"/>
                </a:solidFill>
                <a:effectLst>
                  <a:outerShdw blurRad="38100" dist="38100" dir="2700000" algn="tl">
                    <a:srgbClr val="000000">
                      <a:alpha val="43137"/>
                    </a:srgbClr>
                  </a:outerShdw>
                </a:effectLst>
                <a:latin typeface="Bookman Old Style" panose="02050604050505020204" pitchFamily="18" charset="0"/>
              </a:rPr>
              <a:t>England </a:t>
            </a:r>
          </a:p>
        </p:txBody>
      </p:sp>
      <p:sp>
        <p:nvSpPr>
          <p:cNvPr id="6" name="Прямоугольник 5"/>
          <p:cNvSpPr/>
          <p:nvPr/>
        </p:nvSpPr>
        <p:spPr>
          <a:xfrm>
            <a:off x="7357354" y="1130323"/>
            <a:ext cx="4597939" cy="830997"/>
          </a:xfrm>
          <a:prstGeom prst="rect">
            <a:avLst/>
          </a:prstGeom>
        </p:spPr>
        <p:txBody>
          <a:bodyPr wrap="square">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Family dinner. </a:t>
            </a:r>
            <a:r>
              <a:rPr lang="en-US" sz="1600" dirty="0">
                <a:latin typeface="Bookman Old Style" panose="02050604050505020204" pitchFamily="18" charset="0"/>
              </a:rPr>
              <a:t>The whole family gathers and tastes Christmas dishes, opening gifts and celebrating the holiday together.</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4553" y="2238319"/>
            <a:ext cx="3206885" cy="38696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8788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684" y="670810"/>
            <a:ext cx="6096000" cy="3570208"/>
          </a:xfrm>
          <a:prstGeom prst="rect">
            <a:avLst/>
          </a:prstGeom>
        </p:spPr>
        <p:txBody>
          <a:bodyPr>
            <a:spAutoFit/>
          </a:bodyPr>
          <a:lstStyle/>
          <a:p>
            <a:endParaRPr lang="en-US" dirty="0"/>
          </a:p>
          <a:p>
            <a:r>
              <a:rPr lang="en-US" sz="1600" dirty="0">
                <a:latin typeface="Bookman Old Style" panose="02050604050505020204" pitchFamily="18" charset="0"/>
              </a:rPr>
              <a:t>We managed to learn the stories and traditions of the New Year and Christmas holidays. We also managed to compare them, find similarities and differences.</a:t>
            </a:r>
          </a:p>
          <a:p>
            <a:endParaRPr lang="en-US" sz="1600" dirty="0">
              <a:latin typeface="Bookman Old Style" panose="02050604050505020204" pitchFamily="18" charset="0"/>
            </a:endParaRPr>
          </a:p>
          <a:p>
            <a:r>
              <a:rPr lang="en-US" sz="1600" i="1" dirty="0" smtClean="0">
                <a:solidFill>
                  <a:srgbClr val="F2B07A"/>
                </a:solidFill>
                <a:effectLst>
                  <a:outerShdw blurRad="38100" dist="38100" dir="2700000" algn="tl">
                    <a:srgbClr val="000000">
                      <a:alpha val="43137"/>
                    </a:srgbClr>
                  </a:outerShdw>
                </a:effectLst>
                <a:latin typeface="Bookman Old Style" panose="02050604050505020204" pitchFamily="18" charset="0"/>
              </a:rPr>
              <a:t>Differences:</a:t>
            </a:r>
          </a:p>
          <a:p>
            <a:endParaRPr lang="en-US" sz="1600" dirty="0">
              <a:latin typeface="Bookman Old Style" panose="02050604050505020204" pitchFamily="18" charset="0"/>
            </a:endParaRPr>
          </a:p>
          <a:p>
            <a:r>
              <a:rPr lang="en-US" sz="1600" dirty="0">
                <a:latin typeface="Bookman Old Style" panose="02050604050505020204" pitchFamily="18" charset="0"/>
              </a:rPr>
              <a:t>•	The main characters of the holidays have different names.</a:t>
            </a:r>
          </a:p>
          <a:p>
            <a:r>
              <a:rPr lang="en-US" sz="1600" dirty="0">
                <a:latin typeface="Bookman Old Style" panose="02050604050505020204" pitchFamily="18" charset="0"/>
              </a:rPr>
              <a:t>•	Decorations vary.</a:t>
            </a:r>
          </a:p>
          <a:p>
            <a:r>
              <a:rPr lang="en-US" sz="1600" dirty="0">
                <a:latin typeface="Bookman Old Style" panose="02050604050505020204" pitchFamily="18" charset="0"/>
              </a:rPr>
              <a:t>•	Different dishes on festive tables.</a:t>
            </a:r>
          </a:p>
          <a:p>
            <a:r>
              <a:rPr lang="en-US" sz="1600" dirty="0">
                <a:latin typeface="Bookman Old Style" panose="02050604050505020204" pitchFamily="18" charset="0"/>
              </a:rPr>
              <a:t>•	Christmas, first of all, is a Christmas holiday, and the New Year is a secular one, which is celebrated in honor of the change of the calendar date.</a:t>
            </a:r>
          </a:p>
        </p:txBody>
      </p:sp>
      <p:sp>
        <p:nvSpPr>
          <p:cNvPr id="3" name="Прямоугольник 2"/>
          <p:cNvSpPr/>
          <p:nvPr/>
        </p:nvSpPr>
        <p:spPr>
          <a:xfrm>
            <a:off x="4288306" y="131483"/>
            <a:ext cx="2722220" cy="646331"/>
          </a:xfrm>
          <a:prstGeom prst="rect">
            <a:avLst/>
          </a:prstGeom>
        </p:spPr>
        <p:txBody>
          <a:bodyPr wrap="none">
            <a:spAutoFit/>
          </a:bodyPr>
          <a:lstStyle/>
          <a:p>
            <a:r>
              <a:rPr lang="en-US" sz="3600" dirty="0">
                <a:solidFill>
                  <a:srgbClr val="F2B07A"/>
                </a:solidFill>
                <a:effectLst>
                  <a:outerShdw blurRad="38100" dist="38100" dir="2700000" algn="tl">
                    <a:srgbClr val="000000">
                      <a:alpha val="43137"/>
                    </a:srgbClr>
                  </a:outerShdw>
                </a:effectLst>
                <a:latin typeface="Bookman Old Style" panose="02050604050505020204" pitchFamily="18" charset="0"/>
              </a:rPr>
              <a:t>Conclusion</a:t>
            </a:r>
          </a:p>
        </p:txBody>
      </p:sp>
      <p:sp>
        <p:nvSpPr>
          <p:cNvPr id="5" name="Прямоугольник 4"/>
          <p:cNvSpPr/>
          <p:nvPr/>
        </p:nvSpPr>
        <p:spPr>
          <a:xfrm>
            <a:off x="7010526" y="952912"/>
            <a:ext cx="4938409" cy="2308324"/>
          </a:xfrm>
          <a:prstGeom prst="rect">
            <a:avLst/>
          </a:prstGeom>
        </p:spPr>
        <p:txBody>
          <a:bodyPr wrap="square">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Similarities</a:t>
            </a:r>
            <a:r>
              <a:rPr lang="en-US" sz="1600" i="1" dirty="0" smtClean="0">
                <a:solidFill>
                  <a:srgbClr val="F2B07A"/>
                </a:solidFill>
                <a:effectLst>
                  <a:outerShdw blurRad="38100" dist="38100" dir="2700000" algn="tl">
                    <a:srgbClr val="000000">
                      <a:alpha val="43137"/>
                    </a:srgbClr>
                  </a:outerShdw>
                </a:effectLst>
                <a:latin typeface="Bookman Old Style" panose="02050604050505020204" pitchFamily="18" charset="0"/>
              </a:rPr>
              <a:t>:</a:t>
            </a:r>
          </a:p>
          <a:p>
            <a:endParaRPr lang="en-US" sz="1600" dirty="0">
              <a:latin typeface="Bookman Old Style" panose="02050604050505020204" pitchFamily="18" charset="0"/>
            </a:endParaRPr>
          </a:p>
          <a:p>
            <a:r>
              <a:rPr lang="en-US" sz="1600" dirty="0">
                <a:latin typeface="Bookman Old Style" panose="02050604050505020204" pitchFamily="18" charset="0"/>
              </a:rPr>
              <a:t>•	Holidays are celebrated in winter.</a:t>
            </a:r>
          </a:p>
          <a:p>
            <a:r>
              <a:rPr lang="en-US" sz="1600" dirty="0">
                <a:latin typeface="Bookman Old Style" panose="02050604050505020204" pitchFamily="18" charset="0"/>
              </a:rPr>
              <a:t>•	Each main character is a big grandfather in a red uniform and with a white beard.</a:t>
            </a:r>
          </a:p>
          <a:p>
            <a:r>
              <a:rPr lang="en-US" sz="1600" dirty="0">
                <a:latin typeface="Bookman Old Style" panose="02050604050505020204" pitchFamily="18" charset="0"/>
              </a:rPr>
              <a:t>•	In honor of the holidays, people decorate a Christmas tree; prepare a festive table.</a:t>
            </a:r>
          </a:p>
          <a:p>
            <a:r>
              <a:rPr lang="en-US" sz="1600" dirty="0">
                <a:latin typeface="Bookman Old Style" panose="02050604050505020204" pitchFamily="18" charset="0"/>
              </a:rPr>
              <a:t>•	In honor of the holidays, people give each other gifts.</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5361" y="3115321"/>
            <a:ext cx="2708996" cy="3039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4840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4188" y="1288914"/>
            <a:ext cx="4162093" cy="3693319"/>
          </a:xfrm>
          <a:prstGeom prst="rect">
            <a:avLst/>
          </a:prstGeom>
        </p:spPr>
        <p:txBody>
          <a:bodyPr wrap="square">
            <a:spAutoFit/>
          </a:bodyPr>
          <a:lstStyle/>
          <a:p>
            <a:pPr algn="ctr"/>
            <a:r>
              <a:rPr lang="en-US" dirty="0" smtClean="0">
                <a:latin typeface="Bookman Old Style" panose="02050604050505020204" pitchFamily="18" charset="0"/>
              </a:rPr>
              <a:t>The results of my practical work can be useful for the study of different traditions among peoples in order to inform the population and raise awareness among people.</a:t>
            </a:r>
          </a:p>
          <a:p>
            <a:pPr algn="ctr"/>
            <a:endParaRPr lang="en-US" dirty="0" smtClean="0">
              <a:latin typeface="Bookman Old Style" panose="02050604050505020204" pitchFamily="18" charset="0"/>
            </a:endParaRPr>
          </a:p>
          <a:p>
            <a:pPr algn="ctr"/>
            <a:r>
              <a:rPr lang="en-US" dirty="0" smtClean="0">
                <a:latin typeface="Bookman Old Style" panose="02050604050505020204" pitchFamily="18" charset="0"/>
              </a:rPr>
              <a:t>I </a:t>
            </a:r>
            <a:r>
              <a:rPr lang="en-US" dirty="0">
                <a:latin typeface="Bookman Old Style" panose="02050604050505020204" pitchFamily="18" charset="0"/>
              </a:rPr>
              <a:t>really enjoyed working on the research, I learned a lot about Christmas in England and now I have something to tell my friends or my family about. </a:t>
            </a:r>
          </a:p>
          <a:p>
            <a:pPr algn="ctr"/>
            <a:endParaRPr lang="en-US" dirty="0"/>
          </a:p>
          <a:p>
            <a:pPr algn="ctr"/>
            <a:endParaRPr lang="en-US" dirty="0"/>
          </a:p>
        </p:txBody>
      </p:sp>
      <p:sp>
        <p:nvSpPr>
          <p:cNvPr id="5" name="Прямоугольник 4"/>
          <p:cNvSpPr/>
          <p:nvPr/>
        </p:nvSpPr>
        <p:spPr>
          <a:xfrm>
            <a:off x="4938549" y="287125"/>
            <a:ext cx="1771639" cy="646331"/>
          </a:xfrm>
          <a:prstGeom prst="rect">
            <a:avLst/>
          </a:prstGeom>
        </p:spPr>
        <p:txBody>
          <a:bodyPr wrap="none">
            <a:spAutoFit/>
          </a:bodyPr>
          <a:lstStyle/>
          <a:p>
            <a:r>
              <a:rPr lang="en-US" sz="3600" dirty="0">
                <a:solidFill>
                  <a:srgbClr val="F2B07A"/>
                </a:solidFill>
                <a:effectLst>
                  <a:outerShdw blurRad="38100" dist="38100" dir="2700000" algn="tl">
                    <a:srgbClr val="000000">
                      <a:alpha val="43137"/>
                    </a:srgbClr>
                  </a:outerShdw>
                </a:effectLst>
                <a:latin typeface="Bookman Old Style" panose="02050604050505020204" pitchFamily="18" charset="0"/>
              </a:rPr>
              <a:t>Result.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558" y="1110572"/>
            <a:ext cx="3954135" cy="49400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9674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96085" y="421621"/>
            <a:ext cx="5471370" cy="584775"/>
          </a:xfrm>
          <a:prstGeom prst="rect">
            <a:avLst/>
          </a:prstGeom>
        </p:spPr>
        <p:txBody>
          <a:bodyPr wrap="none">
            <a:spAutoFit/>
          </a:bodyPr>
          <a:lstStyle/>
          <a:p>
            <a:r>
              <a:rPr lang="en-US" sz="3200" dirty="0">
                <a:solidFill>
                  <a:srgbClr val="F2B07A"/>
                </a:solidFill>
                <a:effectLst>
                  <a:outerShdw blurRad="50800" dist="38100" dir="2700000" algn="tl" rotWithShape="0">
                    <a:prstClr val="black">
                      <a:alpha val="40000"/>
                    </a:prstClr>
                  </a:outerShdw>
                </a:effectLst>
                <a:latin typeface="Bookman Old Style" panose="02050604050505020204" pitchFamily="18" charset="0"/>
              </a:rPr>
              <a:t>Thanks for your attention!</a:t>
            </a:r>
            <a:endParaRPr lang="ru-RU" sz="3200" dirty="0">
              <a:solidFill>
                <a:srgbClr val="F2B07A"/>
              </a:solidFill>
              <a:effectLst>
                <a:outerShdw blurRad="50800" dist="38100" dir="2700000" algn="tl" rotWithShape="0">
                  <a:prstClr val="black">
                    <a:alpha val="40000"/>
                  </a:prstClr>
                </a:outerShdw>
              </a:effectLst>
              <a:latin typeface="Bookman Old Style" panose="020506040505050202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78" y="1523174"/>
            <a:ext cx="3386184" cy="41898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099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0824" y="285641"/>
            <a:ext cx="5117137" cy="400110"/>
          </a:xfrm>
          <a:prstGeom prst="rect">
            <a:avLst/>
          </a:prstGeom>
          <a:effectLst>
            <a:outerShdw blurRad="76200" dist="12700" dir="2700000" sy="-23000" kx="-800400" algn="bl" rotWithShape="0">
              <a:prstClr val="black">
                <a:alpha val="20000"/>
              </a:prstClr>
            </a:outerShdw>
          </a:effectLst>
        </p:spPr>
        <p:txBody>
          <a:bodyPr wrap="square">
            <a:spAutoFit/>
          </a:bodyPr>
          <a:lstStyle/>
          <a:p>
            <a:r>
              <a:rPr lang="en-US" sz="2000" i="1" dirty="0" smtClean="0">
                <a:solidFill>
                  <a:srgbClr val="F2B07A"/>
                </a:solidFill>
                <a:effectLst>
                  <a:outerShdw blurRad="50800" dist="38100" dir="5400000" algn="t" rotWithShape="0">
                    <a:prstClr val="black">
                      <a:alpha val="40000"/>
                    </a:prstClr>
                  </a:outerShdw>
                </a:effectLst>
                <a:latin typeface="Bookman Old Style" panose="02050604050505020204" pitchFamily="18" charset="0"/>
              </a:rPr>
              <a:t>Relevance and problem of </a:t>
            </a:r>
            <a:r>
              <a:rPr lang="en-US" sz="2000" i="1" dirty="0">
                <a:solidFill>
                  <a:srgbClr val="F2B07A"/>
                </a:solidFill>
                <a:effectLst>
                  <a:outerShdw blurRad="50800" dist="38100" dir="5400000" algn="t" rotWithShape="0">
                    <a:prstClr val="black">
                      <a:alpha val="40000"/>
                    </a:prstClr>
                  </a:outerShdw>
                </a:effectLst>
                <a:latin typeface="Bookman Old Style" panose="02050604050505020204" pitchFamily="18" charset="0"/>
              </a:rPr>
              <a:t>the </a:t>
            </a:r>
            <a:r>
              <a:rPr lang="en-US" sz="2000" i="1" dirty="0" smtClean="0">
                <a:solidFill>
                  <a:srgbClr val="F2B07A"/>
                </a:solidFill>
                <a:effectLst>
                  <a:outerShdw blurRad="50800" dist="38100" dir="5400000" algn="t" rotWithShape="0">
                    <a:prstClr val="black">
                      <a:alpha val="40000"/>
                    </a:prstClr>
                  </a:outerShdw>
                </a:effectLst>
                <a:latin typeface="Bookman Old Style" panose="02050604050505020204" pitchFamily="18" charset="0"/>
              </a:rPr>
              <a:t>project</a:t>
            </a:r>
            <a:r>
              <a:rPr lang="ru-RU" sz="2000" i="1" dirty="0" smtClean="0">
                <a:solidFill>
                  <a:srgbClr val="F2B07A"/>
                </a:solidFill>
                <a:effectLst>
                  <a:outerShdw blurRad="50800" dist="38100" dir="5400000" algn="t" rotWithShape="0">
                    <a:prstClr val="black">
                      <a:alpha val="40000"/>
                    </a:prstClr>
                  </a:outerShdw>
                </a:effectLst>
                <a:latin typeface="Bookman Old Style" panose="02050604050505020204" pitchFamily="18" charset="0"/>
              </a:rPr>
              <a:t>:</a:t>
            </a:r>
            <a:endParaRPr lang="ru-RU" sz="2000" i="1" dirty="0">
              <a:solidFill>
                <a:srgbClr val="F2B07A"/>
              </a:solidFill>
              <a:effectLst>
                <a:outerShdw blurRad="50800" dist="38100" dir="5400000" algn="t" rotWithShape="0">
                  <a:prstClr val="black">
                    <a:alpha val="40000"/>
                  </a:prstClr>
                </a:outerShdw>
              </a:effectLst>
              <a:latin typeface="Bookman Old Style" panose="02050604050505020204" pitchFamily="18" charset="0"/>
            </a:endParaRPr>
          </a:p>
        </p:txBody>
      </p:sp>
      <p:sp>
        <p:nvSpPr>
          <p:cNvPr id="4" name="Прямоугольник 3"/>
          <p:cNvSpPr/>
          <p:nvPr/>
        </p:nvSpPr>
        <p:spPr>
          <a:xfrm>
            <a:off x="440824" y="685751"/>
            <a:ext cx="6096000" cy="2062103"/>
          </a:xfrm>
          <a:prstGeom prst="rect">
            <a:avLst/>
          </a:prstGeom>
        </p:spPr>
        <p:txBody>
          <a:bodyPr>
            <a:spAutoFit/>
          </a:bodyPr>
          <a:lstStyle/>
          <a:p>
            <a:r>
              <a:rPr lang="en-US" sz="1600" dirty="0"/>
              <a:t>Many students at my school, when visiting an another country, may don’t know its traditions and customs, which may cause misunderstandings when communicating with foreigners. Also, more information about the manners of other countries will help develop the horizons of other people. Therefore, I believe that the theme I have chosen is relevant</a:t>
            </a:r>
            <a:r>
              <a:rPr lang="en-US" sz="1600" dirty="0" smtClean="0"/>
              <a:t>.</a:t>
            </a:r>
            <a:endParaRPr lang="ru-RU" sz="1600" dirty="0" smtClean="0"/>
          </a:p>
          <a:p>
            <a:endParaRPr lang="ru-RU" sz="1600" dirty="0"/>
          </a:p>
          <a:p>
            <a:endParaRPr lang="en-US" sz="1600" dirty="0"/>
          </a:p>
        </p:txBody>
      </p:sp>
      <p:sp>
        <p:nvSpPr>
          <p:cNvPr id="5" name="Прямоугольник 4"/>
          <p:cNvSpPr/>
          <p:nvPr/>
        </p:nvSpPr>
        <p:spPr>
          <a:xfrm>
            <a:off x="394504" y="2362162"/>
            <a:ext cx="1499128" cy="369332"/>
          </a:xfrm>
          <a:prstGeom prst="rect">
            <a:avLst/>
          </a:prstGeom>
        </p:spPr>
        <p:txBody>
          <a:bodyPr wrap="none">
            <a:spAutoFit/>
          </a:bodyPr>
          <a:lstStyle/>
          <a:p>
            <a:r>
              <a:rPr lang="en-US" i="1" dirty="0" smtClean="0">
                <a:solidFill>
                  <a:srgbClr val="F2B07A"/>
                </a:solidFill>
                <a:effectLst>
                  <a:outerShdw blurRad="50800" dist="38100" dir="2700000" algn="tl" rotWithShape="0">
                    <a:prstClr val="black">
                      <a:alpha val="40000"/>
                    </a:prstClr>
                  </a:outerShdw>
                </a:effectLst>
                <a:latin typeface="Bookman Old Style" panose="02050604050505020204" pitchFamily="18" charset="0"/>
              </a:rPr>
              <a:t>Hypothesis</a:t>
            </a:r>
            <a:r>
              <a:rPr lang="ru-RU" i="1" dirty="0" smtClean="0">
                <a:solidFill>
                  <a:srgbClr val="F2B07A"/>
                </a:solidFill>
                <a:effectLst>
                  <a:outerShdw blurRad="50800" dist="38100" dir="2700000" algn="tl" rotWithShape="0">
                    <a:prstClr val="black">
                      <a:alpha val="40000"/>
                    </a:prstClr>
                  </a:outerShdw>
                </a:effectLst>
                <a:latin typeface="Bookman Old Style" panose="02050604050505020204" pitchFamily="18" charset="0"/>
              </a:rPr>
              <a:t>:</a:t>
            </a:r>
            <a:endParaRPr lang="ru-RU" i="1" dirty="0">
              <a:solidFill>
                <a:srgbClr val="F2B07A"/>
              </a:solidFill>
              <a:effectLst>
                <a:outerShdw blurRad="50800" dist="38100" dir="2700000" algn="tl" rotWithShape="0">
                  <a:prstClr val="black">
                    <a:alpha val="40000"/>
                  </a:prstClr>
                </a:outerShdw>
              </a:effectLst>
              <a:latin typeface="Bookman Old Style" panose="02050604050505020204" pitchFamily="18" charset="0"/>
            </a:endParaRPr>
          </a:p>
        </p:txBody>
      </p:sp>
      <p:sp>
        <p:nvSpPr>
          <p:cNvPr id="6" name="Прямоугольник 5"/>
          <p:cNvSpPr/>
          <p:nvPr/>
        </p:nvSpPr>
        <p:spPr>
          <a:xfrm>
            <a:off x="5497663" y="3244334"/>
            <a:ext cx="184731" cy="369332"/>
          </a:xfrm>
          <a:prstGeom prst="rect">
            <a:avLst/>
          </a:prstGeom>
        </p:spPr>
        <p:txBody>
          <a:bodyPr wrap="none">
            <a:spAutoFit/>
          </a:bodyPr>
          <a:lstStyle/>
          <a:p>
            <a:endParaRPr lang="ru-RU" dirty="0"/>
          </a:p>
        </p:txBody>
      </p:sp>
      <p:sp>
        <p:nvSpPr>
          <p:cNvPr id="7" name="Прямоугольник 6"/>
          <p:cNvSpPr/>
          <p:nvPr/>
        </p:nvSpPr>
        <p:spPr>
          <a:xfrm>
            <a:off x="361311" y="2782669"/>
            <a:ext cx="6096000" cy="830997"/>
          </a:xfrm>
          <a:prstGeom prst="rect">
            <a:avLst/>
          </a:prstGeom>
        </p:spPr>
        <p:txBody>
          <a:bodyPr>
            <a:spAutoFit/>
          </a:bodyPr>
          <a:lstStyle/>
          <a:p>
            <a:r>
              <a:rPr lang="en-US" sz="1600" dirty="0"/>
              <a:t>If I manage to notify my peers and inform them about the traditions of families in England, this will prevent most of the awkwardness or misunderstandings that they may have while living in England.</a:t>
            </a:r>
            <a:endParaRPr lang="ru-RU" sz="1600" dirty="0"/>
          </a:p>
        </p:txBody>
      </p:sp>
      <p:sp>
        <p:nvSpPr>
          <p:cNvPr id="8" name="Прямоугольник 7"/>
          <p:cNvSpPr/>
          <p:nvPr/>
        </p:nvSpPr>
        <p:spPr>
          <a:xfrm>
            <a:off x="394504" y="3717374"/>
            <a:ext cx="2291653" cy="400110"/>
          </a:xfrm>
          <a:prstGeom prst="rect">
            <a:avLst/>
          </a:prstGeom>
        </p:spPr>
        <p:txBody>
          <a:bodyPr wrap="none">
            <a:spAutoFit/>
          </a:bodyPr>
          <a:lstStyle/>
          <a:p>
            <a:r>
              <a:rPr lang="en-US" sz="2000" i="1" dirty="0" smtClean="0">
                <a:solidFill>
                  <a:srgbClr val="F2B07A"/>
                </a:solidFill>
                <a:effectLst>
                  <a:outerShdw blurRad="50800" dist="38100" dir="2700000" algn="tl" rotWithShape="0">
                    <a:prstClr val="black">
                      <a:alpha val="40000"/>
                    </a:prstClr>
                  </a:outerShdw>
                </a:effectLst>
              </a:rPr>
              <a:t>Investigation object</a:t>
            </a:r>
            <a:r>
              <a:rPr lang="ru-RU" sz="2000" i="1" dirty="0" smtClean="0">
                <a:solidFill>
                  <a:srgbClr val="F2B07A"/>
                </a:solidFill>
                <a:effectLst>
                  <a:outerShdw blurRad="50800" dist="38100" dir="2700000" algn="tl" rotWithShape="0">
                    <a:prstClr val="black">
                      <a:alpha val="40000"/>
                    </a:prstClr>
                  </a:outerShdw>
                </a:effectLst>
              </a:rPr>
              <a:t>:</a:t>
            </a:r>
            <a:endParaRPr lang="ru-RU" sz="2000" i="1" dirty="0">
              <a:solidFill>
                <a:srgbClr val="F2B07A"/>
              </a:solidFill>
              <a:effectLst>
                <a:outerShdw blurRad="50800" dist="38100" dir="2700000" algn="tl" rotWithShape="0">
                  <a:prstClr val="black">
                    <a:alpha val="40000"/>
                  </a:prstClr>
                </a:outerShdw>
              </a:effectLst>
            </a:endParaRPr>
          </a:p>
        </p:txBody>
      </p:sp>
      <p:sp>
        <p:nvSpPr>
          <p:cNvPr id="9" name="Прямоугольник 8"/>
          <p:cNvSpPr/>
          <p:nvPr/>
        </p:nvSpPr>
        <p:spPr>
          <a:xfrm>
            <a:off x="394504" y="4167223"/>
            <a:ext cx="6096000" cy="338554"/>
          </a:xfrm>
          <a:prstGeom prst="rect">
            <a:avLst/>
          </a:prstGeom>
        </p:spPr>
        <p:txBody>
          <a:bodyPr>
            <a:spAutoFit/>
          </a:bodyPr>
          <a:lstStyle/>
          <a:p>
            <a:r>
              <a:rPr lang="en-US" sz="1600" dirty="0"/>
              <a:t>National holidays in Russia and in England: New Year and Christmas.</a:t>
            </a:r>
            <a:endParaRPr lang="ru-RU" sz="1600"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053" y="1488286"/>
            <a:ext cx="3352137" cy="33521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Прямоугольник 11"/>
          <p:cNvSpPr/>
          <p:nvPr/>
        </p:nvSpPr>
        <p:spPr>
          <a:xfrm>
            <a:off x="394504" y="5028999"/>
            <a:ext cx="6096000" cy="830997"/>
          </a:xfrm>
          <a:prstGeom prst="rect">
            <a:avLst/>
          </a:prstGeom>
        </p:spPr>
        <p:txBody>
          <a:bodyPr>
            <a:spAutoFit/>
          </a:bodyPr>
          <a:lstStyle/>
          <a:p>
            <a:r>
              <a:rPr lang="en-US" sz="1600" dirty="0"/>
              <a:t>The results of my practical work can be useful for the study of different traditions among peoples in order to inform the population and raise awareness among people.</a:t>
            </a:r>
          </a:p>
        </p:txBody>
      </p:sp>
      <p:sp>
        <p:nvSpPr>
          <p:cNvPr id="13" name="Прямоугольник 12"/>
          <p:cNvSpPr/>
          <p:nvPr/>
        </p:nvSpPr>
        <p:spPr>
          <a:xfrm>
            <a:off x="394504" y="4628889"/>
            <a:ext cx="2428870" cy="400110"/>
          </a:xfrm>
          <a:prstGeom prst="rect">
            <a:avLst/>
          </a:prstGeom>
        </p:spPr>
        <p:txBody>
          <a:bodyPr wrap="none">
            <a:spAutoFit/>
          </a:bodyPr>
          <a:lstStyle/>
          <a:p>
            <a:r>
              <a:rPr lang="en-US" sz="2000" i="1" dirty="0">
                <a:solidFill>
                  <a:srgbClr val="F2B07A"/>
                </a:solidFill>
                <a:effectLst>
                  <a:outerShdw blurRad="50800" dist="38100" dir="2700000" algn="tl" rotWithShape="0">
                    <a:prstClr val="black">
                      <a:alpha val="40000"/>
                    </a:prstClr>
                  </a:outerShdw>
                </a:effectLst>
              </a:rPr>
              <a:t>Practical </a:t>
            </a:r>
            <a:r>
              <a:rPr lang="en-US" sz="2000" i="1" dirty="0" smtClean="0">
                <a:solidFill>
                  <a:srgbClr val="F2B07A"/>
                </a:solidFill>
                <a:effectLst>
                  <a:outerShdw blurRad="50800" dist="38100" dir="2700000" algn="tl" rotWithShape="0">
                    <a:prstClr val="black">
                      <a:alpha val="40000"/>
                    </a:prstClr>
                  </a:outerShdw>
                </a:effectLst>
              </a:rPr>
              <a:t>significance</a:t>
            </a:r>
            <a:r>
              <a:rPr lang="ru-RU" sz="2000" i="1" dirty="0" smtClean="0">
                <a:solidFill>
                  <a:srgbClr val="F2B07A"/>
                </a:solidFill>
                <a:effectLst>
                  <a:outerShdw blurRad="50800" dist="38100" dir="2700000" algn="tl" rotWithShape="0">
                    <a:prstClr val="black">
                      <a:alpha val="40000"/>
                    </a:prstClr>
                  </a:outerShdw>
                </a:effectLst>
              </a:rPr>
              <a:t>:</a:t>
            </a:r>
            <a:endParaRPr lang="ru-RU" sz="2000" i="1" dirty="0">
              <a:solidFill>
                <a:srgbClr val="F2B07A"/>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54081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9187" y="257943"/>
            <a:ext cx="5171609" cy="584775"/>
          </a:xfrm>
          <a:prstGeom prst="rect">
            <a:avLst/>
          </a:prstGeom>
        </p:spPr>
        <p:txBody>
          <a:bodyPr wrap="none">
            <a:spAutoFit/>
          </a:bodyPr>
          <a:lstStyle/>
          <a:p>
            <a:pPr algn="ctr"/>
            <a:r>
              <a:rPr lang="en-US" sz="3200" dirty="0">
                <a:solidFill>
                  <a:srgbClr val="F2B07A"/>
                </a:solidFill>
                <a:effectLst>
                  <a:outerShdw blurRad="38100" dist="38100" dir="2700000" algn="tl">
                    <a:srgbClr val="000000">
                      <a:alpha val="43137"/>
                    </a:srgbClr>
                  </a:outerShdw>
                </a:effectLst>
                <a:latin typeface="Bookman Old Style" panose="02050604050505020204" pitchFamily="18" charset="0"/>
              </a:rPr>
              <a:t>The purpose of the work</a:t>
            </a:r>
            <a:r>
              <a:rPr lang="en-US" sz="3200" dirty="0">
                <a:solidFill>
                  <a:srgbClr val="F2B07A"/>
                </a:solidFill>
                <a:effectLst>
                  <a:outerShdw blurRad="38100" dist="38100" dir="2700000" algn="tl">
                    <a:srgbClr val="000000">
                      <a:alpha val="43137"/>
                    </a:srgbClr>
                  </a:outerShdw>
                </a:effectLst>
              </a:rPr>
              <a:t>:</a:t>
            </a:r>
            <a:endParaRPr lang="ru-RU" sz="3200" dirty="0">
              <a:solidFill>
                <a:srgbClr val="F2B07A"/>
              </a:solidFill>
              <a:effectLst>
                <a:outerShdw blurRad="38100" dist="38100" dir="2700000" algn="tl">
                  <a:srgbClr val="000000">
                    <a:alpha val="43137"/>
                  </a:srgbClr>
                </a:outerShdw>
              </a:effectLst>
            </a:endParaRPr>
          </a:p>
        </p:txBody>
      </p:sp>
      <p:sp>
        <p:nvSpPr>
          <p:cNvPr id="3" name="Прямоугольник 2"/>
          <p:cNvSpPr/>
          <p:nvPr/>
        </p:nvSpPr>
        <p:spPr>
          <a:xfrm>
            <a:off x="2876991" y="842718"/>
            <a:ext cx="6096000" cy="1323439"/>
          </a:xfrm>
          <a:prstGeom prst="rect">
            <a:avLst/>
          </a:prstGeom>
        </p:spPr>
        <p:txBody>
          <a:bodyPr>
            <a:spAutoFit/>
          </a:bodyPr>
          <a:lstStyle/>
          <a:p>
            <a:pPr algn="ctr"/>
            <a:r>
              <a:rPr lang="en-US" sz="1600" dirty="0">
                <a:latin typeface="Bookman Old Style" panose="02050604050505020204" pitchFamily="18" charset="0"/>
              </a:rPr>
              <a:t>To present to people the similarities and differences of the holidays of Christmas and New Year. Also, in general, tell about Christmas</a:t>
            </a:r>
            <a:r>
              <a:rPr lang="en-US" sz="1600" dirty="0" smtClean="0">
                <a:latin typeface="Bookman Old Style" panose="02050604050505020204" pitchFamily="18" charset="0"/>
              </a:rPr>
              <a:t>.</a:t>
            </a:r>
          </a:p>
          <a:p>
            <a:pPr algn="ctr"/>
            <a:endParaRPr lang="en-US" sz="1600" dirty="0">
              <a:latin typeface="Bookman Old Style" panose="02050604050505020204" pitchFamily="18" charset="0"/>
            </a:endParaRPr>
          </a:p>
          <a:p>
            <a:pPr algn="ctr"/>
            <a:endParaRPr lang="ru-RU" sz="1600" dirty="0">
              <a:latin typeface="Bookman Old Style" panose="02050604050505020204" pitchFamily="18" charset="0"/>
            </a:endParaRPr>
          </a:p>
        </p:txBody>
      </p:sp>
      <p:sp>
        <p:nvSpPr>
          <p:cNvPr id="4" name="Прямоугольник 3"/>
          <p:cNvSpPr/>
          <p:nvPr/>
        </p:nvSpPr>
        <p:spPr>
          <a:xfrm>
            <a:off x="429709" y="1818116"/>
            <a:ext cx="6096000" cy="4124206"/>
          </a:xfrm>
          <a:prstGeom prst="rect">
            <a:avLst/>
          </a:prstGeom>
        </p:spPr>
        <p:txBody>
          <a:bodyPr>
            <a:spAutoFit/>
          </a:bodyPr>
          <a:lstStyle/>
          <a:p>
            <a:pPr algn="ctr"/>
            <a:r>
              <a:rPr lang="en-US" sz="28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Tasks</a:t>
            </a:r>
            <a:r>
              <a:rPr lang="en-US" sz="2800" dirty="0">
                <a:solidFill>
                  <a:srgbClr val="F2B07A"/>
                </a:solidFill>
                <a:effectLst>
                  <a:outerShdw blurRad="38100" dist="38100" dir="2700000" algn="tl">
                    <a:srgbClr val="000000">
                      <a:alpha val="43137"/>
                    </a:srgbClr>
                  </a:outerShdw>
                </a:effectLst>
                <a:latin typeface="Bookman Old Style" panose="02050604050505020204" pitchFamily="18" charset="0"/>
              </a:rPr>
              <a:t>:</a:t>
            </a:r>
          </a:p>
          <a:p>
            <a:endParaRPr lang="en-US" dirty="0"/>
          </a:p>
          <a:p>
            <a:pPr marL="285750" indent="-285750">
              <a:buFont typeface="Wingdings" panose="05000000000000000000" pitchFamily="2" charset="2"/>
              <a:buChar char="Ø"/>
            </a:pPr>
            <a:r>
              <a:rPr lang="en-US" dirty="0" smtClean="0">
                <a:latin typeface="Bookman Old Style" panose="02050604050505020204" pitchFamily="18" charset="0"/>
              </a:rPr>
              <a:t>collect </a:t>
            </a:r>
            <a:r>
              <a:rPr lang="en-US" dirty="0">
                <a:latin typeface="Bookman Old Style" panose="02050604050505020204" pitchFamily="18" charset="0"/>
              </a:rPr>
              <a:t>information about the origin of the holidays (compare)</a:t>
            </a:r>
          </a:p>
          <a:p>
            <a:pPr marL="285750" indent="-285750">
              <a:buFont typeface="Wingdings" panose="05000000000000000000" pitchFamily="2" charset="2"/>
              <a:buChar char="Ø"/>
            </a:pPr>
            <a:endParaRPr lang="en-US" dirty="0">
              <a:latin typeface="Bookman Old Style" panose="02050604050505020204" pitchFamily="18" charset="0"/>
            </a:endParaRPr>
          </a:p>
          <a:p>
            <a:pPr marL="285750" indent="-285750">
              <a:buFont typeface="Wingdings" panose="05000000000000000000" pitchFamily="2" charset="2"/>
              <a:buChar char="Ø"/>
            </a:pPr>
            <a:r>
              <a:rPr lang="en-US" dirty="0" smtClean="0">
                <a:latin typeface="Bookman Old Style" panose="02050604050505020204" pitchFamily="18" charset="0"/>
              </a:rPr>
              <a:t>learn </a:t>
            </a:r>
            <a:r>
              <a:rPr lang="en-US" dirty="0">
                <a:latin typeface="Bookman Old Style" panose="02050604050505020204" pitchFamily="18" charset="0"/>
              </a:rPr>
              <a:t>about the characters; symbolic dishes; attributes and traditions associated with the holidays</a:t>
            </a:r>
          </a:p>
          <a:p>
            <a:pPr marL="285750" indent="-285750">
              <a:buFont typeface="Wingdings" panose="05000000000000000000" pitchFamily="2" charset="2"/>
              <a:buChar char="Ø"/>
            </a:pPr>
            <a:endParaRPr lang="en-US" dirty="0">
              <a:latin typeface="Bookman Old Style" panose="02050604050505020204" pitchFamily="18" charset="0"/>
            </a:endParaRPr>
          </a:p>
          <a:p>
            <a:pPr marL="285750" indent="-285750">
              <a:buFont typeface="Wingdings" panose="05000000000000000000" pitchFamily="2" charset="2"/>
              <a:buChar char="Ø"/>
            </a:pPr>
            <a:r>
              <a:rPr lang="en-US" dirty="0" smtClean="0">
                <a:latin typeface="Bookman Old Style" panose="02050604050505020204" pitchFamily="18" charset="0"/>
              </a:rPr>
              <a:t>conduct </a:t>
            </a:r>
            <a:r>
              <a:rPr lang="en-US" dirty="0">
                <a:latin typeface="Bookman Old Style" panose="02050604050505020204" pitchFamily="18" charset="0"/>
              </a:rPr>
              <a:t>a survey about holidays among classmates</a:t>
            </a:r>
          </a:p>
          <a:p>
            <a:pPr marL="285750" indent="-285750">
              <a:buFont typeface="Wingdings" panose="05000000000000000000" pitchFamily="2" charset="2"/>
              <a:buChar char="Ø"/>
            </a:pPr>
            <a:endParaRPr lang="en-US" dirty="0">
              <a:latin typeface="Bookman Old Style" panose="02050604050505020204" pitchFamily="18" charset="0"/>
            </a:endParaRPr>
          </a:p>
          <a:p>
            <a:pPr marL="285750" indent="-285750">
              <a:buFont typeface="Wingdings" panose="05000000000000000000" pitchFamily="2" charset="2"/>
              <a:buChar char="Ø"/>
            </a:pPr>
            <a:r>
              <a:rPr lang="en-US" dirty="0" smtClean="0">
                <a:latin typeface="Bookman Old Style" panose="02050604050505020204" pitchFamily="18" charset="0"/>
              </a:rPr>
              <a:t>make conclusions</a:t>
            </a:r>
            <a:endParaRPr lang="en-US" dirty="0">
              <a:latin typeface="Bookman Old Style" panose="02050604050505020204" pitchFamily="18" charset="0"/>
            </a:endParaRPr>
          </a:p>
          <a:p>
            <a:pPr marL="285750" indent="-285750">
              <a:buFont typeface="Wingdings" panose="05000000000000000000" pitchFamily="2" charset="2"/>
              <a:buChar char="Ø"/>
            </a:pPr>
            <a:endParaRPr lang="en-US" dirty="0">
              <a:latin typeface="Bookman Old Style" panose="020506040505050202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809" y="1992655"/>
            <a:ext cx="2955292" cy="39389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022120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810000" y="141326"/>
            <a:ext cx="3688400" cy="1127858"/>
          </a:xfrm>
          <a:prstGeom prst="rect">
            <a:avLst/>
          </a:prstGeom>
        </p:spPr>
      </p:pic>
      <p:sp>
        <p:nvSpPr>
          <p:cNvPr id="4" name="Прямоугольник 3"/>
          <p:cNvSpPr/>
          <p:nvPr/>
        </p:nvSpPr>
        <p:spPr>
          <a:xfrm>
            <a:off x="781456" y="1703698"/>
            <a:ext cx="6057089" cy="1938992"/>
          </a:xfrm>
          <a:prstGeom prst="rect">
            <a:avLst/>
          </a:prstGeom>
        </p:spPr>
        <p:txBody>
          <a:bodyPr wrap="square">
            <a:spAutoFit/>
          </a:bodyPr>
          <a:lstStyle/>
          <a:p>
            <a:r>
              <a:rPr lang="en-US" sz="2000" dirty="0"/>
              <a:t>• Why did I choose </a:t>
            </a:r>
            <a:r>
              <a:rPr lang="en-US" sz="2000" dirty="0" smtClean="0"/>
              <a:t>this theme</a:t>
            </a:r>
            <a:r>
              <a:rPr lang="en-US" sz="2000" dirty="0"/>
              <a:t>?</a:t>
            </a:r>
          </a:p>
          <a:p>
            <a:r>
              <a:rPr lang="en-US" sz="2000" dirty="0"/>
              <a:t>I am very interested in the English language, England itself and its traditions; holidays. Also, one of my favorite holidays is the new year and I was wondering how Christmas differs from it. </a:t>
            </a:r>
          </a:p>
          <a:p>
            <a:endParaRPr lang="en-US" sz="20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947" y="1527243"/>
            <a:ext cx="3157591" cy="39397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9020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1259" y="972766"/>
            <a:ext cx="5891720" cy="5016758"/>
          </a:xfrm>
          <a:prstGeom prst="rect">
            <a:avLst/>
          </a:prstGeom>
        </p:spPr>
        <p:txBody>
          <a:bodyPr wrap="square">
            <a:spAutoFit/>
          </a:bodyPr>
          <a:lstStyle/>
          <a:p>
            <a:r>
              <a:rPr lang="en-US" sz="1600" i="1" dirty="0" smtClean="0">
                <a:solidFill>
                  <a:srgbClr val="F2B07A"/>
                </a:solidFill>
                <a:effectLst>
                  <a:outerShdw blurRad="38100" dist="38100" dir="2700000" algn="tl">
                    <a:srgbClr val="000000">
                      <a:alpha val="43137"/>
                    </a:srgbClr>
                  </a:outerShdw>
                </a:effectLst>
                <a:latin typeface="Bookman Old Style" panose="02050604050505020204" pitchFamily="18" charset="0"/>
              </a:rPr>
              <a:t>New </a:t>
            </a:r>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Year </a:t>
            </a:r>
            <a:r>
              <a:rPr lang="en-US" sz="1600" dirty="0">
                <a:latin typeface="Bookman Old Style" panose="02050604050505020204" pitchFamily="18" charset="0"/>
              </a:rPr>
              <a:t>is the most favorite holiday of most adults and children, because on the night of December 31 to January 1, the most real wonders happen. It is accepted that the new year begins on January 1 according to the Gregorian calendar</a:t>
            </a:r>
            <a:r>
              <a:rPr lang="en-US" sz="1600" dirty="0" smtClean="0">
                <a:latin typeface="Bookman Old Style" panose="02050604050505020204" pitchFamily="18" charset="0"/>
              </a:rPr>
              <a:t>.</a:t>
            </a:r>
          </a:p>
          <a:p>
            <a:endParaRPr lang="en-US" sz="1600" dirty="0" smtClean="0">
              <a:latin typeface="Bookman Old Style" panose="02050604050505020204" pitchFamily="18" charset="0"/>
            </a:endParaRPr>
          </a:p>
          <a:p>
            <a:endParaRPr lang="en-US" sz="1600" dirty="0" smtClean="0">
              <a:latin typeface="Bookman Old Style" panose="02050604050505020204" pitchFamily="18" charset="0"/>
            </a:endParaRPr>
          </a:p>
          <a:p>
            <a:endParaRPr lang="en-US" sz="1600" dirty="0">
              <a:latin typeface="Bookman Old Style" panose="02050604050505020204" pitchFamily="18" charset="0"/>
            </a:endParaRPr>
          </a:p>
          <a:p>
            <a:r>
              <a:rPr lang="en-US" sz="1600" i="1" dirty="0" smtClean="0">
                <a:solidFill>
                  <a:srgbClr val="F2B07A"/>
                </a:solidFill>
                <a:effectLst>
                  <a:outerShdw blurRad="38100" dist="38100" dir="2700000" algn="tl">
                    <a:srgbClr val="000000">
                      <a:alpha val="43137"/>
                    </a:srgbClr>
                  </a:outerShdw>
                </a:effectLst>
                <a:latin typeface="Bookman Old Style" panose="02050604050505020204" pitchFamily="18" charset="0"/>
              </a:rPr>
              <a:t>Christmas</a:t>
            </a:r>
            <a:r>
              <a:rPr lang="en-US" sz="1600" i="1" dirty="0" smtClean="0">
                <a:latin typeface="Bookman Old Style" panose="02050604050505020204" pitchFamily="18" charset="0"/>
              </a:rPr>
              <a:t> </a:t>
            </a:r>
            <a:r>
              <a:rPr lang="en-US" sz="1600" dirty="0">
                <a:latin typeface="Bookman Old Style" panose="02050604050505020204" pitchFamily="18" charset="0"/>
              </a:rPr>
              <a:t>is a Christian holiday dedicated to the birth of Jesus Christ. Officially, Christmas in the USA is celebrated on December 25, but usually Americans celebrate it for several days. The tradition of long week-long vacations in the world has been born since the Stone Age. With the advent of a new chronology associated with the baptism of </a:t>
            </a:r>
            <a:r>
              <a:rPr lang="en-US" sz="1600" dirty="0" err="1">
                <a:latin typeface="Bookman Old Style" panose="02050604050505020204" pitchFamily="18" charset="0"/>
              </a:rPr>
              <a:t>Rus</a:t>
            </a:r>
            <a:r>
              <a:rPr lang="en-US" sz="1600" dirty="0">
                <a:latin typeface="Bookman Old Style" panose="02050604050505020204" pitchFamily="18" charset="0"/>
              </a:rPr>
              <a:t>, the date of March 1 was fixed for the holiday, later it moved to September 1. In 1699, king Peter I issued a decree on the celebration of the New Year on January 1. This was done following the example of everyone. </a:t>
            </a:r>
          </a:p>
          <a:p>
            <a:endParaRPr lang="en-US" sz="1600" dirty="0"/>
          </a:p>
        </p:txBody>
      </p:sp>
      <p:sp>
        <p:nvSpPr>
          <p:cNvPr id="3" name="Прямоугольник 2"/>
          <p:cNvSpPr/>
          <p:nvPr/>
        </p:nvSpPr>
        <p:spPr>
          <a:xfrm>
            <a:off x="2765898" y="152852"/>
            <a:ext cx="6096000" cy="1200329"/>
          </a:xfrm>
          <a:prstGeom prst="rect">
            <a:avLst/>
          </a:prstGeom>
        </p:spPr>
        <p:txBody>
          <a:bodyPr>
            <a:spAutoFit/>
          </a:bodyPr>
          <a:lstStyle/>
          <a:p>
            <a:pPr algn="ctr"/>
            <a:r>
              <a:rPr lang="en-US" sz="3600" dirty="0">
                <a:solidFill>
                  <a:srgbClr val="F2B07A"/>
                </a:solidFill>
                <a:effectLst>
                  <a:outerShdw blurRad="38100" dist="38100" dir="2700000" algn="tl">
                    <a:srgbClr val="000000">
                      <a:alpha val="43137"/>
                    </a:srgbClr>
                  </a:outerShdw>
                </a:effectLst>
                <a:latin typeface="Bookman Old Style" panose="02050604050505020204" pitchFamily="18" charset="0"/>
              </a:rPr>
              <a:t>Basic information</a:t>
            </a:r>
          </a:p>
          <a:p>
            <a:pPr algn="ctr"/>
            <a:endParaRPr lang="en-US" sz="3600" dirty="0">
              <a:solidFill>
                <a:srgbClr val="F2B07A"/>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090" y="958432"/>
            <a:ext cx="2265744" cy="29591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804" y="3040619"/>
            <a:ext cx="2733473" cy="31510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76104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3090" y="1215168"/>
            <a:ext cx="6096000" cy="2554545"/>
          </a:xfrm>
          <a:prstGeom prst="rect">
            <a:avLst/>
          </a:prstGeom>
        </p:spPr>
        <p:txBody>
          <a:bodyPr>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Father Christmas</a:t>
            </a:r>
          </a:p>
          <a:p>
            <a:r>
              <a:rPr lang="en-US" sz="1600" dirty="0">
                <a:latin typeface="Bookman Old Style" panose="02050604050505020204" pitchFamily="18" charset="0"/>
              </a:rPr>
              <a:t>An old man with a long gray beard, arriving on three horses late at night, when everyone is already asleep, quietly enters the houses and leaves gifts under the Christmas tree. It appeared in the days of paganism. With the adoption of Christianity, </a:t>
            </a:r>
            <a:r>
              <a:rPr lang="en-US" sz="1600" dirty="0" err="1">
                <a:latin typeface="Bookman Old Style" panose="02050604050505020204" pitchFamily="18" charset="0"/>
              </a:rPr>
              <a:t>Morozko</a:t>
            </a:r>
            <a:r>
              <a:rPr lang="en-US" sz="1600" dirty="0">
                <a:latin typeface="Bookman Old Style" panose="02050604050505020204" pitchFamily="18" charset="0"/>
              </a:rPr>
              <a:t> began to be presented as a negative hero, and only in Soviet times the image of a kind grandfather returned. For many years, children have had a tradition of writing letters to Santa Claus, who lives with his granddaughter Snow Maiden.</a:t>
            </a:r>
          </a:p>
        </p:txBody>
      </p:sp>
      <p:sp>
        <p:nvSpPr>
          <p:cNvPr id="3" name="Прямоугольник 2"/>
          <p:cNvSpPr/>
          <p:nvPr/>
        </p:nvSpPr>
        <p:spPr>
          <a:xfrm>
            <a:off x="450713" y="3721471"/>
            <a:ext cx="6096000" cy="615553"/>
          </a:xfrm>
          <a:prstGeom prst="rect">
            <a:avLst/>
          </a:prstGeom>
        </p:spPr>
        <p:txBody>
          <a:bodyPr>
            <a:spAutoFit/>
          </a:bodyPr>
          <a:lstStyle/>
          <a:p>
            <a:endParaRPr lang="en-US" sz="1600" dirty="0"/>
          </a:p>
          <a:p>
            <a:endParaRPr lang="en-US" dirty="0"/>
          </a:p>
        </p:txBody>
      </p:sp>
      <p:sp>
        <p:nvSpPr>
          <p:cNvPr id="4" name="Прямоугольник 3"/>
          <p:cNvSpPr/>
          <p:nvPr/>
        </p:nvSpPr>
        <p:spPr>
          <a:xfrm>
            <a:off x="4727801" y="306581"/>
            <a:ext cx="2669320" cy="954107"/>
          </a:xfrm>
          <a:prstGeom prst="rect">
            <a:avLst/>
          </a:prstGeom>
        </p:spPr>
        <p:txBody>
          <a:bodyPr wrap="none">
            <a:spAutoFit/>
          </a:bodyPr>
          <a:lstStyle/>
          <a:p>
            <a:r>
              <a:rPr lang="en-US" sz="36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Characters</a:t>
            </a:r>
          </a:p>
          <a:p>
            <a:pPr algn="ctr"/>
            <a:r>
              <a:rPr lang="en-US" sz="20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Russia</a:t>
            </a:r>
            <a:endParaRPr lang="ru-RU" sz="2000" dirty="0">
              <a:solidFill>
                <a:srgbClr val="F2B07A"/>
              </a:solidFill>
              <a:effectLst>
                <a:outerShdw blurRad="38100" dist="38100" dir="2700000" algn="tl">
                  <a:srgbClr val="000000">
                    <a:alpha val="43137"/>
                  </a:srgbClr>
                </a:outerShdw>
              </a:effectLst>
              <a:latin typeface="Bookman Old Style" panose="02050604050505020204" pitchFamily="18" charset="0"/>
            </a:endParaRPr>
          </a:p>
        </p:txBody>
      </p:sp>
      <p:sp>
        <p:nvSpPr>
          <p:cNvPr id="5" name="Прямоугольник 4"/>
          <p:cNvSpPr/>
          <p:nvPr/>
        </p:nvSpPr>
        <p:spPr>
          <a:xfrm>
            <a:off x="723090" y="4029247"/>
            <a:ext cx="6096000" cy="1815882"/>
          </a:xfrm>
          <a:prstGeom prst="rect">
            <a:avLst/>
          </a:prstGeom>
        </p:spPr>
        <p:txBody>
          <a:bodyPr>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Snow Maiden</a:t>
            </a:r>
          </a:p>
          <a:p>
            <a:r>
              <a:rPr lang="en-US" sz="1600" dirty="0">
                <a:latin typeface="Bookman Old Style" panose="02050604050505020204" pitchFamily="18" charset="0"/>
              </a:rPr>
              <a:t>The granddaughter of Father Christmas. There are several versions about its origin. Some believe that the Snow Maiden is the embodiment of the goddess of winter </a:t>
            </a:r>
            <a:r>
              <a:rPr lang="en-US" sz="1600" dirty="0" err="1">
                <a:latin typeface="Bookman Old Style" panose="02050604050505020204" pitchFamily="18" charset="0"/>
              </a:rPr>
              <a:t>Morana</a:t>
            </a:r>
            <a:r>
              <a:rPr lang="en-US" sz="1600" dirty="0">
                <a:latin typeface="Bookman Old Style" panose="02050604050505020204" pitchFamily="18" charset="0"/>
              </a:rPr>
              <a:t>, others - that she is the prototype of the stuffed Kostroma, and others – that the Snow Maiden came from the goddess of spring </a:t>
            </a:r>
            <a:r>
              <a:rPr lang="en-US" sz="1600" dirty="0" err="1">
                <a:latin typeface="Bookman Old Style" panose="02050604050505020204" pitchFamily="18" charset="0"/>
              </a:rPr>
              <a:t>Lelei</a:t>
            </a:r>
            <a:r>
              <a:rPr lang="en-US" sz="1600" dirty="0">
                <a:latin typeface="Bookman Old Style" panose="02050604050505020204" pitchFamily="18" charset="0"/>
              </a:rPr>
              <a:t>.</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223" y="1103192"/>
            <a:ext cx="3468675" cy="49085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81873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1729" y="228760"/>
            <a:ext cx="2669320" cy="923330"/>
          </a:xfrm>
          <a:prstGeom prst="rect">
            <a:avLst/>
          </a:prstGeom>
        </p:spPr>
        <p:txBody>
          <a:bodyPr wrap="none">
            <a:spAutoFit/>
          </a:bodyPr>
          <a:lstStyle/>
          <a:p>
            <a:r>
              <a:rPr lang="en-US" sz="3600" dirty="0" smtClean="0">
                <a:solidFill>
                  <a:srgbClr val="F2B07A"/>
                </a:solidFill>
                <a:effectLst>
                  <a:outerShdw blurRad="38100" dist="38100" dir="2700000" algn="tl">
                    <a:srgbClr val="000000">
                      <a:alpha val="43137"/>
                    </a:srgbClr>
                  </a:outerShdw>
                </a:effectLst>
                <a:latin typeface="Bookman Old Style" panose="02050604050505020204" pitchFamily="18" charset="0"/>
              </a:rPr>
              <a:t>Characters</a:t>
            </a:r>
          </a:p>
          <a:p>
            <a:pPr algn="ctr"/>
            <a:r>
              <a:rPr lang="en-US" dirty="0" smtClean="0">
                <a:solidFill>
                  <a:srgbClr val="F2B07A"/>
                </a:solidFill>
                <a:effectLst>
                  <a:outerShdw blurRad="38100" dist="38100" dir="2700000" algn="tl">
                    <a:srgbClr val="000000">
                      <a:alpha val="43137"/>
                    </a:srgbClr>
                  </a:outerShdw>
                </a:effectLst>
                <a:latin typeface="Bookman Old Style" panose="02050604050505020204" pitchFamily="18" charset="0"/>
              </a:rPr>
              <a:t>England</a:t>
            </a:r>
            <a:endParaRPr lang="ru-RU" dirty="0">
              <a:solidFill>
                <a:srgbClr val="F2B07A"/>
              </a:solidFill>
              <a:effectLst>
                <a:outerShdw blurRad="38100" dist="38100" dir="2700000" algn="tl">
                  <a:srgbClr val="000000">
                    <a:alpha val="43137"/>
                  </a:srgbClr>
                </a:outerShdw>
              </a:effectLst>
              <a:latin typeface="Bookman Old Style" panose="02050604050505020204" pitchFamily="18" charset="0"/>
            </a:endParaRPr>
          </a:p>
        </p:txBody>
      </p:sp>
      <p:sp>
        <p:nvSpPr>
          <p:cNvPr id="3" name="Прямоугольник 2"/>
          <p:cNvSpPr/>
          <p:nvPr/>
        </p:nvSpPr>
        <p:spPr>
          <a:xfrm>
            <a:off x="1092741" y="1898458"/>
            <a:ext cx="6096000" cy="3416320"/>
          </a:xfrm>
          <a:prstGeom prst="rect">
            <a:avLst/>
          </a:prstGeom>
        </p:spPr>
        <p:txBody>
          <a:bodyPr>
            <a:spAutoFit/>
          </a:bodyPr>
          <a:lstStyle/>
          <a:p>
            <a:r>
              <a:rPr lang="en-US" i="1" dirty="0">
                <a:solidFill>
                  <a:srgbClr val="F2B07A"/>
                </a:solidFill>
                <a:effectLst>
                  <a:outerShdw blurRad="38100" dist="38100" dir="2700000" algn="tl">
                    <a:srgbClr val="000000">
                      <a:alpha val="43137"/>
                    </a:srgbClr>
                  </a:outerShdw>
                </a:effectLst>
                <a:latin typeface="Bookman Old Style" panose="02050604050505020204" pitchFamily="18" charset="0"/>
              </a:rPr>
              <a:t>Santa Claus</a:t>
            </a:r>
          </a:p>
          <a:p>
            <a:r>
              <a:rPr lang="en-US" dirty="0">
                <a:latin typeface="Bookman Old Style" panose="02050604050505020204" pitchFamily="18" charset="0"/>
              </a:rPr>
              <a:t>Who is also called Santa, Father Christmas in the UK– is a grandfather in red clothes with a long white beard. They say Santa lives at the North Pole. In Finland, they say that he lives in the northern part of the country, in Lapland. But everyone is united in one thing – he travels across the sky on a sled in a reindeer team, gets into the house through the chimney at night and puts gifts for children in stockings over the fireplace and in front of the Christmas tree.</a:t>
            </a:r>
          </a:p>
          <a:p>
            <a:endParaRPr lang="en-US" dirty="0">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1049" y="1021409"/>
            <a:ext cx="3283930" cy="5039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8146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1653703"/>
            <a:ext cx="8450094" cy="3416320"/>
          </a:xfrm>
          <a:prstGeom prst="rect">
            <a:avLst/>
          </a:prstGeom>
        </p:spPr>
        <p:txBody>
          <a:bodyPr wrap="square">
            <a:spAutoFit/>
          </a:bodyPr>
          <a:lstStyle/>
          <a:p>
            <a:r>
              <a:rPr lang="en-US" dirty="0" smtClean="0">
                <a:latin typeface="Bookman Old Style" panose="02050604050505020204" pitchFamily="18" charset="0"/>
              </a:rPr>
              <a:t>Gather </a:t>
            </a:r>
            <a:r>
              <a:rPr lang="en-US" dirty="0">
                <a:latin typeface="Bookman Old Style" panose="02050604050505020204" pitchFamily="18" charset="0"/>
              </a:rPr>
              <a:t>the whole family. Most people want to celebrate the holiday in a warm, cozy, homely atmosphere. To raise glasses of foaming champagne, to make a wish with family and friends, to sit at a festive table.</a:t>
            </a:r>
          </a:p>
          <a:p>
            <a:endParaRPr lang="en-US" dirty="0">
              <a:latin typeface="Bookman Old Style" panose="02050604050505020204" pitchFamily="18" charset="0"/>
            </a:endParaRPr>
          </a:p>
          <a:p>
            <a:r>
              <a:rPr lang="en-US" dirty="0">
                <a:solidFill>
                  <a:srgbClr val="F2B07A"/>
                </a:solidFill>
                <a:effectLst>
                  <a:outerShdw blurRad="38100" dist="38100" dir="2700000" algn="tl">
                    <a:srgbClr val="000000">
                      <a:alpha val="43137"/>
                    </a:srgbClr>
                  </a:outerShdw>
                </a:effectLst>
                <a:latin typeface="Bookman Old Style" panose="02050604050505020204" pitchFamily="18" charset="0"/>
              </a:rPr>
              <a:t>Usually, dishes such as: </a:t>
            </a:r>
            <a:endParaRPr lang="en-US" dirty="0" smtClean="0">
              <a:solidFill>
                <a:srgbClr val="F2B07A"/>
              </a:solidFill>
              <a:effectLst>
                <a:outerShdw blurRad="38100" dist="38100" dir="2700000" algn="tl">
                  <a:srgbClr val="000000">
                    <a:alpha val="43137"/>
                  </a:srgbClr>
                </a:outerShdw>
              </a:effectLst>
              <a:latin typeface="Bookman Old Style" panose="02050604050505020204" pitchFamily="18" charset="0"/>
            </a:endParaRPr>
          </a:p>
          <a:p>
            <a:endParaRPr lang="en-US" dirty="0">
              <a:latin typeface="Bookman Old Style" panose="02050604050505020204" pitchFamily="18" charset="0"/>
            </a:endParaRPr>
          </a:p>
          <a:p>
            <a:r>
              <a:rPr lang="en-US" dirty="0">
                <a:latin typeface="Bookman Old Style" panose="02050604050505020204" pitchFamily="18" charset="0"/>
              </a:rPr>
              <a:t>•	Salad "Olivier"; salad "Herring under a fur coat"</a:t>
            </a:r>
          </a:p>
          <a:p>
            <a:r>
              <a:rPr lang="en-US" dirty="0">
                <a:latin typeface="Bookman Old Style" panose="02050604050505020204" pitchFamily="18" charset="0"/>
              </a:rPr>
              <a:t>•	Red caviar</a:t>
            </a:r>
          </a:p>
          <a:p>
            <a:r>
              <a:rPr lang="en-US" dirty="0">
                <a:latin typeface="Bookman Old Style" panose="02050604050505020204" pitchFamily="18" charset="0"/>
              </a:rPr>
              <a:t>•	Jelly</a:t>
            </a:r>
          </a:p>
          <a:p>
            <a:r>
              <a:rPr lang="en-US" dirty="0">
                <a:latin typeface="Bookman Old Style" panose="02050604050505020204" pitchFamily="18" charset="0"/>
              </a:rPr>
              <a:t>•	Tangerines</a:t>
            </a:r>
          </a:p>
          <a:p>
            <a:r>
              <a:rPr lang="en-US" dirty="0">
                <a:latin typeface="Bookman Old Style" panose="02050604050505020204" pitchFamily="18" charset="0"/>
              </a:rPr>
              <a:t>•	Cake "Napoleon"; cake "Prague"</a:t>
            </a:r>
          </a:p>
          <a:p>
            <a:r>
              <a:rPr lang="en-US" dirty="0">
                <a:latin typeface="Bookman Old Style" panose="02050604050505020204" pitchFamily="18" charset="0"/>
              </a:rPr>
              <a:t>•	Alcoholic beverages; juice</a:t>
            </a:r>
          </a:p>
        </p:txBody>
      </p:sp>
      <p:sp>
        <p:nvSpPr>
          <p:cNvPr id="3" name="Прямоугольник 2"/>
          <p:cNvSpPr/>
          <p:nvPr/>
        </p:nvSpPr>
        <p:spPr>
          <a:xfrm>
            <a:off x="2931268" y="259380"/>
            <a:ext cx="6096000" cy="1200329"/>
          </a:xfrm>
          <a:prstGeom prst="rect">
            <a:avLst/>
          </a:prstGeom>
        </p:spPr>
        <p:txBody>
          <a:bodyPr>
            <a:spAutoFit/>
          </a:bodyPr>
          <a:lstStyle/>
          <a:p>
            <a:pPr algn="ctr"/>
            <a:r>
              <a:rPr lang="en-US" sz="3600" dirty="0">
                <a:solidFill>
                  <a:srgbClr val="F2B07A"/>
                </a:solidFill>
                <a:effectLst>
                  <a:outerShdw blurRad="38100" dist="38100" dir="2700000" algn="tl">
                    <a:srgbClr val="000000">
                      <a:alpha val="43137"/>
                    </a:srgbClr>
                  </a:outerShdw>
                </a:effectLst>
              </a:rPr>
              <a:t>What is customary to do for the New Year</a:t>
            </a:r>
            <a:r>
              <a:rPr lang="en-US" sz="3600" dirty="0" smtClean="0">
                <a:solidFill>
                  <a:srgbClr val="F2B07A"/>
                </a:solidFill>
                <a:effectLst>
                  <a:outerShdw blurRad="38100" dist="38100" dir="2700000" algn="tl">
                    <a:srgbClr val="000000">
                      <a:alpha val="43137"/>
                    </a:srgbClr>
                  </a:outerShdw>
                </a:effectLst>
              </a:rPr>
              <a:t>?</a:t>
            </a:r>
            <a:endParaRPr lang="en-US" sz="3600" dirty="0">
              <a:solidFill>
                <a:srgbClr val="F2B07A"/>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403" y="2501629"/>
            <a:ext cx="3424946" cy="34249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32891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3983" y="1139971"/>
            <a:ext cx="6096000" cy="4770537"/>
          </a:xfrm>
          <a:prstGeom prst="rect">
            <a:avLst/>
          </a:prstGeom>
        </p:spPr>
        <p:txBody>
          <a:bodyPr>
            <a:spAutoFit/>
          </a:bodyPr>
          <a:lstStyle/>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Decorate the house. </a:t>
            </a:r>
            <a:r>
              <a:rPr lang="en-US" sz="1600" dirty="0">
                <a:latin typeface="Bookman Old Style" panose="02050604050505020204" pitchFamily="18" charset="0"/>
              </a:rPr>
              <a:t>It has been customary to create a festive atmosphere in the house since ancient times. </a:t>
            </a:r>
          </a:p>
          <a:p>
            <a:r>
              <a:rPr lang="en-US" sz="1600" dirty="0">
                <a:latin typeface="Bookman Old Style" panose="02050604050505020204" pitchFamily="18" charset="0"/>
              </a:rPr>
              <a:t>Tinsel is hung on the walls and the Christmas tree, windows are decorated with garlands, candles, glass balls, vases with nuts and fruits are placed all over the house. Some hang holiday angels, other holiday heroes. People also light sparklers</a:t>
            </a:r>
            <a:r>
              <a:rPr lang="en-US" sz="1600" dirty="0" smtClean="0">
                <a:latin typeface="Bookman Old Style" panose="02050604050505020204" pitchFamily="18" charset="0"/>
              </a:rPr>
              <a:t>.</a:t>
            </a:r>
          </a:p>
          <a:p>
            <a:endParaRPr lang="en-US" sz="1600" dirty="0">
              <a:latin typeface="Bookman Old Style" panose="02050604050505020204" pitchFamily="18" charset="0"/>
            </a:endParaRPr>
          </a:p>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To give gifts. </a:t>
            </a:r>
            <a:r>
              <a:rPr lang="en-US" sz="1600" dirty="0">
                <a:latin typeface="Bookman Old Style" panose="02050604050505020204" pitchFamily="18" charset="0"/>
              </a:rPr>
              <a:t>It was the same before, people congratulated each other on the end of the old year and the beginning of something absolutely beautiful</a:t>
            </a:r>
            <a:r>
              <a:rPr lang="en-US" sz="1600" dirty="0" smtClean="0">
                <a:latin typeface="Bookman Old Style" panose="02050604050505020204" pitchFamily="18" charset="0"/>
              </a:rPr>
              <a:t>.</a:t>
            </a:r>
          </a:p>
          <a:p>
            <a:endParaRPr lang="en-US" sz="1600" dirty="0">
              <a:latin typeface="Bookman Old Style" panose="02050604050505020204" pitchFamily="18" charset="0"/>
            </a:endParaRPr>
          </a:p>
          <a:p>
            <a:r>
              <a:rPr lang="en-US" sz="1600" i="1" dirty="0">
                <a:solidFill>
                  <a:srgbClr val="F2B07A"/>
                </a:solidFill>
                <a:effectLst>
                  <a:outerShdw blurRad="38100" dist="38100" dir="2700000" algn="tl">
                    <a:srgbClr val="000000">
                      <a:alpha val="43137"/>
                    </a:srgbClr>
                  </a:outerShdw>
                </a:effectLst>
                <a:latin typeface="Bookman Old Style" panose="02050604050505020204" pitchFamily="18" charset="0"/>
              </a:rPr>
              <a:t>Decorate the Christmas tree. </a:t>
            </a:r>
            <a:r>
              <a:rPr lang="en-US" sz="1600" dirty="0">
                <a:latin typeface="Bookman Old Style" panose="02050604050505020204" pitchFamily="18" charset="0"/>
              </a:rPr>
              <a:t>The whole family decorates the Christmas tree with bright New Year's toys and the children are waiting for Santa Claus to leave gifts under it (this happens on New Year's Eve).</a:t>
            </a:r>
          </a:p>
          <a:p>
            <a:r>
              <a:rPr lang="en-US" sz="1600" dirty="0">
                <a:latin typeface="Bookman Old Style" panose="02050604050505020204" pitchFamily="18" charset="0"/>
              </a:rPr>
              <a:t>Start fireworks. After the onset of January 1, people go outside and launch a lot of purchased firecrackers and fireworks.</a:t>
            </a:r>
          </a:p>
        </p:txBody>
      </p:sp>
      <p:sp>
        <p:nvSpPr>
          <p:cNvPr id="3" name="Прямоугольник 2"/>
          <p:cNvSpPr/>
          <p:nvPr/>
        </p:nvSpPr>
        <p:spPr>
          <a:xfrm>
            <a:off x="4226241" y="160666"/>
            <a:ext cx="2879314" cy="646331"/>
          </a:xfrm>
          <a:prstGeom prst="rect">
            <a:avLst/>
          </a:prstGeom>
        </p:spPr>
        <p:txBody>
          <a:bodyPr wrap="none">
            <a:spAutoFit/>
          </a:bodyPr>
          <a:lstStyle/>
          <a:p>
            <a:r>
              <a:rPr lang="en-US" sz="3600" dirty="0">
                <a:solidFill>
                  <a:srgbClr val="F2B07A"/>
                </a:solidFill>
                <a:effectLst>
                  <a:outerShdw blurRad="38100" dist="38100" dir="2700000" algn="tl">
                    <a:srgbClr val="000000">
                      <a:alpha val="43137"/>
                    </a:srgbClr>
                  </a:outerShdw>
                </a:effectLst>
                <a:latin typeface="Bookman Old Style" panose="02050604050505020204" pitchFamily="18" charset="0"/>
              </a:rPr>
              <a:t>Decorations</a:t>
            </a:r>
            <a:endParaRPr lang="ru-RU" sz="3600" dirty="0">
              <a:solidFill>
                <a:srgbClr val="F2B07A"/>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119" y="1067523"/>
            <a:ext cx="3526775" cy="48839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147944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282</TotalTime>
  <Words>1381</Words>
  <Application>Microsoft Office PowerPoint</Application>
  <PresentationFormat>Произвольный</PresentationFormat>
  <Paragraphs>113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Ретро</vt:lpstr>
      <vt:lpstr>    МОУ «Лицей №4 г. Дмитрова»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avfmail@yandex.ru</dc:creator>
  <cp:lastModifiedBy>Пользователь Windows</cp:lastModifiedBy>
  <cp:revision>31</cp:revision>
  <dcterms:created xsi:type="dcterms:W3CDTF">2022-02-26T12:18:55Z</dcterms:created>
  <dcterms:modified xsi:type="dcterms:W3CDTF">2023-10-12T16:40:33Z</dcterms:modified>
</cp:coreProperties>
</file>