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78" r:id="rId8"/>
    <p:sldId id="279" r:id="rId9"/>
    <p:sldId id="280" r:id="rId10"/>
    <p:sldId id="281" r:id="rId11"/>
    <p:sldId id="261" r:id="rId12"/>
    <p:sldId id="262" r:id="rId13"/>
    <p:sldId id="263" r:id="rId14"/>
    <p:sldId id="264" r:id="rId15"/>
    <p:sldId id="282" r:id="rId16"/>
    <p:sldId id="283" r:id="rId17"/>
    <p:sldId id="265" r:id="rId18"/>
    <p:sldId id="266" r:id="rId19"/>
    <p:sldId id="269" r:id="rId20"/>
    <p:sldId id="268" r:id="rId21"/>
    <p:sldId id="284" r:id="rId22"/>
    <p:sldId id="267" r:id="rId23"/>
    <p:sldId id="270" r:id="rId24"/>
    <p:sldId id="271" r:id="rId25"/>
    <p:sldId id="274" r:id="rId26"/>
    <p:sldId id="273" r:id="rId27"/>
    <p:sldId id="275" r:id="rId28"/>
    <p:sldId id="27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7CBA-3AC7-4040-A7E3-B2CD45EF738B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0C115-CE6F-45A8-A7D0-C9CF6D160A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7CBA-3AC7-4040-A7E3-B2CD45EF738B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0C115-CE6F-45A8-A7D0-C9CF6D160A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7CBA-3AC7-4040-A7E3-B2CD45EF738B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0C115-CE6F-45A8-A7D0-C9CF6D160A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7CBA-3AC7-4040-A7E3-B2CD45EF738B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0C115-CE6F-45A8-A7D0-C9CF6D160A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7CBA-3AC7-4040-A7E3-B2CD45EF738B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0C115-CE6F-45A8-A7D0-C9CF6D160A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7CBA-3AC7-4040-A7E3-B2CD45EF738B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0C115-CE6F-45A8-A7D0-C9CF6D160A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7CBA-3AC7-4040-A7E3-B2CD45EF738B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0C115-CE6F-45A8-A7D0-C9CF6D160A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7CBA-3AC7-4040-A7E3-B2CD45EF738B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0C115-CE6F-45A8-A7D0-C9CF6D160A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7CBA-3AC7-4040-A7E3-B2CD45EF738B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0C115-CE6F-45A8-A7D0-C9CF6D160A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7CBA-3AC7-4040-A7E3-B2CD45EF738B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0C115-CE6F-45A8-A7D0-C9CF6D160A0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7CBA-3AC7-4040-A7E3-B2CD45EF738B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0C115-CE6F-45A8-A7D0-C9CF6D160A0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880C115-CE6F-45A8-A7D0-C9CF6D160A0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4D07CBA-3AC7-4040-A7E3-B2CD45EF738B}" type="datetimeFigureOut">
              <a:rPr lang="ru-RU" smtClean="0"/>
              <a:t>15.11.2023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pn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9.wmf"/><Relationship Id="rId11" Type="http://schemas.openxmlformats.org/officeDocument/2006/relationships/image" Target="../media/image26.png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5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0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9.wmf"/><Relationship Id="rId11" Type="http://schemas.openxmlformats.org/officeDocument/2006/relationships/image" Target="../media/image31.png"/><Relationship Id="rId5" Type="http://schemas.openxmlformats.org/officeDocument/2006/relationships/oleObject" Target="../embeddings/oleObject15.bin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image" Target="../media/image21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63217"/>
            <a:ext cx="7543800" cy="2593975"/>
          </a:xfrm>
        </p:spPr>
        <p:txBody>
          <a:bodyPr/>
          <a:lstStyle/>
          <a:p>
            <a:r>
              <a:rPr lang="ru-RU" sz="4400" dirty="0"/>
              <a:t>Определение</a:t>
            </a:r>
            <a:br>
              <a:rPr lang="ru-RU" sz="4400" dirty="0"/>
            </a:br>
            <a:r>
              <a:rPr lang="ru-RU" sz="4400" dirty="0" smtClean="0"/>
              <a:t>тригонометрических функций </a:t>
            </a:r>
            <a:r>
              <a:rPr lang="ru-RU" sz="4400" dirty="0"/>
              <a:t>углов от 0° </a:t>
            </a:r>
            <a:r>
              <a:rPr lang="ru-RU" sz="4400" dirty="0" smtClean="0"/>
              <a:t>до 180°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Синус, косинус,  тангенс, котангенс угла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530552"/>
            <a:ext cx="6461760" cy="1066800"/>
          </a:xfrm>
        </p:spPr>
        <p:txBody>
          <a:bodyPr/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660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806" y="490662"/>
            <a:ext cx="8229600" cy="1858218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Т. е. угол теперь выглядит следующим образом.</a:t>
            </a:r>
            <a:b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Рассмотрим образовавшийся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прямоугольный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треугольник ОМ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Длина противолежащего катета в образовавшемся прямоугольном треугольнике в точности совпадает с координатой точки М по оси ординат, а гипотенуза нам пока неизвестна.</a:t>
            </a:r>
            <a:b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grpSp>
        <p:nvGrpSpPr>
          <p:cNvPr id="4" name="Group 119"/>
          <p:cNvGrpSpPr>
            <a:grpSpLocks/>
          </p:cNvGrpSpPr>
          <p:nvPr/>
        </p:nvGrpSpPr>
        <p:grpSpPr bwMode="auto">
          <a:xfrm>
            <a:off x="4211960" y="2060848"/>
            <a:ext cx="3733800" cy="3827463"/>
            <a:chOff x="192" y="144"/>
            <a:chExt cx="2352" cy="2411"/>
          </a:xfrm>
        </p:grpSpPr>
        <p:sp>
          <p:nvSpPr>
            <p:cNvPr id="83" name="Line 81"/>
            <p:cNvSpPr>
              <a:spLocks noChangeShapeType="1"/>
            </p:cNvSpPr>
            <p:nvPr/>
          </p:nvSpPr>
          <p:spPr bwMode="auto">
            <a:xfrm>
              <a:off x="192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Line 83"/>
            <p:cNvSpPr>
              <a:spLocks noChangeShapeType="1"/>
            </p:cNvSpPr>
            <p:nvPr/>
          </p:nvSpPr>
          <p:spPr bwMode="auto">
            <a:xfrm>
              <a:off x="373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Line 84"/>
            <p:cNvSpPr>
              <a:spLocks noChangeShapeType="1"/>
            </p:cNvSpPr>
            <p:nvPr/>
          </p:nvSpPr>
          <p:spPr bwMode="auto">
            <a:xfrm>
              <a:off x="553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Line 85"/>
            <p:cNvSpPr>
              <a:spLocks noChangeShapeType="1"/>
            </p:cNvSpPr>
            <p:nvPr/>
          </p:nvSpPr>
          <p:spPr bwMode="auto">
            <a:xfrm>
              <a:off x="734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Line 86"/>
            <p:cNvSpPr>
              <a:spLocks noChangeShapeType="1"/>
            </p:cNvSpPr>
            <p:nvPr/>
          </p:nvSpPr>
          <p:spPr bwMode="auto">
            <a:xfrm>
              <a:off x="914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Line 87"/>
            <p:cNvSpPr>
              <a:spLocks noChangeShapeType="1"/>
            </p:cNvSpPr>
            <p:nvPr/>
          </p:nvSpPr>
          <p:spPr bwMode="auto">
            <a:xfrm>
              <a:off x="1095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Line 88"/>
            <p:cNvSpPr>
              <a:spLocks noChangeShapeType="1"/>
            </p:cNvSpPr>
            <p:nvPr/>
          </p:nvSpPr>
          <p:spPr bwMode="auto">
            <a:xfrm>
              <a:off x="1275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Line 89"/>
            <p:cNvSpPr>
              <a:spLocks noChangeShapeType="1"/>
            </p:cNvSpPr>
            <p:nvPr/>
          </p:nvSpPr>
          <p:spPr bwMode="auto">
            <a:xfrm>
              <a:off x="1456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Line 90"/>
            <p:cNvSpPr>
              <a:spLocks noChangeShapeType="1"/>
            </p:cNvSpPr>
            <p:nvPr/>
          </p:nvSpPr>
          <p:spPr bwMode="auto">
            <a:xfrm>
              <a:off x="1637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Line 91"/>
            <p:cNvSpPr>
              <a:spLocks noChangeShapeType="1"/>
            </p:cNvSpPr>
            <p:nvPr/>
          </p:nvSpPr>
          <p:spPr bwMode="auto">
            <a:xfrm>
              <a:off x="1817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Line 92"/>
            <p:cNvSpPr>
              <a:spLocks noChangeShapeType="1"/>
            </p:cNvSpPr>
            <p:nvPr/>
          </p:nvSpPr>
          <p:spPr bwMode="auto">
            <a:xfrm>
              <a:off x="1998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Line 93"/>
            <p:cNvSpPr>
              <a:spLocks noChangeShapeType="1"/>
            </p:cNvSpPr>
            <p:nvPr/>
          </p:nvSpPr>
          <p:spPr bwMode="auto">
            <a:xfrm>
              <a:off x="2178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Line 94"/>
            <p:cNvSpPr>
              <a:spLocks noChangeShapeType="1"/>
            </p:cNvSpPr>
            <p:nvPr/>
          </p:nvSpPr>
          <p:spPr bwMode="auto">
            <a:xfrm>
              <a:off x="2359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Line 95"/>
            <p:cNvSpPr>
              <a:spLocks noChangeShapeType="1"/>
            </p:cNvSpPr>
            <p:nvPr/>
          </p:nvSpPr>
          <p:spPr bwMode="auto">
            <a:xfrm>
              <a:off x="2539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5" name="Group 118"/>
            <p:cNvGrpSpPr>
              <a:grpSpLocks/>
            </p:cNvGrpSpPr>
            <p:nvPr/>
          </p:nvGrpSpPr>
          <p:grpSpPr bwMode="auto">
            <a:xfrm>
              <a:off x="192" y="144"/>
              <a:ext cx="2352" cy="2411"/>
              <a:chOff x="192" y="144"/>
              <a:chExt cx="3792" cy="2411"/>
            </a:xfrm>
          </p:grpSpPr>
          <p:sp>
            <p:nvSpPr>
              <p:cNvPr id="98" name="Line 103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" name="Line 104"/>
              <p:cNvSpPr>
                <a:spLocks noChangeShapeType="1"/>
              </p:cNvSpPr>
              <p:nvPr/>
            </p:nvSpPr>
            <p:spPr bwMode="auto">
              <a:xfrm>
                <a:off x="192" y="316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" name="Line 105"/>
              <p:cNvSpPr>
                <a:spLocks noChangeShapeType="1"/>
              </p:cNvSpPr>
              <p:nvPr/>
            </p:nvSpPr>
            <p:spPr bwMode="auto">
              <a:xfrm>
                <a:off x="192" y="488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" name="Line 106"/>
              <p:cNvSpPr>
                <a:spLocks noChangeShapeType="1"/>
              </p:cNvSpPr>
              <p:nvPr/>
            </p:nvSpPr>
            <p:spPr bwMode="auto">
              <a:xfrm>
                <a:off x="192" y="661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" name="Line 107"/>
              <p:cNvSpPr>
                <a:spLocks noChangeShapeType="1"/>
              </p:cNvSpPr>
              <p:nvPr/>
            </p:nvSpPr>
            <p:spPr bwMode="auto">
              <a:xfrm>
                <a:off x="192" y="833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" name="Line 108"/>
              <p:cNvSpPr>
                <a:spLocks noChangeShapeType="1"/>
              </p:cNvSpPr>
              <p:nvPr/>
            </p:nvSpPr>
            <p:spPr bwMode="auto">
              <a:xfrm>
                <a:off x="192" y="1005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" name="Line 109"/>
              <p:cNvSpPr>
                <a:spLocks noChangeShapeType="1"/>
              </p:cNvSpPr>
              <p:nvPr/>
            </p:nvSpPr>
            <p:spPr bwMode="auto">
              <a:xfrm>
                <a:off x="192" y="1177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" name="Line 110"/>
              <p:cNvSpPr>
                <a:spLocks noChangeShapeType="1"/>
              </p:cNvSpPr>
              <p:nvPr/>
            </p:nvSpPr>
            <p:spPr bwMode="auto">
              <a:xfrm>
                <a:off x="192" y="1349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" name="Line 111"/>
              <p:cNvSpPr>
                <a:spLocks noChangeShapeType="1"/>
              </p:cNvSpPr>
              <p:nvPr/>
            </p:nvSpPr>
            <p:spPr bwMode="auto">
              <a:xfrm>
                <a:off x="192" y="1522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" name="Line 112"/>
              <p:cNvSpPr>
                <a:spLocks noChangeShapeType="1"/>
              </p:cNvSpPr>
              <p:nvPr/>
            </p:nvSpPr>
            <p:spPr bwMode="auto">
              <a:xfrm>
                <a:off x="192" y="1694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" name="Line 113"/>
              <p:cNvSpPr>
                <a:spLocks noChangeShapeType="1"/>
              </p:cNvSpPr>
              <p:nvPr/>
            </p:nvSpPr>
            <p:spPr bwMode="auto">
              <a:xfrm>
                <a:off x="192" y="1867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" name="Line 114"/>
              <p:cNvSpPr>
                <a:spLocks noChangeShapeType="1"/>
              </p:cNvSpPr>
              <p:nvPr/>
            </p:nvSpPr>
            <p:spPr bwMode="auto">
              <a:xfrm>
                <a:off x="192" y="2039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" name="Line 115"/>
              <p:cNvSpPr>
                <a:spLocks noChangeShapeType="1"/>
              </p:cNvSpPr>
              <p:nvPr/>
            </p:nvSpPr>
            <p:spPr bwMode="auto">
              <a:xfrm>
                <a:off x="192" y="2211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" name="Line 116"/>
              <p:cNvSpPr>
                <a:spLocks noChangeShapeType="1"/>
              </p:cNvSpPr>
              <p:nvPr/>
            </p:nvSpPr>
            <p:spPr bwMode="auto">
              <a:xfrm>
                <a:off x="192" y="2383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" name="Line 117"/>
              <p:cNvSpPr>
                <a:spLocks noChangeShapeType="1"/>
              </p:cNvSpPr>
              <p:nvPr/>
            </p:nvSpPr>
            <p:spPr bwMode="auto">
              <a:xfrm>
                <a:off x="192" y="2555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3" name="Freeform 66"/>
          <p:cNvSpPr>
            <a:spLocks/>
          </p:cNvSpPr>
          <p:nvPr/>
        </p:nvSpPr>
        <p:spPr bwMode="auto">
          <a:xfrm>
            <a:off x="4211960" y="4254596"/>
            <a:ext cx="3744416" cy="17289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104" y="0"/>
              </a:cxn>
            </a:cxnLst>
            <a:rect l="0" t="0" r="r" b="b"/>
            <a:pathLst>
              <a:path w="4104" h="1">
                <a:moveTo>
                  <a:pt x="0" y="0"/>
                </a:moveTo>
                <a:lnTo>
                  <a:pt x="4104" y="0"/>
                </a:lnTo>
              </a:path>
            </a:pathLst>
          </a:custGeom>
          <a:ln>
            <a:headEnd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14" name="Freeform 67"/>
          <p:cNvSpPr>
            <a:spLocks/>
          </p:cNvSpPr>
          <p:nvPr/>
        </p:nvSpPr>
        <p:spPr bwMode="auto">
          <a:xfrm>
            <a:off x="5897508" y="2060848"/>
            <a:ext cx="45719" cy="3816424"/>
          </a:xfrm>
          <a:custGeom>
            <a:avLst/>
            <a:gdLst/>
            <a:ahLst/>
            <a:cxnLst>
              <a:cxn ang="0">
                <a:pos x="8" y="2688"/>
              </a:cxn>
              <a:cxn ang="0">
                <a:pos x="0" y="0"/>
              </a:cxn>
            </a:cxnLst>
            <a:rect l="0" t="0" r="r" b="b"/>
            <a:pathLst>
              <a:path w="8" h="2688">
                <a:moveTo>
                  <a:pt x="8" y="2688"/>
                </a:moveTo>
                <a:lnTo>
                  <a:pt x="0" y="0"/>
                </a:lnTo>
              </a:path>
            </a:pathLst>
          </a:custGeom>
          <a:ln>
            <a:headEnd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16" name="Дуга 115"/>
          <p:cNvSpPr/>
          <p:nvPr/>
        </p:nvSpPr>
        <p:spPr>
          <a:xfrm>
            <a:off x="4499992" y="2852936"/>
            <a:ext cx="2880320" cy="2664296"/>
          </a:xfrm>
          <a:prstGeom prst="arc">
            <a:avLst>
              <a:gd name="adj1" fmla="val 10730134"/>
              <a:gd name="adj2" fmla="val 143868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Oval 38"/>
          <p:cNvSpPr>
            <a:spLocks noChangeArrowheads="1"/>
          </p:cNvSpPr>
          <p:nvPr/>
        </p:nvSpPr>
        <p:spPr bwMode="auto">
          <a:xfrm>
            <a:off x="6761115" y="4207548"/>
            <a:ext cx="76200" cy="762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8" name="Oval 38"/>
          <p:cNvSpPr>
            <a:spLocks noChangeArrowheads="1"/>
          </p:cNvSpPr>
          <p:nvPr/>
        </p:nvSpPr>
        <p:spPr bwMode="auto">
          <a:xfrm>
            <a:off x="7346445" y="4211822"/>
            <a:ext cx="76200" cy="762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" name="Oval 38"/>
          <p:cNvSpPr>
            <a:spLocks noChangeArrowheads="1"/>
          </p:cNvSpPr>
          <p:nvPr/>
        </p:nvSpPr>
        <p:spPr bwMode="auto">
          <a:xfrm>
            <a:off x="5867067" y="2815513"/>
            <a:ext cx="76200" cy="762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0" name="Oval 38"/>
          <p:cNvSpPr>
            <a:spLocks noChangeArrowheads="1"/>
          </p:cNvSpPr>
          <p:nvPr/>
        </p:nvSpPr>
        <p:spPr bwMode="auto">
          <a:xfrm>
            <a:off x="4457218" y="4211822"/>
            <a:ext cx="76200" cy="762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" name="Oval 38"/>
          <p:cNvSpPr>
            <a:spLocks noChangeArrowheads="1"/>
          </p:cNvSpPr>
          <p:nvPr/>
        </p:nvSpPr>
        <p:spPr bwMode="auto">
          <a:xfrm>
            <a:off x="6771181" y="3083218"/>
            <a:ext cx="76200" cy="762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25" name="Прямая соединительная линия 124"/>
          <p:cNvCxnSpPr/>
          <p:nvPr/>
        </p:nvCxnSpPr>
        <p:spPr>
          <a:xfrm flipV="1">
            <a:off x="5920902" y="2492896"/>
            <a:ext cx="1440160" cy="1728192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6804248" y="3160218"/>
            <a:ext cx="0" cy="108012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3" name="Дуга 142"/>
          <p:cNvSpPr/>
          <p:nvPr/>
        </p:nvSpPr>
        <p:spPr>
          <a:xfrm rot="1134634">
            <a:off x="5972002" y="3984287"/>
            <a:ext cx="318098" cy="368323"/>
          </a:xfrm>
          <a:prstGeom prst="arc">
            <a:avLst>
              <a:gd name="adj1" fmla="val 15348661"/>
              <a:gd name="adj2" fmla="val 286643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TextBox 143"/>
          <p:cNvSpPr txBox="1"/>
          <p:nvPr/>
        </p:nvSpPr>
        <p:spPr>
          <a:xfrm>
            <a:off x="7236296" y="28529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 (x; y)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940152" y="2492896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 (0; 1)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211960" y="4293096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B (-1; 0)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948264" y="436510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A(1; 0)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668344" y="42210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5940152" y="19888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652120" y="42210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6228184" y="41490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6804248" y="35730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6660232" y="43651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9" name="Объект 1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756048"/>
              </p:ext>
            </p:extLst>
          </p:nvPr>
        </p:nvGraphicFramePr>
        <p:xfrm>
          <a:off x="6372200" y="3933056"/>
          <a:ext cx="233308" cy="213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Формула" r:id="rId3" imgW="152280" imgH="139680" progId="Equation.3">
                  <p:embed/>
                </p:oleObj>
              </mc:Choice>
              <mc:Fallback>
                <p:oleObj name="Формула" r:id="rId3" imgW="1522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3933056"/>
                        <a:ext cx="233308" cy="2138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" name="TextBox 161"/>
          <p:cNvSpPr txBox="1"/>
          <p:nvPr/>
        </p:nvSpPr>
        <p:spPr>
          <a:xfrm>
            <a:off x="7092280" y="22768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790" y="1874595"/>
            <a:ext cx="3809056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определения гипотенузы 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зададимся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вопросом: 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изменится ли синус 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либо другая тригонометрическая 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данного угла) если взять 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окружность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большего радиуса?</a:t>
            </a:r>
            <a:endParaRPr lang="ru-RU" b="1" spc="-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54568" y="3733679"/>
            <a:ext cx="370268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Именно поэтому было решено</a:t>
            </a:r>
          </a:p>
          <a:p>
            <a:r>
              <a:rPr lang="ru-RU" b="1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взять радиус, равным единице.</a:t>
            </a:r>
          </a:p>
          <a:p>
            <a:r>
              <a:rPr lang="ru-RU" b="1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Поэтому данную окружность назвали</a:t>
            </a:r>
          </a:p>
          <a:p>
            <a:r>
              <a:rPr lang="ru-RU" b="1" spc="-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единичной окружностью.</a:t>
            </a:r>
            <a:endParaRPr lang="ru-RU" b="1" spc="-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68326" y="5027927"/>
            <a:ext cx="412824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Чему теперь равна длина гипотенузы</a:t>
            </a:r>
          </a:p>
          <a:p>
            <a:r>
              <a:rPr lang="ru-RU" b="1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 образовавшемся прямоугольном</a:t>
            </a:r>
          </a:p>
          <a:p>
            <a:r>
              <a:rPr lang="ru-RU" b="1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треугольнике?</a:t>
            </a:r>
            <a:endParaRPr lang="ru-RU" b="1" spc="-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30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3" grpId="0" animBg="1"/>
      <p:bldP spid="114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2" grpId="0" animBg="1"/>
      <p:bldP spid="143" grpId="0" animBg="1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4" grpId="0"/>
      <p:bldP spid="155" grpId="0"/>
      <p:bldP spid="157" grpId="0"/>
      <p:bldP spid="162" grpId="0"/>
      <p:bldP spid="3" grpId="0"/>
      <p:bldP spid="58" grpId="0"/>
      <p:bldP spid="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pPr algn="l"/>
            <a:r>
              <a:rPr lang="ru-RU" sz="31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</a:t>
            </a:r>
            <a:r>
              <a:rPr lang="en-US" sz="31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Полуокружность называется </a:t>
            </a: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единичной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если ее центр находится в начале координат, а радиус равен 1.</a:t>
            </a:r>
            <a:endParaRPr lang="ru-RU" dirty="0"/>
          </a:p>
        </p:txBody>
      </p:sp>
      <p:grpSp>
        <p:nvGrpSpPr>
          <p:cNvPr id="4" name="Group 119"/>
          <p:cNvGrpSpPr>
            <a:grpSpLocks/>
          </p:cNvGrpSpPr>
          <p:nvPr/>
        </p:nvGrpSpPr>
        <p:grpSpPr bwMode="auto">
          <a:xfrm>
            <a:off x="1979712" y="2420888"/>
            <a:ext cx="3733800" cy="3827463"/>
            <a:chOff x="192" y="144"/>
            <a:chExt cx="2352" cy="2411"/>
          </a:xfrm>
        </p:grpSpPr>
        <p:sp>
          <p:nvSpPr>
            <p:cNvPr id="83" name="Line 81"/>
            <p:cNvSpPr>
              <a:spLocks noChangeShapeType="1"/>
            </p:cNvSpPr>
            <p:nvPr/>
          </p:nvSpPr>
          <p:spPr bwMode="auto">
            <a:xfrm>
              <a:off x="192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Line 83"/>
            <p:cNvSpPr>
              <a:spLocks noChangeShapeType="1"/>
            </p:cNvSpPr>
            <p:nvPr/>
          </p:nvSpPr>
          <p:spPr bwMode="auto">
            <a:xfrm>
              <a:off x="373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Line 84"/>
            <p:cNvSpPr>
              <a:spLocks noChangeShapeType="1"/>
            </p:cNvSpPr>
            <p:nvPr/>
          </p:nvSpPr>
          <p:spPr bwMode="auto">
            <a:xfrm>
              <a:off x="553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Line 85"/>
            <p:cNvSpPr>
              <a:spLocks noChangeShapeType="1"/>
            </p:cNvSpPr>
            <p:nvPr/>
          </p:nvSpPr>
          <p:spPr bwMode="auto">
            <a:xfrm>
              <a:off x="734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Line 86"/>
            <p:cNvSpPr>
              <a:spLocks noChangeShapeType="1"/>
            </p:cNvSpPr>
            <p:nvPr/>
          </p:nvSpPr>
          <p:spPr bwMode="auto">
            <a:xfrm>
              <a:off x="914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Line 87"/>
            <p:cNvSpPr>
              <a:spLocks noChangeShapeType="1"/>
            </p:cNvSpPr>
            <p:nvPr/>
          </p:nvSpPr>
          <p:spPr bwMode="auto">
            <a:xfrm>
              <a:off x="1095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Line 88"/>
            <p:cNvSpPr>
              <a:spLocks noChangeShapeType="1"/>
            </p:cNvSpPr>
            <p:nvPr/>
          </p:nvSpPr>
          <p:spPr bwMode="auto">
            <a:xfrm>
              <a:off x="1275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Line 89"/>
            <p:cNvSpPr>
              <a:spLocks noChangeShapeType="1"/>
            </p:cNvSpPr>
            <p:nvPr/>
          </p:nvSpPr>
          <p:spPr bwMode="auto">
            <a:xfrm>
              <a:off x="1456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Line 90"/>
            <p:cNvSpPr>
              <a:spLocks noChangeShapeType="1"/>
            </p:cNvSpPr>
            <p:nvPr/>
          </p:nvSpPr>
          <p:spPr bwMode="auto">
            <a:xfrm>
              <a:off x="1637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Line 91"/>
            <p:cNvSpPr>
              <a:spLocks noChangeShapeType="1"/>
            </p:cNvSpPr>
            <p:nvPr/>
          </p:nvSpPr>
          <p:spPr bwMode="auto">
            <a:xfrm>
              <a:off x="1817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Line 92"/>
            <p:cNvSpPr>
              <a:spLocks noChangeShapeType="1"/>
            </p:cNvSpPr>
            <p:nvPr/>
          </p:nvSpPr>
          <p:spPr bwMode="auto">
            <a:xfrm>
              <a:off x="1998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Line 93"/>
            <p:cNvSpPr>
              <a:spLocks noChangeShapeType="1"/>
            </p:cNvSpPr>
            <p:nvPr/>
          </p:nvSpPr>
          <p:spPr bwMode="auto">
            <a:xfrm>
              <a:off x="2178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Line 94"/>
            <p:cNvSpPr>
              <a:spLocks noChangeShapeType="1"/>
            </p:cNvSpPr>
            <p:nvPr/>
          </p:nvSpPr>
          <p:spPr bwMode="auto">
            <a:xfrm>
              <a:off x="2359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Line 95"/>
            <p:cNvSpPr>
              <a:spLocks noChangeShapeType="1"/>
            </p:cNvSpPr>
            <p:nvPr/>
          </p:nvSpPr>
          <p:spPr bwMode="auto">
            <a:xfrm>
              <a:off x="2539" y="144"/>
              <a:ext cx="0" cy="2400"/>
            </a:xfrm>
            <a:prstGeom prst="line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5" name="Group 118"/>
            <p:cNvGrpSpPr>
              <a:grpSpLocks/>
            </p:cNvGrpSpPr>
            <p:nvPr/>
          </p:nvGrpSpPr>
          <p:grpSpPr bwMode="auto">
            <a:xfrm>
              <a:off x="192" y="144"/>
              <a:ext cx="2352" cy="2411"/>
              <a:chOff x="192" y="144"/>
              <a:chExt cx="3792" cy="2411"/>
            </a:xfrm>
          </p:grpSpPr>
          <p:sp>
            <p:nvSpPr>
              <p:cNvPr id="98" name="Line 103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" name="Line 104"/>
              <p:cNvSpPr>
                <a:spLocks noChangeShapeType="1"/>
              </p:cNvSpPr>
              <p:nvPr/>
            </p:nvSpPr>
            <p:spPr bwMode="auto">
              <a:xfrm>
                <a:off x="192" y="316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" name="Line 105"/>
              <p:cNvSpPr>
                <a:spLocks noChangeShapeType="1"/>
              </p:cNvSpPr>
              <p:nvPr/>
            </p:nvSpPr>
            <p:spPr bwMode="auto">
              <a:xfrm>
                <a:off x="192" y="488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" name="Line 106"/>
              <p:cNvSpPr>
                <a:spLocks noChangeShapeType="1"/>
              </p:cNvSpPr>
              <p:nvPr/>
            </p:nvSpPr>
            <p:spPr bwMode="auto">
              <a:xfrm>
                <a:off x="192" y="661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" name="Line 107"/>
              <p:cNvSpPr>
                <a:spLocks noChangeShapeType="1"/>
              </p:cNvSpPr>
              <p:nvPr/>
            </p:nvSpPr>
            <p:spPr bwMode="auto">
              <a:xfrm>
                <a:off x="192" y="833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" name="Line 108"/>
              <p:cNvSpPr>
                <a:spLocks noChangeShapeType="1"/>
              </p:cNvSpPr>
              <p:nvPr/>
            </p:nvSpPr>
            <p:spPr bwMode="auto">
              <a:xfrm>
                <a:off x="192" y="1005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" name="Line 109"/>
              <p:cNvSpPr>
                <a:spLocks noChangeShapeType="1"/>
              </p:cNvSpPr>
              <p:nvPr/>
            </p:nvSpPr>
            <p:spPr bwMode="auto">
              <a:xfrm>
                <a:off x="192" y="1177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" name="Line 110"/>
              <p:cNvSpPr>
                <a:spLocks noChangeShapeType="1"/>
              </p:cNvSpPr>
              <p:nvPr/>
            </p:nvSpPr>
            <p:spPr bwMode="auto">
              <a:xfrm>
                <a:off x="192" y="1349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" name="Line 111"/>
              <p:cNvSpPr>
                <a:spLocks noChangeShapeType="1"/>
              </p:cNvSpPr>
              <p:nvPr/>
            </p:nvSpPr>
            <p:spPr bwMode="auto">
              <a:xfrm>
                <a:off x="192" y="1522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" name="Line 112"/>
              <p:cNvSpPr>
                <a:spLocks noChangeShapeType="1"/>
              </p:cNvSpPr>
              <p:nvPr/>
            </p:nvSpPr>
            <p:spPr bwMode="auto">
              <a:xfrm>
                <a:off x="192" y="1694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" name="Line 113"/>
              <p:cNvSpPr>
                <a:spLocks noChangeShapeType="1"/>
              </p:cNvSpPr>
              <p:nvPr/>
            </p:nvSpPr>
            <p:spPr bwMode="auto">
              <a:xfrm>
                <a:off x="192" y="1867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" name="Line 114"/>
              <p:cNvSpPr>
                <a:spLocks noChangeShapeType="1"/>
              </p:cNvSpPr>
              <p:nvPr/>
            </p:nvSpPr>
            <p:spPr bwMode="auto">
              <a:xfrm>
                <a:off x="192" y="2039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" name="Line 115"/>
              <p:cNvSpPr>
                <a:spLocks noChangeShapeType="1"/>
              </p:cNvSpPr>
              <p:nvPr/>
            </p:nvSpPr>
            <p:spPr bwMode="auto">
              <a:xfrm>
                <a:off x="192" y="2211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" name="Line 116"/>
              <p:cNvSpPr>
                <a:spLocks noChangeShapeType="1"/>
              </p:cNvSpPr>
              <p:nvPr/>
            </p:nvSpPr>
            <p:spPr bwMode="auto">
              <a:xfrm>
                <a:off x="192" y="2383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" name="Line 117"/>
              <p:cNvSpPr>
                <a:spLocks noChangeShapeType="1"/>
              </p:cNvSpPr>
              <p:nvPr/>
            </p:nvSpPr>
            <p:spPr bwMode="auto">
              <a:xfrm>
                <a:off x="192" y="2555"/>
                <a:ext cx="3792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3" name="Freeform 66"/>
          <p:cNvSpPr>
            <a:spLocks/>
          </p:cNvSpPr>
          <p:nvPr/>
        </p:nvSpPr>
        <p:spPr bwMode="auto">
          <a:xfrm>
            <a:off x="1979712" y="4614636"/>
            <a:ext cx="3744416" cy="17289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104" y="0"/>
              </a:cxn>
            </a:cxnLst>
            <a:rect l="0" t="0" r="r" b="b"/>
            <a:pathLst>
              <a:path w="4104" h="1">
                <a:moveTo>
                  <a:pt x="0" y="0"/>
                </a:moveTo>
                <a:lnTo>
                  <a:pt x="4104" y="0"/>
                </a:lnTo>
              </a:path>
            </a:pathLst>
          </a:custGeom>
          <a:ln>
            <a:headEnd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14" name="Freeform 67"/>
          <p:cNvSpPr>
            <a:spLocks/>
          </p:cNvSpPr>
          <p:nvPr/>
        </p:nvSpPr>
        <p:spPr bwMode="auto">
          <a:xfrm>
            <a:off x="3665260" y="2420888"/>
            <a:ext cx="45719" cy="3816424"/>
          </a:xfrm>
          <a:custGeom>
            <a:avLst/>
            <a:gdLst/>
            <a:ahLst/>
            <a:cxnLst>
              <a:cxn ang="0">
                <a:pos x="8" y="2688"/>
              </a:cxn>
              <a:cxn ang="0">
                <a:pos x="0" y="0"/>
              </a:cxn>
            </a:cxnLst>
            <a:rect l="0" t="0" r="r" b="b"/>
            <a:pathLst>
              <a:path w="8" h="2688">
                <a:moveTo>
                  <a:pt x="8" y="2688"/>
                </a:moveTo>
                <a:lnTo>
                  <a:pt x="0" y="0"/>
                </a:lnTo>
              </a:path>
            </a:pathLst>
          </a:custGeom>
          <a:ln>
            <a:headEnd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16" name="Дуга 115"/>
          <p:cNvSpPr/>
          <p:nvPr/>
        </p:nvSpPr>
        <p:spPr>
          <a:xfrm>
            <a:off x="2267744" y="3212976"/>
            <a:ext cx="2880320" cy="2664296"/>
          </a:xfrm>
          <a:prstGeom prst="arc">
            <a:avLst>
              <a:gd name="adj1" fmla="val 10730134"/>
              <a:gd name="adj2" fmla="val 143868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Oval 38"/>
          <p:cNvSpPr>
            <a:spLocks noChangeArrowheads="1"/>
          </p:cNvSpPr>
          <p:nvPr/>
        </p:nvSpPr>
        <p:spPr bwMode="auto">
          <a:xfrm>
            <a:off x="4528867" y="4567588"/>
            <a:ext cx="76200" cy="762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8" name="Oval 38"/>
          <p:cNvSpPr>
            <a:spLocks noChangeArrowheads="1"/>
          </p:cNvSpPr>
          <p:nvPr/>
        </p:nvSpPr>
        <p:spPr bwMode="auto">
          <a:xfrm>
            <a:off x="5114197" y="4571862"/>
            <a:ext cx="76200" cy="762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" name="Oval 38"/>
          <p:cNvSpPr>
            <a:spLocks noChangeArrowheads="1"/>
          </p:cNvSpPr>
          <p:nvPr/>
        </p:nvSpPr>
        <p:spPr bwMode="auto">
          <a:xfrm>
            <a:off x="3634819" y="3175553"/>
            <a:ext cx="76200" cy="762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0" name="Oval 38"/>
          <p:cNvSpPr>
            <a:spLocks noChangeArrowheads="1"/>
          </p:cNvSpPr>
          <p:nvPr/>
        </p:nvSpPr>
        <p:spPr bwMode="auto">
          <a:xfrm>
            <a:off x="2224970" y="4571862"/>
            <a:ext cx="76200" cy="762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" name="Oval 38"/>
          <p:cNvSpPr>
            <a:spLocks noChangeArrowheads="1"/>
          </p:cNvSpPr>
          <p:nvPr/>
        </p:nvSpPr>
        <p:spPr bwMode="auto">
          <a:xfrm>
            <a:off x="4538933" y="3443258"/>
            <a:ext cx="76200" cy="762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25" name="Прямая соединительная линия 124"/>
          <p:cNvCxnSpPr/>
          <p:nvPr/>
        </p:nvCxnSpPr>
        <p:spPr>
          <a:xfrm flipV="1">
            <a:off x="3688654" y="2852936"/>
            <a:ext cx="1440160" cy="1728192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4572000" y="3520258"/>
            <a:ext cx="0" cy="108012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3" name="Дуга 142"/>
          <p:cNvSpPr/>
          <p:nvPr/>
        </p:nvSpPr>
        <p:spPr>
          <a:xfrm rot="1134634">
            <a:off x="3739754" y="4344327"/>
            <a:ext cx="318098" cy="368323"/>
          </a:xfrm>
          <a:prstGeom prst="arc">
            <a:avLst>
              <a:gd name="adj1" fmla="val 15348661"/>
              <a:gd name="adj2" fmla="val 286643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TextBox 143"/>
          <p:cNvSpPr txBox="1"/>
          <p:nvPr/>
        </p:nvSpPr>
        <p:spPr>
          <a:xfrm>
            <a:off x="5004048" y="321297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 (x; y)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3707904" y="2852936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 (0; 1)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979712" y="4653136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B (-1; 0)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716016" y="472514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A(1; 0)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5436096" y="45811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707904" y="23488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3419872" y="45811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995936" y="45091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4572000" y="39330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4427984" y="47251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9" name="Объект 158"/>
          <p:cNvGraphicFramePr>
            <a:graphicFrameLocks noChangeAspect="1"/>
          </p:cNvGraphicFramePr>
          <p:nvPr/>
        </p:nvGraphicFramePr>
        <p:xfrm>
          <a:off x="4139952" y="4293096"/>
          <a:ext cx="233308" cy="213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Формула" r:id="rId3" imgW="152280" imgH="139680" progId="Equation.3">
                  <p:embed/>
                </p:oleObj>
              </mc:Choice>
              <mc:Fallback>
                <p:oleObj name="Формула" r:id="rId3" imgW="1522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4293096"/>
                        <a:ext cx="233308" cy="2138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" name="TextBox 161"/>
          <p:cNvSpPr txBox="1"/>
          <p:nvPr/>
        </p:nvSpPr>
        <p:spPr>
          <a:xfrm>
            <a:off x="4860032" y="26369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3" grpId="0" animBg="1"/>
      <p:bldP spid="114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2" grpId="0" animBg="1"/>
      <p:bldP spid="143" grpId="0" animBg="1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4" grpId="0"/>
      <p:bldP spid="155" grpId="0"/>
      <p:bldP spid="157" grpId="0"/>
      <p:bldP spid="1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82"/>
          <p:cNvGrpSpPr/>
          <p:nvPr/>
        </p:nvGrpSpPr>
        <p:grpSpPr>
          <a:xfrm>
            <a:off x="395536" y="1340768"/>
            <a:ext cx="3816424" cy="3899471"/>
            <a:chOff x="467544" y="2348880"/>
            <a:chExt cx="3816424" cy="3899471"/>
          </a:xfrm>
        </p:grpSpPr>
        <p:grpSp>
          <p:nvGrpSpPr>
            <p:cNvPr id="4" name="Group 119"/>
            <p:cNvGrpSpPr>
              <a:grpSpLocks/>
            </p:cNvGrpSpPr>
            <p:nvPr/>
          </p:nvGrpSpPr>
          <p:grpSpPr bwMode="auto">
            <a:xfrm>
              <a:off x="467544" y="2420888"/>
              <a:ext cx="3733800" cy="3827463"/>
              <a:chOff x="192" y="144"/>
              <a:chExt cx="2352" cy="2411"/>
            </a:xfrm>
          </p:grpSpPr>
          <p:sp>
            <p:nvSpPr>
              <p:cNvPr id="83" name="Line 81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" name="Line 83"/>
              <p:cNvSpPr>
                <a:spLocks noChangeShapeType="1"/>
              </p:cNvSpPr>
              <p:nvPr/>
            </p:nvSpPr>
            <p:spPr bwMode="auto">
              <a:xfrm>
                <a:off x="373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" name="Line 84"/>
              <p:cNvSpPr>
                <a:spLocks noChangeShapeType="1"/>
              </p:cNvSpPr>
              <p:nvPr/>
            </p:nvSpPr>
            <p:spPr bwMode="auto">
              <a:xfrm>
                <a:off x="553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" name="Line 85"/>
              <p:cNvSpPr>
                <a:spLocks noChangeShapeType="1"/>
              </p:cNvSpPr>
              <p:nvPr/>
            </p:nvSpPr>
            <p:spPr bwMode="auto">
              <a:xfrm>
                <a:off x="734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7" name="Line 86"/>
              <p:cNvSpPr>
                <a:spLocks noChangeShapeType="1"/>
              </p:cNvSpPr>
              <p:nvPr/>
            </p:nvSpPr>
            <p:spPr bwMode="auto">
              <a:xfrm>
                <a:off x="914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" name="Line 87"/>
              <p:cNvSpPr>
                <a:spLocks noChangeShapeType="1"/>
              </p:cNvSpPr>
              <p:nvPr/>
            </p:nvSpPr>
            <p:spPr bwMode="auto">
              <a:xfrm>
                <a:off x="1095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" name="Line 88"/>
              <p:cNvSpPr>
                <a:spLocks noChangeShapeType="1"/>
              </p:cNvSpPr>
              <p:nvPr/>
            </p:nvSpPr>
            <p:spPr bwMode="auto">
              <a:xfrm>
                <a:off x="1275" y="144"/>
                <a:ext cx="0" cy="240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90" name="Line 89"/>
              <p:cNvSpPr>
                <a:spLocks noChangeShapeType="1"/>
              </p:cNvSpPr>
              <p:nvPr/>
            </p:nvSpPr>
            <p:spPr bwMode="auto">
              <a:xfrm>
                <a:off x="1456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1" name="Line 90"/>
              <p:cNvSpPr>
                <a:spLocks noChangeShapeType="1"/>
              </p:cNvSpPr>
              <p:nvPr/>
            </p:nvSpPr>
            <p:spPr bwMode="auto">
              <a:xfrm>
                <a:off x="1637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" name="Line 91"/>
              <p:cNvSpPr>
                <a:spLocks noChangeShapeType="1"/>
              </p:cNvSpPr>
              <p:nvPr/>
            </p:nvSpPr>
            <p:spPr bwMode="auto">
              <a:xfrm>
                <a:off x="1817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" name="Line 92"/>
              <p:cNvSpPr>
                <a:spLocks noChangeShapeType="1"/>
              </p:cNvSpPr>
              <p:nvPr/>
            </p:nvSpPr>
            <p:spPr bwMode="auto">
              <a:xfrm>
                <a:off x="1998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" name="Line 93"/>
              <p:cNvSpPr>
                <a:spLocks noChangeShapeType="1"/>
              </p:cNvSpPr>
              <p:nvPr/>
            </p:nvSpPr>
            <p:spPr bwMode="auto">
              <a:xfrm>
                <a:off x="2178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" name="Line 94"/>
              <p:cNvSpPr>
                <a:spLocks noChangeShapeType="1"/>
              </p:cNvSpPr>
              <p:nvPr/>
            </p:nvSpPr>
            <p:spPr bwMode="auto">
              <a:xfrm>
                <a:off x="2359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" name="Line 95"/>
              <p:cNvSpPr>
                <a:spLocks noChangeShapeType="1"/>
              </p:cNvSpPr>
              <p:nvPr/>
            </p:nvSpPr>
            <p:spPr bwMode="auto">
              <a:xfrm>
                <a:off x="2539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" name="Group 118"/>
              <p:cNvGrpSpPr>
                <a:grpSpLocks/>
              </p:cNvGrpSpPr>
              <p:nvPr/>
            </p:nvGrpSpPr>
            <p:grpSpPr bwMode="auto">
              <a:xfrm>
                <a:off x="192" y="144"/>
                <a:ext cx="2352" cy="2411"/>
                <a:chOff x="192" y="144"/>
                <a:chExt cx="3792" cy="2411"/>
              </a:xfrm>
            </p:grpSpPr>
            <p:sp>
              <p:nvSpPr>
                <p:cNvPr id="98" name="Line 103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" name="Line 104"/>
                <p:cNvSpPr>
                  <a:spLocks noChangeShapeType="1"/>
                </p:cNvSpPr>
                <p:nvPr/>
              </p:nvSpPr>
              <p:spPr bwMode="auto">
                <a:xfrm>
                  <a:off x="192" y="316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0" name="Line 105"/>
                <p:cNvSpPr>
                  <a:spLocks noChangeShapeType="1"/>
                </p:cNvSpPr>
                <p:nvPr/>
              </p:nvSpPr>
              <p:spPr bwMode="auto">
                <a:xfrm>
                  <a:off x="192" y="488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1" name="Line 106"/>
                <p:cNvSpPr>
                  <a:spLocks noChangeShapeType="1"/>
                </p:cNvSpPr>
                <p:nvPr/>
              </p:nvSpPr>
              <p:spPr bwMode="auto">
                <a:xfrm>
                  <a:off x="192" y="661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" name="Line 107"/>
                <p:cNvSpPr>
                  <a:spLocks noChangeShapeType="1"/>
                </p:cNvSpPr>
                <p:nvPr/>
              </p:nvSpPr>
              <p:spPr bwMode="auto">
                <a:xfrm>
                  <a:off x="192" y="833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" name="Line 108"/>
                <p:cNvSpPr>
                  <a:spLocks noChangeShapeType="1"/>
                </p:cNvSpPr>
                <p:nvPr/>
              </p:nvSpPr>
              <p:spPr bwMode="auto">
                <a:xfrm>
                  <a:off x="192" y="1005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" name="Line 109"/>
                <p:cNvSpPr>
                  <a:spLocks noChangeShapeType="1"/>
                </p:cNvSpPr>
                <p:nvPr/>
              </p:nvSpPr>
              <p:spPr bwMode="auto">
                <a:xfrm>
                  <a:off x="192" y="1177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" name="Line 110"/>
                <p:cNvSpPr>
                  <a:spLocks noChangeShapeType="1"/>
                </p:cNvSpPr>
                <p:nvPr/>
              </p:nvSpPr>
              <p:spPr bwMode="auto">
                <a:xfrm>
                  <a:off x="192" y="1349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" name="Line 111"/>
                <p:cNvSpPr>
                  <a:spLocks noChangeShapeType="1"/>
                </p:cNvSpPr>
                <p:nvPr/>
              </p:nvSpPr>
              <p:spPr bwMode="auto">
                <a:xfrm>
                  <a:off x="192" y="1522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" name="Line 112"/>
                <p:cNvSpPr>
                  <a:spLocks noChangeShapeType="1"/>
                </p:cNvSpPr>
                <p:nvPr/>
              </p:nvSpPr>
              <p:spPr bwMode="auto">
                <a:xfrm>
                  <a:off x="192" y="1694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" name="Line 113"/>
                <p:cNvSpPr>
                  <a:spLocks noChangeShapeType="1"/>
                </p:cNvSpPr>
                <p:nvPr/>
              </p:nvSpPr>
              <p:spPr bwMode="auto">
                <a:xfrm>
                  <a:off x="192" y="1867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" name="Line 114"/>
                <p:cNvSpPr>
                  <a:spLocks noChangeShapeType="1"/>
                </p:cNvSpPr>
                <p:nvPr/>
              </p:nvSpPr>
              <p:spPr bwMode="auto">
                <a:xfrm>
                  <a:off x="192" y="2039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" name="Line 115"/>
                <p:cNvSpPr>
                  <a:spLocks noChangeShapeType="1"/>
                </p:cNvSpPr>
                <p:nvPr/>
              </p:nvSpPr>
              <p:spPr bwMode="auto">
                <a:xfrm>
                  <a:off x="192" y="2211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" name="Line 116"/>
                <p:cNvSpPr>
                  <a:spLocks noChangeShapeType="1"/>
                </p:cNvSpPr>
                <p:nvPr/>
              </p:nvSpPr>
              <p:spPr bwMode="auto">
                <a:xfrm>
                  <a:off x="192" y="2383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" name="Line 117"/>
                <p:cNvSpPr>
                  <a:spLocks noChangeShapeType="1"/>
                </p:cNvSpPr>
                <p:nvPr/>
              </p:nvSpPr>
              <p:spPr bwMode="auto">
                <a:xfrm>
                  <a:off x="192" y="2555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13" name="Freeform 66"/>
            <p:cNvSpPr>
              <a:spLocks/>
            </p:cNvSpPr>
            <p:nvPr/>
          </p:nvSpPr>
          <p:spPr bwMode="auto">
            <a:xfrm>
              <a:off x="467544" y="4614636"/>
              <a:ext cx="3744416" cy="1728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04" y="0"/>
                </a:cxn>
              </a:cxnLst>
              <a:rect l="0" t="0" r="r" b="b"/>
              <a:pathLst>
                <a:path w="4104" h="1">
                  <a:moveTo>
                    <a:pt x="0" y="0"/>
                  </a:moveTo>
                  <a:lnTo>
                    <a:pt x="4104" y="0"/>
                  </a:lnTo>
                </a:path>
              </a:pathLst>
            </a:custGeom>
            <a:ln>
              <a:headEnd/>
              <a:tailEnd type="stealth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14" name="Freeform 67"/>
            <p:cNvSpPr>
              <a:spLocks/>
            </p:cNvSpPr>
            <p:nvPr/>
          </p:nvSpPr>
          <p:spPr bwMode="auto">
            <a:xfrm>
              <a:off x="2153092" y="2420888"/>
              <a:ext cx="45719" cy="3816424"/>
            </a:xfrm>
            <a:custGeom>
              <a:avLst/>
              <a:gdLst/>
              <a:ahLst/>
              <a:cxnLst>
                <a:cxn ang="0">
                  <a:pos x="8" y="2688"/>
                </a:cxn>
                <a:cxn ang="0">
                  <a:pos x="0" y="0"/>
                </a:cxn>
              </a:cxnLst>
              <a:rect l="0" t="0" r="r" b="b"/>
              <a:pathLst>
                <a:path w="8" h="2688">
                  <a:moveTo>
                    <a:pt x="8" y="2688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Дуга 115"/>
            <p:cNvSpPr/>
            <p:nvPr/>
          </p:nvSpPr>
          <p:spPr>
            <a:xfrm>
              <a:off x="755576" y="3212976"/>
              <a:ext cx="2880320" cy="2664296"/>
            </a:xfrm>
            <a:prstGeom prst="arc">
              <a:avLst>
                <a:gd name="adj1" fmla="val 10730134"/>
                <a:gd name="adj2" fmla="val 143868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Oval 38"/>
            <p:cNvSpPr>
              <a:spLocks noChangeArrowheads="1"/>
            </p:cNvSpPr>
            <p:nvPr/>
          </p:nvSpPr>
          <p:spPr bwMode="auto">
            <a:xfrm>
              <a:off x="3062670" y="4567588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8" name="Oval 38"/>
            <p:cNvSpPr>
              <a:spLocks noChangeArrowheads="1"/>
            </p:cNvSpPr>
            <p:nvPr/>
          </p:nvSpPr>
          <p:spPr bwMode="auto">
            <a:xfrm>
              <a:off x="3602029" y="4571862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" name="Oval 38"/>
            <p:cNvSpPr>
              <a:spLocks noChangeArrowheads="1"/>
            </p:cNvSpPr>
            <p:nvPr/>
          </p:nvSpPr>
          <p:spPr bwMode="auto">
            <a:xfrm>
              <a:off x="2122651" y="3175553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0" name="Oval 38"/>
            <p:cNvSpPr>
              <a:spLocks noChangeArrowheads="1"/>
            </p:cNvSpPr>
            <p:nvPr/>
          </p:nvSpPr>
          <p:spPr bwMode="auto">
            <a:xfrm>
              <a:off x="712802" y="4571862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" name="Oval 38"/>
            <p:cNvSpPr>
              <a:spLocks noChangeArrowheads="1"/>
            </p:cNvSpPr>
            <p:nvPr/>
          </p:nvSpPr>
          <p:spPr bwMode="auto">
            <a:xfrm>
              <a:off x="3050207" y="3472133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125" name="Прямая соединительная линия 124"/>
            <p:cNvCxnSpPr/>
            <p:nvPr/>
          </p:nvCxnSpPr>
          <p:spPr>
            <a:xfrm flipV="1">
              <a:off x="2195736" y="2852936"/>
              <a:ext cx="1440160" cy="1728192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Прямая соединительная линия 128"/>
            <p:cNvCxnSpPr/>
            <p:nvPr/>
          </p:nvCxnSpPr>
          <p:spPr>
            <a:xfrm>
              <a:off x="3098298" y="3520258"/>
              <a:ext cx="0" cy="108012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Прямая соединительная линия 140"/>
            <p:cNvCxnSpPr/>
            <p:nvPr/>
          </p:nvCxnSpPr>
          <p:spPr>
            <a:xfrm>
              <a:off x="2171853" y="3515266"/>
              <a:ext cx="936104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Дуга 142"/>
            <p:cNvSpPr/>
            <p:nvPr/>
          </p:nvSpPr>
          <p:spPr>
            <a:xfrm rot="1134634">
              <a:off x="2227586" y="4344327"/>
              <a:ext cx="318098" cy="368323"/>
            </a:xfrm>
            <a:prstGeom prst="arc">
              <a:avLst>
                <a:gd name="adj1" fmla="val 15348661"/>
                <a:gd name="adj2" fmla="val 286643"/>
              </a:avLst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3131840" y="3212976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M (x; y)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123728" y="2924944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C (0; 1)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539552" y="4581128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B (-1; 0)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3203848" y="4581128"/>
              <a:ext cx="9361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A(1; 0)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923928" y="45811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2195736" y="234888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1907704" y="45811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2483768" y="450912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3059832" y="393305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915816" y="45811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59" name="Объект 158"/>
            <p:cNvGraphicFramePr>
              <a:graphicFrameLocks noChangeAspect="1"/>
            </p:cNvGraphicFramePr>
            <p:nvPr/>
          </p:nvGraphicFramePr>
          <p:xfrm>
            <a:off x="2555776" y="4293096"/>
            <a:ext cx="233308" cy="2138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5" name="Формула" r:id="rId3" imgW="152280" imgH="139680" progId="Equation.3">
                    <p:embed/>
                  </p:oleObj>
                </mc:Choice>
                <mc:Fallback>
                  <p:oleObj name="Формула" r:id="rId3" imgW="15228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5776" y="4293096"/>
                          <a:ext cx="233308" cy="2138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2" name="TextBox 161"/>
            <p:cNvSpPr txBox="1"/>
            <p:nvPr/>
          </p:nvSpPr>
          <p:spPr>
            <a:xfrm>
              <a:off x="3347864" y="263691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3" name="Прямоугольник 162"/>
          <p:cNvSpPr/>
          <p:nvPr/>
        </p:nvSpPr>
        <p:spPr>
          <a:xfrm>
            <a:off x="4788024" y="1700808"/>
            <a:ext cx="936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Прямоугольник 163"/>
          <p:cNvSpPr/>
          <p:nvPr/>
        </p:nvSpPr>
        <p:spPr>
          <a:xfrm>
            <a:off x="4788024" y="1196752"/>
            <a:ext cx="2594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∆OMD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прямоугольный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4788024" y="2132856"/>
            <a:ext cx="917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ru-RU" dirty="0"/>
          </a:p>
        </p:txBody>
      </p:sp>
      <p:sp>
        <p:nvSpPr>
          <p:cNvPr id="166" name="Прямоугольник 165"/>
          <p:cNvSpPr/>
          <p:nvPr/>
        </p:nvSpPr>
        <p:spPr>
          <a:xfrm>
            <a:off x="4788024" y="2492896"/>
            <a:ext cx="917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graphicFrame>
        <p:nvGraphicFramePr>
          <p:cNvPr id="168" name="Объект 167"/>
          <p:cNvGraphicFramePr>
            <a:graphicFrameLocks noChangeAspect="1"/>
          </p:cNvGraphicFramePr>
          <p:nvPr/>
        </p:nvGraphicFramePr>
        <p:xfrm>
          <a:off x="5580112" y="1700808"/>
          <a:ext cx="330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Формула" r:id="rId5" imgW="330120" imgH="393480" progId="Equation.3">
                  <p:embed/>
                </p:oleObj>
              </mc:Choice>
              <mc:Fallback>
                <p:oleObj name="Формула" r:id="rId5" imgW="330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1700808"/>
                        <a:ext cx="3302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0" name="Прямая соединительная линия 169"/>
          <p:cNvCxnSpPr/>
          <p:nvPr/>
        </p:nvCxnSpPr>
        <p:spPr>
          <a:xfrm>
            <a:off x="6012160" y="1772816"/>
            <a:ext cx="0" cy="10081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Стрелка вправо 170"/>
          <p:cNvSpPr/>
          <p:nvPr/>
        </p:nvSpPr>
        <p:spPr>
          <a:xfrm>
            <a:off x="6156176" y="2276872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рямоугольник 171"/>
          <p:cNvSpPr/>
          <p:nvPr/>
        </p:nvSpPr>
        <p:spPr>
          <a:xfrm>
            <a:off x="6948264" y="2060848"/>
            <a:ext cx="1224136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4788024" y="2924944"/>
            <a:ext cx="38897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Синус угла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ордината у точки М</a:t>
            </a:r>
          </a:p>
        </p:txBody>
      </p:sp>
      <p:sp>
        <p:nvSpPr>
          <p:cNvPr id="174" name="Прямоугольник 173"/>
          <p:cNvSpPr/>
          <p:nvPr/>
        </p:nvSpPr>
        <p:spPr>
          <a:xfrm>
            <a:off x="4788024" y="3356992"/>
            <a:ext cx="1013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4788024" y="3789040"/>
            <a:ext cx="878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788024" y="4077072"/>
            <a:ext cx="917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580112" y="3356992"/>
          <a:ext cx="330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" name="Формула" r:id="rId7" imgW="330120" imgH="393480" progId="Equation.3">
                  <p:embed/>
                </p:oleObj>
              </mc:Choice>
              <mc:Fallback>
                <p:oleObj name="Формула" r:id="rId7" imgW="330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3356992"/>
                        <a:ext cx="3302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9" name="Прямая соединительная линия 178"/>
          <p:cNvCxnSpPr/>
          <p:nvPr/>
        </p:nvCxnSpPr>
        <p:spPr>
          <a:xfrm>
            <a:off x="6012160" y="3356992"/>
            <a:ext cx="0" cy="10081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Стрелка вправо 179"/>
          <p:cNvSpPr/>
          <p:nvPr/>
        </p:nvSpPr>
        <p:spPr>
          <a:xfrm>
            <a:off x="6156176" y="3861048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рямоугольник 180"/>
          <p:cNvSpPr/>
          <p:nvPr/>
        </p:nvSpPr>
        <p:spPr>
          <a:xfrm>
            <a:off x="6948264" y="3645024"/>
            <a:ext cx="1224136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4788024" y="4509120"/>
            <a:ext cx="4101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Косинус угла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абсцисса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точки М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827584" y="188640"/>
            <a:ext cx="7416824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Синус, косинус, тангенс угла</a:t>
            </a:r>
            <a:endParaRPr lang="ru-RU" sz="4000" b="1" cap="none" spc="5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4860032" y="5085184"/>
            <a:ext cx="936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5580112" y="5085184"/>
          <a:ext cx="317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Формула" r:id="rId9" imgW="317160" imgH="393480" progId="Equation.3">
                  <p:embed/>
                </p:oleObj>
              </mc:Choice>
              <mc:Fallback>
                <p:oleObj name="Формула" r:id="rId9" imgW="317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5085184"/>
                        <a:ext cx="3175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Прямоугольник 79"/>
          <p:cNvSpPr/>
          <p:nvPr/>
        </p:nvSpPr>
        <p:spPr>
          <a:xfrm>
            <a:off x="4860032" y="5517232"/>
            <a:ext cx="1693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= sin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4860032" y="5877272"/>
            <a:ext cx="1635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endParaRPr lang="ru-RU" dirty="0"/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>
            <a:off x="6516216" y="5157192"/>
            <a:ext cx="0" cy="10081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Стрелка вправо 96"/>
          <p:cNvSpPr/>
          <p:nvPr/>
        </p:nvSpPr>
        <p:spPr>
          <a:xfrm>
            <a:off x="6660232" y="5661248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7380312" y="5301208"/>
            <a:ext cx="1368152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7475538" y="5373688"/>
          <a:ext cx="1131887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Формула" r:id="rId11" imgW="672840" imgH="393480" progId="Equation.3">
                  <p:embed/>
                </p:oleObj>
              </mc:Choice>
              <mc:Fallback>
                <p:oleObj name="Формула" r:id="rId11" imgW="672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538" y="5373688"/>
                        <a:ext cx="1131887" cy="661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59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/>
      <p:bldP spid="164" grpId="0"/>
      <p:bldP spid="165" grpId="0"/>
      <p:bldP spid="166" grpId="0"/>
      <p:bldP spid="171" grpId="0" animBg="1"/>
      <p:bldP spid="172" grpId="0" animBg="1"/>
      <p:bldP spid="173" grpId="0"/>
      <p:bldP spid="174" grpId="0"/>
      <p:bldP spid="175" grpId="0"/>
      <p:bldP spid="176" grpId="0"/>
      <p:bldP spid="180" grpId="0" animBg="1"/>
      <p:bldP spid="181" grpId="0" animBg="1"/>
      <p:bldP spid="182" grpId="0"/>
      <p:bldP spid="78" grpId="0"/>
      <p:bldP spid="80" grpId="0"/>
      <p:bldP spid="81" grpId="0"/>
      <p:bldP spid="97" grpId="0" animBg="1"/>
      <p:bldP spid="1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78423" y="1412776"/>
            <a:ext cx="3816424" cy="3899471"/>
            <a:chOff x="467544" y="2348880"/>
            <a:chExt cx="3816424" cy="3899471"/>
          </a:xfrm>
        </p:grpSpPr>
        <p:grpSp>
          <p:nvGrpSpPr>
            <p:cNvPr id="5" name="Group 119"/>
            <p:cNvGrpSpPr>
              <a:grpSpLocks/>
            </p:cNvGrpSpPr>
            <p:nvPr/>
          </p:nvGrpSpPr>
          <p:grpSpPr bwMode="auto">
            <a:xfrm>
              <a:off x="467544" y="2420888"/>
              <a:ext cx="3733800" cy="3827463"/>
              <a:chOff x="192" y="144"/>
              <a:chExt cx="2352" cy="2411"/>
            </a:xfrm>
          </p:grpSpPr>
          <p:sp>
            <p:nvSpPr>
              <p:cNvPr id="30" name="Line 81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Line 83"/>
              <p:cNvSpPr>
                <a:spLocks noChangeShapeType="1"/>
              </p:cNvSpPr>
              <p:nvPr/>
            </p:nvSpPr>
            <p:spPr bwMode="auto">
              <a:xfrm>
                <a:off x="373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Line 84"/>
              <p:cNvSpPr>
                <a:spLocks noChangeShapeType="1"/>
              </p:cNvSpPr>
              <p:nvPr/>
            </p:nvSpPr>
            <p:spPr bwMode="auto">
              <a:xfrm>
                <a:off x="553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Line 85"/>
              <p:cNvSpPr>
                <a:spLocks noChangeShapeType="1"/>
              </p:cNvSpPr>
              <p:nvPr/>
            </p:nvSpPr>
            <p:spPr bwMode="auto">
              <a:xfrm>
                <a:off x="734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Line 86"/>
              <p:cNvSpPr>
                <a:spLocks noChangeShapeType="1"/>
              </p:cNvSpPr>
              <p:nvPr/>
            </p:nvSpPr>
            <p:spPr bwMode="auto">
              <a:xfrm>
                <a:off x="914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87"/>
              <p:cNvSpPr>
                <a:spLocks noChangeShapeType="1"/>
              </p:cNvSpPr>
              <p:nvPr/>
            </p:nvSpPr>
            <p:spPr bwMode="auto">
              <a:xfrm>
                <a:off x="1095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Line 88"/>
              <p:cNvSpPr>
                <a:spLocks noChangeShapeType="1"/>
              </p:cNvSpPr>
              <p:nvPr/>
            </p:nvSpPr>
            <p:spPr bwMode="auto">
              <a:xfrm>
                <a:off x="1275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Line 89"/>
              <p:cNvSpPr>
                <a:spLocks noChangeShapeType="1"/>
              </p:cNvSpPr>
              <p:nvPr/>
            </p:nvSpPr>
            <p:spPr bwMode="auto">
              <a:xfrm>
                <a:off x="1456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Line 90"/>
              <p:cNvSpPr>
                <a:spLocks noChangeShapeType="1"/>
              </p:cNvSpPr>
              <p:nvPr/>
            </p:nvSpPr>
            <p:spPr bwMode="auto">
              <a:xfrm>
                <a:off x="1637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Line 91"/>
              <p:cNvSpPr>
                <a:spLocks noChangeShapeType="1"/>
              </p:cNvSpPr>
              <p:nvPr/>
            </p:nvSpPr>
            <p:spPr bwMode="auto">
              <a:xfrm>
                <a:off x="1817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Line 92"/>
              <p:cNvSpPr>
                <a:spLocks noChangeShapeType="1"/>
              </p:cNvSpPr>
              <p:nvPr/>
            </p:nvSpPr>
            <p:spPr bwMode="auto">
              <a:xfrm>
                <a:off x="1998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Line 93"/>
              <p:cNvSpPr>
                <a:spLocks noChangeShapeType="1"/>
              </p:cNvSpPr>
              <p:nvPr/>
            </p:nvSpPr>
            <p:spPr bwMode="auto">
              <a:xfrm>
                <a:off x="2178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Line 94"/>
              <p:cNvSpPr>
                <a:spLocks noChangeShapeType="1"/>
              </p:cNvSpPr>
              <p:nvPr/>
            </p:nvSpPr>
            <p:spPr bwMode="auto">
              <a:xfrm>
                <a:off x="2359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Line 95"/>
              <p:cNvSpPr>
                <a:spLocks noChangeShapeType="1"/>
              </p:cNvSpPr>
              <p:nvPr/>
            </p:nvSpPr>
            <p:spPr bwMode="auto">
              <a:xfrm>
                <a:off x="2539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4" name="Group 118"/>
              <p:cNvGrpSpPr>
                <a:grpSpLocks/>
              </p:cNvGrpSpPr>
              <p:nvPr/>
            </p:nvGrpSpPr>
            <p:grpSpPr bwMode="auto">
              <a:xfrm>
                <a:off x="192" y="144"/>
                <a:ext cx="2352" cy="2411"/>
                <a:chOff x="192" y="144"/>
                <a:chExt cx="3792" cy="2411"/>
              </a:xfrm>
            </p:grpSpPr>
            <p:sp>
              <p:nvSpPr>
                <p:cNvPr id="45" name="Line 103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" name="Line 104"/>
                <p:cNvSpPr>
                  <a:spLocks noChangeShapeType="1"/>
                </p:cNvSpPr>
                <p:nvPr/>
              </p:nvSpPr>
              <p:spPr bwMode="auto">
                <a:xfrm>
                  <a:off x="192" y="316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" name="Line 105"/>
                <p:cNvSpPr>
                  <a:spLocks noChangeShapeType="1"/>
                </p:cNvSpPr>
                <p:nvPr/>
              </p:nvSpPr>
              <p:spPr bwMode="auto">
                <a:xfrm>
                  <a:off x="192" y="488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" name="Line 106"/>
                <p:cNvSpPr>
                  <a:spLocks noChangeShapeType="1"/>
                </p:cNvSpPr>
                <p:nvPr/>
              </p:nvSpPr>
              <p:spPr bwMode="auto">
                <a:xfrm>
                  <a:off x="192" y="661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" name="Line 107"/>
                <p:cNvSpPr>
                  <a:spLocks noChangeShapeType="1"/>
                </p:cNvSpPr>
                <p:nvPr/>
              </p:nvSpPr>
              <p:spPr bwMode="auto">
                <a:xfrm>
                  <a:off x="192" y="833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" name="Line 108"/>
                <p:cNvSpPr>
                  <a:spLocks noChangeShapeType="1"/>
                </p:cNvSpPr>
                <p:nvPr/>
              </p:nvSpPr>
              <p:spPr bwMode="auto">
                <a:xfrm>
                  <a:off x="192" y="1005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" name="Line 109"/>
                <p:cNvSpPr>
                  <a:spLocks noChangeShapeType="1"/>
                </p:cNvSpPr>
                <p:nvPr/>
              </p:nvSpPr>
              <p:spPr bwMode="auto">
                <a:xfrm>
                  <a:off x="192" y="1177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" name="Line 110"/>
                <p:cNvSpPr>
                  <a:spLocks noChangeShapeType="1"/>
                </p:cNvSpPr>
                <p:nvPr/>
              </p:nvSpPr>
              <p:spPr bwMode="auto">
                <a:xfrm>
                  <a:off x="192" y="1349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" name="Line 111"/>
                <p:cNvSpPr>
                  <a:spLocks noChangeShapeType="1"/>
                </p:cNvSpPr>
                <p:nvPr/>
              </p:nvSpPr>
              <p:spPr bwMode="auto">
                <a:xfrm>
                  <a:off x="192" y="1522"/>
                  <a:ext cx="3792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" name="Line 112"/>
                <p:cNvSpPr>
                  <a:spLocks noChangeShapeType="1"/>
                </p:cNvSpPr>
                <p:nvPr/>
              </p:nvSpPr>
              <p:spPr bwMode="auto">
                <a:xfrm>
                  <a:off x="192" y="1694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" name="Line 113"/>
                <p:cNvSpPr>
                  <a:spLocks noChangeShapeType="1"/>
                </p:cNvSpPr>
                <p:nvPr/>
              </p:nvSpPr>
              <p:spPr bwMode="auto">
                <a:xfrm>
                  <a:off x="192" y="1867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6" name="Line 114"/>
                <p:cNvSpPr>
                  <a:spLocks noChangeShapeType="1"/>
                </p:cNvSpPr>
                <p:nvPr/>
              </p:nvSpPr>
              <p:spPr bwMode="auto">
                <a:xfrm>
                  <a:off x="192" y="2039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7" name="Line 115"/>
                <p:cNvSpPr>
                  <a:spLocks noChangeShapeType="1"/>
                </p:cNvSpPr>
                <p:nvPr/>
              </p:nvSpPr>
              <p:spPr bwMode="auto">
                <a:xfrm>
                  <a:off x="192" y="2211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" name="Line 116"/>
                <p:cNvSpPr>
                  <a:spLocks noChangeShapeType="1"/>
                </p:cNvSpPr>
                <p:nvPr/>
              </p:nvSpPr>
              <p:spPr bwMode="auto">
                <a:xfrm>
                  <a:off x="192" y="2383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" name="Line 117"/>
                <p:cNvSpPr>
                  <a:spLocks noChangeShapeType="1"/>
                </p:cNvSpPr>
                <p:nvPr/>
              </p:nvSpPr>
              <p:spPr bwMode="auto">
                <a:xfrm>
                  <a:off x="192" y="2555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6" name="Freeform 66"/>
            <p:cNvSpPr>
              <a:spLocks/>
            </p:cNvSpPr>
            <p:nvPr/>
          </p:nvSpPr>
          <p:spPr bwMode="auto">
            <a:xfrm>
              <a:off x="467544" y="4614636"/>
              <a:ext cx="3744416" cy="1728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04" y="0"/>
                </a:cxn>
              </a:cxnLst>
              <a:rect l="0" t="0" r="r" b="b"/>
              <a:pathLst>
                <a:path w="4104" h="1">
                  <a:moveTo>
                    <a:pt x="0" y="0"/>
                  </a:moveTo>
                  <a:lnTo>
                    <a:pt x="4104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67"/>
            <p:cNvSpPr>
              <a:spLocks/>
            </p:cNvSpPr>
            <p:nvPr/>
          </p:nvSpPr>
          <p:spPr bwMode="auto">
            <a:xfrm>
              <a:off x="2153092" y="2420888"/>
              <a:ext cx="45719" cy="3816424"/>
            </a:xfrm>
            <a:custGeom>
              <a:avLst/>
              <a:gdLst/>
              <a:ahLst/>
              <a:cxnLst>
                <a:cxn ang="0">
                  <a:pos x="8" y="2688"/>
                </a:cxn>
                <a:cxn ang="0">
                  <a:pos x="0" y="0"/>
                </a:cxn>
              </a:cxnLst>
              <a:rect l="0" t="0" r="r" b="b"/>
              <a:pathLst>
                <a:path w="8" h="2688">
                  <a:moveTo>
                    <a:pt x="8" y="2688"/>
                  </a:moveTo>
                  <a:lnTo>
                    <a:pt x="0" y="0"/>
                  </a:lnTo>
                </a:path>
              </a:pathLst>
            </a:custGeom>
            <a:ln>
              <a:headEnd/>
              <a:tailEnd type="stealth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8" name="Дуга 7"/>
            <p:cNvSpPr/>
            <p:nvPr/>
          </p:nvSpPr>
          <p:spPr>
            <a:xfrm>
              <a:off x="755576" y="3212976"/>
              <a:ext cx="2880320" cy="2664296"/>
            </a:xfrm>
            <a:prstGeom prst="arc">
              <a:avLst>
                <a:gd name="adj1" fmla="val 10730134"/>
                <a:gd name="adj2" fmla="val 143868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Oval 38"/>
            <p:cNvSpPr>
              <a:spLocks noChangeArrowheads="1"/>
            </p:cNvSpPr>
            <p:nvPr/>
          </p:nvSpPr>
          <p:spPr bwMode="auto">
            <a:xfrm>
              <a:off x="3062670" y="4567588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Oval 38"/>
            <p:cNvSpPr>
              <a:spLocks noChangeArrowheads="1"/>
            </p:cNvSpPr>
            <p:nvPr/>
          </p:nvSpPr>
          <p:spPr bwMode="auto">
            <a:xfrm>
              <a:off x="3602029" y="4571862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Oval 38"/>
            <p:cNvSpPr>
              <a:spLocks noChangeArrowheads="1"/>
            </p:cNvSpPr>
            <p:nvPr/>
          </p:nvSpPr>
          <p:spPr bwMode="auto">
            <a:xfrm>
              <a:off x="2122651" y="3175553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Oval 38"/>
            <p:cNvSpPr>
              <a:spLocks noChangeArrowheads="1"/>
            </p:cNvSpPr>
            <p:nvPr/>
          </p:nvSpPr>
          <p:spPr bwMode="auto">
            <a:xfrm>
              <a:off x="712802" y="4571862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Oval 38"/>
            <p:cNvSpPr>
              <a:spLocks noChangeArrowheads="1"/>
            </p:cNvSpPr>
            <p:nvPr/>
          </p:nvSpPr>
          <p:spPr bwMode="auto">
            <a:xfrm>
              <a:off x="3050207" y="3472133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2195736" y="2852936"/>
              <a:ext cx="1440160" cy="1728192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3098298" y="3520258"/>
              <a:ext cx="0" cy="108012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171853" y="3515266"/>
              <a:ext cx="936104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Дуга 16"/>
            <p:cNvSpPr/>
            <p:nvPr/>
          </p:nvSpPr>
          <p:spPr>
            <a:xfrm rot="1134634">
              <a:off x="2227586" y="4344327"/>
              <a:ext cx="318098" cy="368323"/>
            </a:xfrm>
            <a:prstGeom prst="arc">
              <a:avLst>
                <a:gd name="adj1" fmla="val 15348661"/>
                <a:gd name="adj2" fmla="val 286643"/>
              </a:avLst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31840" y="3212976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M (x; y)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23728" y="2924944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C (0; 1)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39552" y="4581128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B (-1; 0)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3848" y="4581128"/>
              <a:ext cx="9361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A(1; 0)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23928" y="45811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95736" y="234888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07704" y="45811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83768" y="450912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059832" y="393305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15816" y="45811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8" name="Объект 27"/>
            <p:cNvGraphicFramePr>
              <a:graphicFrameLocks noChangeAspect="1"/>
            </p:cNvGraphicFramePr>
            <p:nvPr/>
          </p:nvGraphicFramePr>
          <p:xfrm>
            <a:off x="2555776" y="4293096"/>
            <a:ext cx="233308" cy="2138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1" name="Формула" r:id="rId3" imgW="152280" imgH="139680" progId="Equation.3">
                    <p:embed/>
                  </p:oleObj>
                </mc:Choice>
                <mc:Fallback>
                  <p:oleObj name="Формула" r:id="rId3" imgW="15228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5776" y="4293096"/>
                          <a:ext cx="233308" cy="2138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TextBox 28"/>
            <p:cNvSpPr txBox="1"/>
            <p:nvPr/>
          </p:nvSpPr>
          <p:spPr>
            <a:xfrm>
              <a:off x="3347864" y="263691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6" name="Прямоугольник 115"/>
          <p:cNvSpPr/>
          <p:nvPr/>
        </p:nvSpPr>
        <p:spPr>
          <a:xfrm>
            <a:off x="827584" y="188640"/>
            <a:ext cx="7416824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Значения с</a:t>
            </a:r>
            <a:r>
              <a:rPr lang="ru-RU" sz="4000" b="1" cap="none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инуса, косинуса</a:t>
            </a:r>
            <a:endParaRPr lang="ru-RU" sz="4000" b="1" cap="none" spc="5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4499992" y="1484784"/>
            <a:ext cx="4320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 как координаты (х; у)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заключены в промежутках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5364088" y="2276872"/>
            <a:ext cx="2807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 ≤ у ≤ 1, - 1 ≤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≤ 1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4499992" y="2780928"/>
            <a:ext cx="37022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 для любого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из промежутка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5868144" y="3284984"/>
            <a:ext cx="1962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≤ 180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4499992" y="3861048"/>
            <a:ext cx="30587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справедливы неравенства:</a:t>
            </a:r>
          </a:p>
        </p:txBody>
      </p:sp>
      <p:sp>
        <p:nvSpPr>
          <p:cNvPr id="124" name="Прямоугольник 123"/>
          <p:cNvSpPr/>
          <p:nvPr/>
        </p:nvSpPr>
        <p:spPr>
          <a:xfrm>
            <a:off x="5220072" y="4365104"/>
            <a:ext cx="2520280" cy="12961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 ≤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≤ 1,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- 1≤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≤ 1 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70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67544" y="1916832"/>
            <a:ext cx="3816424" cy="3899471"/>
            <a:chOff x="467544" y="2348880"/>
            <a:chExt cx="3816424" cy="3899471"/>
          </a:xfrm>
        </p:grpSpPr>
        <p:grpSp>
          <p:nvGrpSpPr>
            <p:cNvPr id="5" name="Group 119"/>
            <p:cNvGrpSpPr>
              <a:grpSpLocks/>
            </p:cNvGrpSpPr>
            <p:nvPr/>
          </p:nvGrpSpPr>
          <p:grpSpPr bwMode="auto">
            <a:xfrm>
              <a:off x="467544" y="2420888"/>
              <a:ext cx="3733800" cy="3827463"/>
              <a:chOff x="192" y="144"/>
              <a:chExt cx="2352" cy="2411"/>
            </a:xfrm>
          </p:grpSpPr>
          <p:sp>
            <p:nvSpPr>
              <p:cNvPr id="30" name="Line 81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Line 83"/>
              <p:cNvSpPr>
                <a:spLocks noChangeShapeType="1"/>
              </p:cNvSpPr>
              <p:nvPr/>
            </p:nvSpPr>
            <p:spPr bwMode="auto">
              <a:xfrm>
                <a:off x="373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Line 84"/>
              <p:cNvSpPr>
                <a:spLocks noChangeShapeType="1"/>
              </p:cNvSpPr>
              <p:nvPr/>
            </p:nvSpPr>
            <p:spPr bwMode="auto">
              <a:xfrm>
                <a:off x="553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Line 85"/>
              <p:cNvSpPr>
                <a:spLocks noChangeShapeType="1"/>
              </p:cNvSpPr>
              <p:nvPr/>
            </p:nvSpPr>
            <p:spPr bwMode="auto">
              <a:xfrm>
                <a:off x="734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Line 86"/>
              <p:cNvSpPr>
                <a:spLocks noChangeShapeType="1"/>
              </p:cNvSpPr>
              <p:nvPr/>
            </p:nvSpPr>
            <p:spPr bwMode="auto">
              <a:xfrm>
                <a:off x="914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87"/>
              <p:cNvSpPr>
                <a:spLocks noChangeShapeType="1"/>
              </p:cNvSpPr>
              <p:nvPr/>
            </p:nvSpPr>
            <p:spPr bwMode="auto">
              <a:xfrm>
                <a:off x="1095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Line 88"/>
              <p:cNvSpPr>
                <a:spLocks noChangeShapeType="1"/>
              </p:cNvSpPr>
              <p:nvPr/>
            </p:nvSpPr>
            <p:spPr bwMode="auto">
              <a:xfrm>
                <a:off x="1275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Line 89"/>
              <p:cNvSpPr>
                <a:spLocks noChangeShapeType="1"/>
              </p:cNvSpPr>
              <p:nvPr/>
            </p:nvSpPr>
            <p:spPr bwMode="auto">
              <a:xfrm>
                <a:off x="1456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Line 90"/>
              <p:cNvSpPr>
                <a:spLocks noChangeShapeType="1"/>
              </p:cNvSpPr>
              <p:nvPr/>
            </p:nvSpPr>
            <p:spPr bwMode="auto">
              <a:xfrm>
                <a:off x="1637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Line 91"/>
              <p:cNvSpPr>
                <a:spLocks noChangeShapeType="1"/>
              </p:cNvSpPr>
              <p:nvPr/>
            </p:nvSpPr>
            <p:spPr bwMode="auto">
              <a:xfrm>
                <a:off x="1817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Line 92"/>
              <p:cNvSpPr>
                <a:spLocks noChangeShapeType="1"/>
              </p:cNvSpPr>
              <p:nvPr/>
            </p:nvSpPr>
            <p:spPr bwMode="auto">
              <a:xfrm>
                <a:off x="1998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Line 93"/>
              <p:cNvSpPr>
                <a:spLocks noChangeShapeType="1"/>
              </p:cNvSpPr>
              <p:nvPr/>
            </p:nvSpPr>
            <p:spPr bwMode="auto">
              <a:xfrm>
                <a:off x="2178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Line 94"/>
              <p:cNvSpPr>
                <a:spLocks noChangeShapeType="1"/>
              </p:cNvSpPr>
              <p:nvPr/>
            </p:nvSpPr>
            <p:spPr bwMode="auto">
              <a:xfrm>
                <a:off x="2359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Line 95"/>
              <p:cNvSpPr>
                <a:spLocks noChangeShapeType="1"/>
              </p:cNvSpPr>
              <p:nvPr/>
            </p:nvSpPr>
            <p:spPr bwMode="auto">
              <a:xfrm>
                <a:off x="2539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4" name="Group 118"/>
              <p:cNvGrpSpPr>
                <a:grpSpLocks/>
              </p:cNvGrpSpPr>
              <p:nvPr/>
            </p:nvGrpSpPr>
            <p:grpSpPr bwMode="auto">
              <a:xfrm>
                <a:off x="192" y="144"/>
                <a:ext cx="2352" cy="2411"/>
                <a:chOff x="192" y="144"/>
                <a:chExt cx="3792" cy="2411"/>
              </a:xfrm>
            </p:grpSpPr>
            <p:sp>
              <p:nvSpPr>
                <p:cNvPr id="45" name="Line 103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" name="Line 104"/>
                <p:cNvSpPr>
                  <a:spLocks noChangeShapeType="1"/>
                </p:cNvSpPr>
                <p:nvPr/>
              </p:nvSpPr>
              <p:spPr bwMode="auto">
                <a:xfrm>
                  <a:off x="192" y="316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" name="Line 105"/>
                <p:cNvSpPr>
                  <a:spLocks noChangeShapeType="1"/>
                </p:cNvSpPr>
                <p:nvPr/>
              </p:nvSpPr>
              <p:spPr bwMode="auto">
                <a:xfrm>
                  <a:off x="192" y="488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" name="Line 106"/>
                <p:cNvSpPr>
                  <a:spLocks noChangeShapeType="1"/>
                </p:cNvSpPr>
                <p:nvPr/>
              </p:nvSpPr>
              <p:spPr bwMode="auto">
                <a:xfrm>
                  <a:off x="192" y="661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" name="Line 107"/>
                <p:cNvSpPr>
                  <a:spLocks noChangeShapeType="1"/>
                </p:cNvSpPr>
                <p:nvPr/>
              </p:nvSpPr>
              <p:spPr bwMode="auto">
                <a:xfrm>
                  <a:off x="192" y="833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" name="Line 108"/>
                <p:cNvSpPr>
                  <a:spLocks noChangeShapeType="1"/>
                </p:cNvSpPr>
                <p:nvPr/>
              </p:nvSpPr>
              <p:spPr bwMode="auto">
                <a:xfrm>
                  <a:off x="192" y="1005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" name="Line 109"/>
                <p:cNvSpPr>
                  <a:spLocks noChangeShapeType="1"/>
                </p:cNvSpPr>
                <p:nvPr/>
              </p:nvSpPr>
              <p:spPr bwMode="auto">
                <a:xfrm>
                  <a:off x="192" y="1177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" name="Line 110"/>
                <p:cNvSpPr>
                  <a:spLocks noChangeShapeType="1"/>
                </p:cNvSpPr>
                <p:nvPr/>
              </p:nvSpPr>
              <p:spPr bwMode="auto">
                <a:xfrm>
                  <a:off x="192" y="1349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" name="Line 111"/>
                <p:cNvSpPr>
                  <a:spLocks noChangeShapeType="1"/>
                </p:cNvSpPr>
                <p:nvPr/>
              </p:nvSpPr>
              <p:spPr bwMode="auto">
                <a:xfrm>
                  <a:off x="192" y="1522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" name="Line 112"/>
                <p:cNvSpPr>
                  <a:spLocks noChangeShapeType="1"/>
                </p:cNvSpPr>
                <p:nvPr/>
              </p:nvSpPr>
              <p:spPr bwMode="auto">
                <a:xfrm>
                  <a:off x="192" y="1694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" name="Line 113"/>
                <p:cNvSpPr>
                  <a:spLocks noChangeShapeType="1"/>
                </p:cNvSpPr>
                <p:nvPr/>
              </p:nvSpPr>
              <p:spPr bwMode="auto">
                <a:xfrm>
                  <a:off x="192" y="1867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6" name="Line 114"/>
                <p:cNvSpPr>
                  <a:spLocks noChangeShapeType="1"/>
                </p:cNvSpPr>
                <p:nvPr/>
              </p:nvSpPr>
              <p:spPr bwMode="auto">
                <a:xfrm>
                  <a:off x="192" y="2039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7" name="Line 115"/>
                <p:cNvSpPr>
                  <a:spLocks noChangeShapeType="1"/>
                </p:cNvSpPr>
                <p:nvPr/>
              </p:nvSpPr>
              <p:spPr bwMode="auto">
                <a:xfrm>
                  <a:off x="192" y="2211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" name="Line 116"/>
                <p:cNvSpPr>
                  <a:spLocks noChangeShapeType="1"/>
                </p:cNvSpPr>
                <p:nvPr/>
              </p:nvSpPr>
              <p:spPr bwMode="auto">
                <a:xfrm>
                  <a:off x="192" y="2383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" name="Line 117"/>
                <p:cNvSpPr>
                  <a:spLocks noChangeShapeType="1"/>
                </p:cNvSpPr>
                <p:nvPr/>
              </p:nvSpPr>
              <p:spPr bwMode="auto">
                <a:xfrm>
                  <a:off x="192" y="2555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6" name="Freeform 66"/>
            <p:cNvSpPr>
              <a:spLocks/>
            </p:cNvSpPr>
            <p:nvPr/>
          </p:nvSpPr>
          <p:spPr bwMode="auto">
            <a:xfrm>
              <a:off x="467544" y="4614636"/>
              <a:ext cx="3744416" cy="1728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04" y="0"/>
                </a:cxn>
              </a:cxnLst>
              <a:rect l="0" t="0" r="r" b="b"/>
              <a:pathLst>
                <a:path w="4104" h="1">
                  <a:moveTo>
                    <a:pt x="0" y="0"/>
                  </a:moveTo>
                  <a:lnTo>
                    <a:pt x="4104" y="0"/>
                  </a:lnTo>
                </a:path>
              </a:pathLst>
            </a:custGeom>
            <a:ln>
              <a:headEnd/>
              <a:tailEnd type="stealth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Freeform 67"/>
            <p:cNvSpPr>
              <a:spLocks/>
            </p:cNvSpPr>
            <p:nvPr/>
          </p:nvSpPr>
          <p:spPr bwMode="auto">
            <a:xfrm>
              <a:off x="2153092" y="2420888"/>
              <a:ext cx="45719" cy="3816424"/>
            </a:xfrm>
            <a:custGeom>
              <a:avLst/>
              <a:gdLst/>
              <a:ahLst/>
              <a:cxnLst>
                <a:cxn ang="0">
                  <a:pos x="8" y="2688"/>
                </a:cxn>
                <a:cxn ang="0">
                  <a:pos x="0" y="0"/>
                </a:cxn>
              </a:cxnLst>
              <a:rect l="0" t="0" r="r" b="b"/>
              <a:pathLst>
                <a:path w="8" h="2688">
                  <a:moveTo>
                    <a:pt x="8" y="2688"/>
                  </a:moveTo>
                  <a:lnTo>
                    <a:pt x="0" y="0"/>
                  </a:lnTo>
                </a:path>
              </a:pathLst>
            </a:custGeom>
            <a:ln>
              <a:headEnd/>
              <a:tailEnd type="stealth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8" name="Дуга 7"/>
            <p:cNvSpPr/>
            <p:nvPr/>
          </p:nvSpPr>
          <p:spPr>
            <a:xfrm>
              <a:off x="755576" y="3212976"/>
              <a:ext cx="2880320" cy="2664296"/>
            </a:xfrm>
            <a:prstGeom prst="arc">
              <a:avLst>
                <a:gd name="adj1" fmla="val 10730134"/>
                <a:gd name="adj2" fmla="val 143868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Oval 38"/>
            <p:cNvSpPr>
              <a:spLocks noChangeArrowheads="1"/>
            </p:cNvSpPr>
            <p:nvPr/>
          </p:nvSpPr>
          <p:spPr bwMode="auto">
            <a:xfrm>
              <a:off x="3062670" y="4567588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Oval 38"/>
            <p:cNvSpPr>
              <a:spLocks noChangeArrowheads="1"/>
            </p:cNvSpPr>
            <p:nvPr/>
          </p:nvSpPr>
          <p:spPr bwMode="auto">
            <a:xfrm>
              <a:off x="3602029" y="4571862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Oval 38"/>
            <p:cNvSpPr>
              <a:spLocks noChangeArrowheads="1"/>
            </p:cNvSpPr>
            <p:nvPr/>
          </p:nvSpPr>
          <p:spPr bwMode="auto">
            <a:xfrm>
              <a:off x="2122651" y="3175553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Oval 38"/>
            <p:cNvSpPr>
              <a:spLocks noChangeArrowheads="1"/>
            </p:cNvSpPr>
            <p:nvPr/>
          </p:nvSpPr>
          <p:spPr bwMode="auto">
            <a:xfrm>
              <a:off x="712802" y="4571862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Oval 38"/>
            <p:cNvSpPr>
              <a:spLocks noChangeArrowheads="1"/>
            </p:cNvSpPr>
            <p:nvPr/>
          </p:nvSpPr>
          <p:spPr bwMode="auto">
            <a:xfrm>
              <a:off x="3050207" y="3472133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2195736" y="2852936"/>
              <a:ext cx="1440160" cy="1728192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3098298" y="3520258"/>
              <a:ext cx="0" cy="108012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171853" y="3515266"/>
              <a:ext cx="936104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Дуга 16"/>
            <p:cNvSpPr/>
            <p:nvPr/>
          </p:nvSpPr>
          <p:spPr>
            <a:xfrm rot="1134634">
              <a:off x="2227586" y="4344327"/>
              <a:ext cx="318098" cy="368323"/>
            </a:xfrm>
            <a:prstGeom prst="arc">
              <a:avLst>
                <a:gd name="adj1" fmla="val 15348661"/>
                <a:gd name="adj2" fmla="val 286643"/>
              </a:avLst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31840" y="3212976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M (x; y)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23728" y="2924944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C (0; 1)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39552" y="4581128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B (-1; 0)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3848" y="4581128"/>
              <a:ext cx="9361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A(1; 0)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23928" y="45811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95736" y="234888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07704" y="45811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83768" y="450912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059832" y="393305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15816" y="45811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8" name="Объект 27"/>
            <p:cNvGraphicFramePr>
              <a:graphicFrameLocks noChangeAspect="1"/>
            </p:cNvGraphicFramePr>
            <p:nvPr/>
          </p:nvGraphicFramePr>
          <p:xfrm>
            <a:off x="2555776" y="4293096"/>
            <a:ext cx="233308" cy="2138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4" name="Формула" r:id="rId3" imgW="152280" imgH="139680" progId="Equation.3">
                    <p:embed/>
                  </p:oleObj>
                </mc:Choice>
                <mc:Fallback>
                  <p:oleObj name="Формула" r:id="rId3" imgW="15228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5776" y="4293096"/>
                          <a:ext cx="233308" cy="2138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TextBox 28"/>
            <p:cNvSpPr txBox="1"/>
            <p:nvPr/>
          </p:nvSpPr>
          <p:spPr>
            <a:xfrm>
              <a:off x="3347864" y="263691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0" name="Прямоугольник 59"/>
          <p:cNvSpPr/>
          <p:nvPr/>
        </p:nvSpPr>
        <p:spPr>
          <a:xfrm>
            <a:off x="179512" y="190574"/>
            <a:ext cx="8244408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Значения с</a:t>
            </a:r>
            <a:r>
              <a:rPr lang="ru-RU" sz="4000" b="1" cap="none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инуса, косинуса и тангенса для углов 0</a:t>
            </a:r>
            <a:r>
              <a:rPr lang="ru-RU" sz="4000" b="1" cap="none" spc="50" baseline="3000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4000" b="1" cap="none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90</a:t>
            </a:r>
            <a:r>
              <a:rPr lang="ru-RU" sz="4000" b="1" cap="none" spc="50" baseline="3000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4000" b="1" cap="none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180</a:t>
            </a:r>
            <a:r>
              <a:rPr lang="ru-RU" sz="4000" b="1" cap="none" spc="50" baseline="3000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cap="none" spc="5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2" name="Таблица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852019"/>
              </p:ext>
            </p:extLst>
          </p:nvPr>
        </p:nvGraphicFramePr>
        <p:xfrm>
          <a:off x="4560112" y="3546304"/>
          <a:ext cx="3744416" cy="194421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36104"/>
                <a:gridCol w="936104"/>
                <a:gridCol w="936104"/>
                <a:gridCol w="936104"/>
              </a:tblGrid>
              <a:tr h="50697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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50" dirty="0" smtClean="0">
                          <a:ln w="11430"/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ru-RU" sz="2400" b="1" cap="none" spc="50" baseline="30000" dirty="0" smtClean="0">
                          <a:ln w="11430"/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50" dirty="0" smtClean="0">
                          <a:ln w="11430"/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r>
                        <a:rPr lang="ru-RU" sz="2400" b="1" cap="none" spc="50" baseline="30000" dirty="0" smtClean="0">
                          <a:ln w="11430"/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50" dirty="0" smtClean="0">
                          <a:ln w="11430"/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r>
                        <a:rPr lang="ru-RU" sz="2400" b="1" cap="none" spc="50" baseline="30000" dirty="0" smtClean="0">
                          <a:ln w="11430"/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90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sin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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908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cos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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908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tg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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3" name="Прямоугольник 62"/>
          <p:cNvSpPr/>
          <p:nvPr/>
        </p:nvSpPr>
        <p:spPr>
          <a:xfrm>
            <a:off x="4932040" y="2132856"/>
            <a:ext cx="3491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 как точки А, С 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имеют координаты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(1; 0), С (0; 1), В (-1; 0), то </a:t>
            </a:r>
          </a:p>
        </p:txBody>
      </p:sp>
    </p:spTree>
    <p:extLst>
      <p:ext uri="{BB962C8B-B14F-4D97-AF65-F5344CB8AC3E}">
        <p14:creationId xmlns:p14="http://schemas.microsoft.com/office/powerpoint/2010/main" val="394684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Прямоугольник 59"/>
          <p:cNvSpPr/>
          <p:nvPr/>
        </p:nvSpPr>
        <p:spPr>
          <a:xfrm>
            <a:off x="179512" y="190574"/>
            <a:ext cx="8244408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Знаки тригонометрических функций</a:t>
            </a:r>
            <a:endParaRPr lang="ru-RU" sz="3600" b="1" cap="none" spc="5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Тригонометрия за 5 минут! Тригонометрические функции и тригонометрический  круг простыми словами | Клуб любителей математики - Matematika.Clu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Прямоугольник 63"/>
          <p:cNvSpPr/>
          <p:nvPr/>
        </p:nvSpPr>
        <p:spPr>
          <a:xfrm>
            <a:off x="6372200" y="2204864"/>
            <a:ext cx="1368152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6372200" y="3500815"/>
            <a:ext cx="136815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372200" y="4724758"/>
            <a:ext cx="1368152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948537"/>
              </p:ext>
            </p:extLst>
          </p:nvPr>
        </p:nvGraphicFramePr>
        <p:xfrm>
          <a:off x="6467475" y="4797425"/>
          <a:ext cx="1131888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Формула" r:id="rId4" imgW="672840" imgH="393480" progId="Equation.3">
                  <p:embed/>
                </p:oleObj>
              </mc:Choice>
              <mc:Fallback>
                <p:oleObj name="Формула" r:id="rId4" imgW="672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475" y="4797425"/>
                        <a:ext cx="1131888" cy="66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065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Прямоугольник 59"/>
          <p:cNvSpPr/>
          <p:nvPr/>
        </p:nvSpPr>
        <p:spPr>
          <a:xfrm>
            <a:off x="107503" y="476672"/>
            <a:ext cx="8244408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Значения тригонометрических функций некоторых углов</a:t>
            </a:r>
            <a:endParaRPr lang="ru-RU" sz="3600" b="1" cap="none" spc="5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XYZ - Синус и косинус - тригонометрические функции y=sin(x), y=cos(x).  Свойства, область определения, значения, четность, периоды, нули,  промежутки знакопостоянства, возрастание, убывание, минимумы, максимумы,  основные значения, знаки, формулы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20" y="2060848"/>
            <a:ext cx="7877175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38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67544" y="1988840"/>
            <a:ext cx="3816424" cy="3899471"/>
            <a:chOff x="467544" y="2348880"/>
            <a:chExt cx="3816424" cy="3899471"/>
          </a:xfrm>
        </p:grpSpPr>
        <p:grpSp>
          <p:nvGrpSpPr>
            <p:cNvPr id="5" name="Group 119"/>
            <p:cNvGrpSpPr>
              <a:grpSpLocks/>
            </p:cNvGrpSpPr>
            <p:nvPr/>
          </p:nvGrpSpPr>
          <p:grpSpPr bwMode="auto">
            <a:xfrm>
              <a:off x="467544" y="2420888"/>
              <a:ext cx="3733800" cy="3827463"/>
              <a:chOff x="192" y="144"/>
              <a:chExt cx="2352" cy="2411"/>
            </a:xfrm>
          </p:grpSpPr>
          <p:sp>
            <p:nvSpPr>
              <p:cNvPr id="30" name="Line 81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Line 83"/>
              <p:cNvSpPr>
                <a:spLocks noChangeShapeType="1"/>
              </p:cNvSpPr>
              <p:nvPr/>
            </p:nvSpPr>
            <p:spPr bwMode="auto">
              <a:xfrm>
                <a:off x="373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Line 84"/>
              <p:cNvSpPr>
                <a:spLocks noChangeShapeType="1"/>
              </p:cNvSpPr>
              <p:nvPr/>
            </p:nvSpPr>
            <p:spPr bwMode="auto">
              <a:xfrm>
                <a:off x="553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Line 85"/>
              <p:cNvSpPr>
                <a:spLocks noChangeShapeType="1"/>
              </p:cNvSpPr>
              <p:nvPr/>
            </p:nvSpPr>
            <p:spPr bwMode="auto">
              <a:xfrm>
                <a:off x="734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Line 86"/>
              <p:cNvSpPr>
                <a:spLocks noChangeShapeType="1"/>
              </p:cNvSpPr>
              <p:nvPr/>
            </p:nvSpPr>
            <p:spPr bwMode="auto">
              <a:xfrm>
                <a:off x="914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87"/>
              <p:cNvSpPr>
                <a:spLocks noChangeShapeType="1"/>
              </p:cNvSpPr>
              <p:nvPr/>
            </p:nvSpPr>
            <p:spPr bwMode="auto">
              <a:xfrm>
                <a:off x="1095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Line 88"/>
              <p:cNvSpPr>
                <a:spLocks noChangeShapeType="1"/>
              </p:cNvSpPr>
              <p:nvPr/>
            </p:nvSpPr>
            <p:spPr bwMode="auto">
              <a:xfrm>
                <a:off x="1275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Line 89"/>
              <p:cNvSpPr>
                <a:spLocks noChangeShapeType="1"/>
              </p:cNvSpPr>
              <p:nvPr/>
            </p:nvSpPr>
            <p:spPr bwMode="auto">
              <a:xfrm>
                <a:off x="1456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Line 90"/>
              <p:cNvSpPr>
                <a:spLocks noChangeShapeType="1"/>
              </p:cNvSpPr>
              <p:nvPr/>
            </p:nvSpPr>
            <p:spPr bwMode="auto">
              <a:xfrm>
                <a:off x="1637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Line 91"/>
              <p:cNvSpPr>
                <a:spLocks noChangeShapeType="1"/>
              </p:cNvSpPr>
              <p:nvPr/>
            </p:nvSpPr>
            <p:spPr bwMode="auto">
              <a:xfrm>
                <a:off x="1817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Line 92"/>
              <p:cNvSpPr>
                <a:spLocks noChangeShapeType="1"/>
              </p:cNvSpPr>
              <p:nvPr/>
            </p:nvSpPr>
            <p:spPr bwMode="auto">
              <a:xfrm>
                <a:off x="1998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Line 93"/>
              <p:cNvSpPr>
                <a:spLocks noChangeShapeType="1"/>
              </p:cNvSpPr>
              <p:nvPr/>
            </p:nvSpPr>
            <p:spPr bwMode="auto">
              <a:xfrm>
                <a:off x="2178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Line 94"/>
              <p:cNvSpPr>
                <a:spLocks noChangeShapeType="1"/>
              </p:cNvSpPr>
              <p:nvPr/>
            </p:nvSpPr>
            <p:spPr bwMode="auto">
              <a:xfrm>
                <a:off x="2359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Line 95"/>
              <p:cNvSpPr>
                <a:spLocks noChangeShapeType="1"/>
              </p:cNvSpPr>
              <p:nvPr/>
            </p:nvSpPr>
            <p:spPr bwMode="auto">
              <a:xfrm>
                <a:off x="2539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4" name="Group 118"/>
              <p:cNvGrpSpPr>
                <a:grpSpLocks/>
              </p:cNvGrpSpPr>
              <p:nvPr/>
            </p:nvGrpSpPr>
            <p:grpSpPr bwMode="auto">
              <a:xfrm>
                <a:off x="192" y="144"/>
                <a:ext cx="2352" cy="2411"/>
                <a:chOff x="192" y="144"/>
                <a:chExt cx="3792" cy="2411"/>
              </a:xfrm>
            </p:grpSpPr>
            <p:sp>
              <p:nvSpPr>
                <p:cNvPr id="45" name="Line 103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" name="Line 104"/>
                <p:cNvSpPr>
                  <a:spLocks noChangeShapeType="1"/>
                </p:cNvSpPr>
                <p:nvPr/>
              </p:nvSpPr>
              <p:spPr bwMode="auto">
                <a:xfrm>
                  <a:off x="192" y="316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" name="Line 105"/>
                <p:cNvSpPr>
                  <a:spLocks noChangeShapeType="1"/>
                </p:cNvSpPr>
                <p:nvPr/>
              </p:nvSpPr>
              <p:spPr bwMode="auto">
                <a:xfrm>
                  <a:off x="192" y="488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" name="Line 106"/>
                <p:cNvSpPr>
                  <a:spLocks noChangeShapeType="1"/>
                </p:cNvSpPr>
                <p:nvPr/>
              </p:nvSpPr>
              <p:spPr bwMode="auto">
                <a:xfrm>
                  <a:off x="192" y="661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" name="Line 107"/>
                <p:cNvSpPr>
                  <a:spLocks noChangeShapeType="1"/>
                </p:cNvSpPr>
                <p:nvPr/>
              </p:nvSpPr>
              <p:spPr bwMode="auto">
                <a:xfrm>
                  <a:off x="192" y="833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" name="Line 108"/>
                <p:cNvSpPr>
                  <a:spLocks noChangeShapeType="1"/>
                </p:cNvSpPr>
                <p:nvPr/>
              </p:nvSpPr>
              <p:spPr bwMode="auto">
                <a:xfrm>
                  <a:off x="192" y="1005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" name="Line 109"/>
                <p:cNvSpPr>
                  <a:spLocks noChangeShapeType="1"/>
                </p:cNvSpPr>
                <p:nvPr/>
              </p:nvSpPr>
              <p:spPr bwMode="auto">
                <a:xfrm>
                  <a:off x="192" y="1177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" name="Line 110"/>
                <p:cNvSpPr>
                  <a:spLocks noChangeShapeType="1"/>
                </p:cNvSpPr>
                <p:nvPr/>
              </p:nvSpPr>
              <p:spPr bwMode="auto">
                <a:xfrm>
                  <a:off x="192" y="1349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" name="Line 111"/>
                <p:cNvSpPr>
                  <a:spLocks noChangeShapeType="1"/>
                </p:cNvSpPr>
                <p:nvPr/>
              </p:nvSpPr>
              <p:spPr bwMode="auto">
                <a:xfrm>
                  <a:off x="192" y="1522"/>
                  <a:ext cx="3792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" name="Line 112"/>
                <p:cNvSpPr>
                  <a:spLocks noChangeShapeType="1"/>
                </p:cNvSpPr>
                <p:nvPr/>
              </p:nvSpPr>
              <p:spPr bwMode="auto">
                <a:xfrm>
                  <a:off x="192" y="1694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" name="Line 113"/>
                <p:cNvSpPr>
                  <a:spLocks noChangeShapeType="1"/>
                </p:cNvSpPr>
                <p:nvPr/>
              </p:nvSpPr>
              <p:spPr bwMode="auto">
                <a:xfrm>
                  <a:off x="192" y="1867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6" name="Line 114"/>
                <p:cNvSpPr>
                  <a:spLocks noChangeShapeType="1"/>
                </p:cNvSpPr>
                <p:nvPr/>
              </p:nvSpPr>
              <p:spPr bwMode="auto">
                <a:xfrm>
                  <a:off x="192" y="2039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7" name="Line 115"/>
                <p:cNvSpPr>
                  <a:spLocks noChangeShapeType="1"/>
                </p:cNvSpPr>
                <p:nvPr/>
              </p:nvSpPr>
              <p:spPr bwMode="auto">
                <a:xfrm>
                  <a:off x="192" y="2211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" name="Line 116"/>
                <p:cNvSpPr>
                  <a:spLocks noChangeShapeType="1"/>
                </p:cNvSpPr>
                <p:nvPr/>
              </p:nvSpPr>
              <p:spPr bwMode="auto">
                <a:xfrm>
                  <a:off x="192" y="2383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" name="Line 117"/>
                <p:cNvSpPr>
                  <a:spLocks noChangeShapeType="1"/>
                </p:cNvSpPr>
                <p:nvPr/>
              </p:nvSpPr>
              <p:spPr bwMode="auto">
                <a:xfrm>
                  <a:off x="192" y="2555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6" name="Freeform 66"/>
            <p:cNvSpPr>
              <a:spLocks/>
            </p:cNvSpPr>
            <p:nvPr/>
          </p:nvSpPr>
          <p:spPr bwMode="auto">
            <a:xfrm>
              <a:off x="467544" y="4614636"/>
              <a:ext cx="3744416" cy="1728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04" y="0"/>
                </a:cxn>
              </a:cxnLst>
              <a:rect l="0" t="0" r="r" b="b"/>
              <a:pathLst>
                <a:path w="4104" h="1">
                  <a:moveTo>
                    <a:pt x="0" y="0"/>
                  </a:moveTo>
                  <a:lnTo>
                    <a:pt x="4104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67"/>
            <p:cNvSpPr>
              <a:spLocks/>
            </p:cNvSpPr>
            <p:nvPr/>
          </p:nvSpPr>
          <p:spPr bwMode="auto">
            <a:xfrm>
              <a:off x="2153092" y="2420888"/>
              <a:ext cx="45719" cy="3816424"/>
            </a:xfrm>
            <a:custGeom>
              <a:avLst/>
              <a:gdLst/>
              <a:ahLst/>
              <a:cxnLst>
                <a:cxn ang="0">
                  <a:pos x="8" y="2688"/>
                </a:cxn>
                <a:cxn ang="0">
                  <a:pos x="0" y="0"/>
                </a:cxn>
              </a:cxnLst>
              <a:rect l="0" t="0" r="r" b="b"/>
              <a:pathLst>
                <a:path w="8" h="2688">
                  <a:moveTo>
                    <a:pt x="8" y="2688"/>
                  </a:moveTo>
                  <a:lnTo>
                    <a:pt x="0" y="0"/>
                  </a:lnTo>
                </a:path>
              </a:pathLst>
            </a:custGeom>
            <a:ln>
              <a:headEnd/>
              <a:tailEnd type="stealth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8" name="Дуга 7"/>
            <p:cNvSpPr/>
            <p:nvPr/>
          </p:nvSpPr>
          <p:spPr>
            <a:xfrm>
              <a:off x="755576" y="3212976"/>
              <a:ext cx="2880320" cy="2664296"/>
            </a:xfrm>
            <a:prstGeom prst="arc">
              <a:avLst>
                <a:gd name="adj1" fmla="val 10730134"/>
                <a:gd name="adj2" fmla="val 143868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Oval 38"/>
            <p:cNvSpPr>
              <a:spLocks noChangeArrowheads="1"/>
            </p:cNvSpPr>
            <p:nvPr/>
          </p:nvSpPr>
          <p:spPr bwMode="auto">
            <a:xfrm>
              <a:off x="3062670" y="4567588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Oval 38"/>
            <p:cNvSpPr>
              <a:spLocks noChangeArrowheads="1"/>
            </p:cNvSpPr>
            <p:nvPr/>
          </p:nvSpPr>
          <p:spPr bwMode="auto">
            <a:xfrm>
              <a:off x="3602029" y="4571862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Oval 38"/>
            <p:cNvSpPr>
              <a:spLocks noChangeArrowheads="1"/>
            </p:cNvSpPr>
            <p:nvPr/>
          </p:nvSpPr>
          <p:spPr bwMode="auto">
            <a:xfrm>
              <a:off x="2122651" y="3175553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Oval 38"/>
            <p:cNvSpPr>
              <a:spLocks noChangeArrowheads="1"/>
            </p:cNvSpPr>
            <p:nvPr/>
          </p:nvSpPr>
          <p:spPr bwMode="auto">
            <a:xfrm>
              <a:off x="712802" y="4571862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Oval 38"/>
            <p:cNvSpPr>
              <a:spLocks noChangeArrowheads="1"/>
            </p:cNvSpPr>
            <p:nvPr/>
          </p:nvSpPr>
          <p:spPr bwMode="auto">
            <a:xfrm>
              <a:off x="3050207" y="3472133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2195736" y="2852936"/>
              <a:ext cx="1440160" cy="1728192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3098298" y="3520258"/>
              <a:ext cx="0" cy="108012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171853" y="3515266"/>
              <a:ext cx="936104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Дуга 16"/>
            <p:cNvSpPr/>
            <p:nvPr/>
          </p:nvSpPr>
          <p:spPr>
            <a:xfrm rot="1134634">
              <a:off x="2227586" y="4344327"/>
              <a:ext cx="318098" cy="368323"/>
            </a:xfrm>
            <a:prstGeom prst="arc">
              <a:avLst>
                <a:gd name="adj1" fmla="val 15348661"/>
                <a:gd name="adj2" fmla="val 286643"/>
              </a:avLst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31840" y="3212976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M (x; y)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23728" y="2924944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C (0; 1)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39552" y="4581128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B (-1; 0)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3848" y="4581128"/>
              <a:ext cx="9361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A(1; 0)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23928" y="45811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95736" y="234888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07704" y="45811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83768" y="450912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059832" y="393305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15816" y="45811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8" name="Объект 27"/>
            <p:cNvGraphicFramePr>
              <a:graphicFrameLocks noChangeAspect="1"/>
            </p:cNvGraphicFramePr>
            <p:nvPr/>
          </p:nvGraphicFramePr>
          <p:xfrm>
            <a:off x="2555776" y="4293096"/>
            <a:ext cx="233308" cy="2138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0" name="Формула" r:id="rId3" imgW="152280" imgH="139680" progId="Equation.3">
                    <p:embed/>
                  </p:oleObj>
                </mc:Choice>
                <mc:Fallback>
                  <p:oleObj name="Формула" r:id="rId3" imgW="15228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5776" y="4293096"/>
                          <a:ext cx="233308" cy="2138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TextBox 28"/>
            <p:cNvSpPr txBox="1"/>
            <p:nvPr/>
          </p:nvSpPr>
          <p:spPr>
            <a:xfrm>
              <a:off x="3347864" y="263691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1" name="Прямоугольник 60"/>
          <p:cNvSpPr/>
          <p:nvPr/>
        </p:nvSpPr>
        <p:spPr>
          <a:xfrm>
            <a:off x="467544" y="116632"/>
            <a:ext cx="7920880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Основное тригонометрическое тождество</a:t>
            </a:r>
            <a:endParaRPr lang="ru-RU" sz="4000" b="1" cap="none" spc="5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499992" y="2276872"/>
            <a:ext cx="4392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+ у</a:t>
            </a:r>
            <a:r>
              <a:rPr lang="ru-RU" sz="2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= 1 - уравнение окружности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4523942" y="2708920"/>
            <a:ext cx="11570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5676038" y="2708920"/>
            <a:ext cx="11528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Стрелка вниз 66"/>
          <p:cNvSpPr/>
          <p:nvPr/>
        </p:nvSpPr>
        <p:spPr>
          <a:xfrm>
            <a:off x="6363301" y="3140968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4383081" y="3861048"/>
            <a:ext cx="4392488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4000" b="1" spc="300" baseline="300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4000" b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4000" b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+ cos</a:t>
            </a:r>
            <a:r>
              <a:rPr lang="en-US" sz="4000" b="1" spc="300" baseline="300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4000" b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4000" b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= 1</a:t>
            </a:r>
            <a:endParaRPr lang="ru-RU" sz="4000" b="1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4499992" y="5085184"/>
            <a:ext cx="44750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любого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 промежутка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≤ 180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533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  <p:bldP spid="65" grpId="0"/>
      <p:bldP spid="67" grpId="0" animBg="1"/>
      <p:bldP spid="68" grpId="0" animBg="1"/>
      <p:bldP spid="6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Прямоугольник 60"/>
          <p:cNvSpPr/>
          <p:nvPr/>
        </p:nvSpPr>
        <p:spPr>
          <a:xfrm>
            <a:off x="5250568" y="2532265"/>
            <a:ext cx="2520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≤ 90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778802" y="1916832"/>
            <a:ext cx="3751686" cy="16921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(90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ctr"/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(90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06794" y="4436620"/>
            <a:ext cx="3823694" cy="16206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 (180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)= sin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ctr"/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(180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-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5394584" y="4817855"/>
            <a:ext cx="24897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≤ 180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344247"/>
            <a:ext cx="6624736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4800" b="1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Формулы </a:t>
            </a:r>
            <a:r>
              <a:rPr lang="ru-RU" sz="4800" b="1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приведения</a:t>
            </a:r>
          </a:p>
          <a:p>
            <a:pPr algn="ctr"/>
            <a:r>
              <a:rPr lang="ru-RU" b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тригонометрических функций к более понятному виду</a:t>
            </a:r>
            <a:endParaRPr lang="ru-RU" b="1" spc="5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21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 animBg="1"/>
      <p:bldP spid="64" grpId="0" animBg="1"/>
      <p:bldP spid="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Прямоугольник 59"/>
          <p:cNvSpPr/>
          <p:nvPr/>
        </p:nvSpPr>
        <p:spPr>
          <a:xfrm>
            <a:off x="998659" y="240642"/>
            <a:ext cx="6624736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4800" b="1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Формулы </a:t>
            </a:r>
            <a:r>
              <a:rPr lang="ru-RU" sz="4800" b="1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приведения</a:t>
            </a:r>
          </a:p>
          <a:p>
            <a:pPr algn="ctr"/>
            <a:r>
              <a:rPr lang="ru-RU" b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тригонометрических функций к более понятному виду</a:t>
            </a:r>
            <a:endParaRPr lang="ru-RU" b="1" spc="5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923434" y="3263567"/>
            <a:ext cx="2520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≤ 90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91386" y="1713617"/>
            <a:ext cx="3384376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(90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(90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311027" y="1778121"/>
            <a:ext cx="3645349" cy="4025765"/>
            <a:chOff x="467544" y="2348880"/>
            <a:chExt cx="3816424" cy="3899471"/>
          </a:xfrm>
        </p:grpSpPr>
        <p:grpSp>
          <p:nvGrpSpPr>
            <p:cNvPr id="8" name="Group 119"/>
            <p:cNvGrpSpPr>
              <a:grpSpLocks/>
            </p:cNvGrpSpPr>
            <p:nvPr/>
          </p:nvGrpSpPr>
          <p:grpSpPr bwMode="auto">
            <a:xfrm>
              <a:off x="467544" y="2420888"/>
              <a:ext cx="3733800" cy="3827463"/>
              <a:chOff x="192" y="144"/>
              <a:chExt cx="2352" cy="2411"/>
            </a:xfrm>
          </p:grpSpPr>
          <p:sp>
            <p:nvSpPr>
              <p:cNvPr id="33" name="Line 81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Line 83"/>
              <p:cNvSpPr>
                <a:spLocks noChangeShapeType="1"/>
              </p:cNvSpPr>
              <p:nvPr/>
            </p:nvSpPr>
            <p:spPr bwMode="auto">
              <a:xfrm>
                <a:off x="373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84"/>
              <p:cNvSpPr>
                <a:spLocks noChangeShapeType="1"/>
              </p:cNvSpPr>
              <p:nvPr/>
            </p:nvSpPr>
            <p:spPr bwMode="auto">
              <a:xfrm>
                <a:off x="553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Line 85"/>
              <p:cNvSpPr>
                <a:spLocks noChangeShapeType="1"/>
              </p:cNvSpPr>
              <p:nvPr/>
            </p:nvSpPr>
            <p:spPr bwMode="auto">
              <a:xfrm>
                <a:off x="734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Line 86"/>
              <p:cNvSpPr>
                <a:spLocks noChangeShapeType="1"/>
              </p:cNvSpPr>
              <p:nvPr/>
            </p:nvSpPr>
            <p:spPr bwMode="auto">
              <a:xfrm>
                <a:off x="914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Line 87"/>
              <p:cNvSpPr>
                <a:spLocks noChangeShapeType="1"/>
              </p:cNvSpPr>
              <p:nvPr/>
            </p:nvSpPr>
            <p:spPr bwMode="auto">
              <a:xfrm>
                <a:off x="1095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Line 88"/>
              <p:cNvSpPr>
                <a:spLocks noChangeShapeType="1"/>
              </p:cNvSpPr>
              <p:nvPr/>
            </p:nvSpPr>
            <p:spPr bwMode="auto">
              <a:xfrm>
                <a:off x="1275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Line 89"/>
              <p:cNvSpPr>
                <a:spLocks noChangeShapeType="1"/>
              </p:cNvSpPr>
              <p:nvPr/>
            </p:nvSpPr>
            <p:spPr bwMode="auto">
              <a:xfrm>
                <a:off x="1456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Line 90"/>
              <p:cNvSpPr>
                <a:spLocks noChangeShapeType="1"/>
              </p:cNvSpPr>
              <p:nvPr/>
            </p:nvSpPr>
            <p:spPr bwMode="auto">
              <a:xfrm>
                <a:off x="1637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Line 91"/>
              <p:cNvSpPr>
                <a:spLocks noChangeShapeType="1"/>
              </p:cNvSpPr>
              <p:nvPr/>
            </p:nvSpPr>
            <p:spPr bwMode="auto">
              <a:xfrm>
                <a:off x="1817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Line 92"/>
              <p:cNvSpPr>
                <a:spLocks noChangeShapeType="1"/>
              </p:cNvSpPr>
              <p:nvPr/>
            </p:nvSpPr>
            <p:spPr bwMode="auto">
              <a:xfrm>
                <a:off x="1998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Line 93"/>
              <p:cNvSpPr>
                <a:spLocks noChangeShapeType="1"/>
              </p:cNvSpPr>
              <p:nvPr/>
            </p:nvSpPr>
            <p:spPr bwMode="auto">
              <a:xfrm>
                <a:off x="2178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Line 94"/>
              <p:cNvSpPr>
                <a:spLocks noChangeShapeType="1"/>
              </p:cNvSpPr>
              <p:nvPr/>
            </p:nvSpPr>
            <p:spPr bwMode="auto">
              <a:xfrm>
                <a:off x="2359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" name="Line 95"/>
              <p:cNvSpPr>
                <a:spLocks noChangeShapeType="1"/>
              </p:cNvSpPr>
              <p:nvPr/>
            </p:nvSpPr>
            <p:spPr bwMode="auto">
              <a:xfrm>
                <a:off x="2539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7" name="Group 118"/>
              <p:cNvGrpSpPr>
                <a:grpSpLocks/>
              </p:cNvGrpSpPr>
              <p:nvPr/>
            </p:nvGrpSpPr>
            <p:grpSpPr bwMode="auto">
              <a:xfrm>
                <a:off x="192" y="144"/>
                <a:ext cx="2352" cy="2411"/>
                <a:chOff x="192" y="144"/>
                <a:chExt cx="3792" cy="2411"/>
              </a:xfrm>
            </p:grpSpPr>
            <p:sp>
              <p:nvSpPr>
                <p:cNvPr id="48" name="Line 103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" name="Line 104"/>
                <p:cNvSpPr>
                  <a:spLocks noChangeShapeType="1"/>
                </p:cNvSpPr>
                <p:nvPr/>
              </p:nvSpPr>
              <p:spPr bwMode="auto">
                <a:xfrm>
                  <a:off x="192" y="316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" name="Line 105"/>
                <p:cNvSpPr>
                  <a:spLocks noChangeShapeType="1"/>
                </p:cNvSpPr>
                <p:nvPr/>
              </p:nvSpPr>
              <p:spPr bwMode="auto">
                <a:xfrm>
                  <a:off x="192" y="488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" name="Line 106"/>
                <p:cNvSpPr>
                  <a:spLocks noChangeShapeType="1"/>
                </p:cNvSpPr>
                <p:nvPr/>
              </p:nvSpPr>
              <p:spPr bwMode="auto">
                <a:xfrm>
                  <a:off x="192" y="661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" name="Line 107"/>
                <p:cNvSpPr>
                  <a:spLocks noChangeShapeType="1"/>
                </p:cNvSpPr>
                <p:nvPr/>
              </p:nvSpPr>
              <p:spPr bwMode="auto">
                <a:xfrm>
                  <a:off x="192" y="833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" name="Line 108"/>
                <p:cNvSpPr>
                  <a:spLocks noChangeShapeType="1"/>
                </p:cNvSpPr>
                <p:nvPr/>
              </p:nvSpPr>
              <p:spPr bwMode="auto">
                <a:xfrm>
                  <a:off x="192" y="1005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" name="Line 109"/>
                <p:cNvSpPr>
                  <a:spLocks noChangeShapeType="1"/>
                </p:cNvSpPr>
                <p:nvPr/>
              </p:nvSpPr>
              <p:spPr bwMode="auto">
                <a:xfrm>
                  <a:off x="192" y="1177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" name="Line 110"/>
                <p:cNvSpPr>
                  <a:spLocks noChangeShapeType="1"/>
                </p:cNvSpPr>
                <p:nvPr/>
              </p:nvSpPr>
              <p:spPr bwMode="auto">
                <a:xfrm>
                  <a:off x="192" y="1349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6" name="Line 111"/>
                <p:cNvSpPr>
                  <a:spLocks noChangeShapeType="1"/>
                </p:cNvSpPr>
                <p:nvPr/>
              </p:nvSpPr>
              <p:spPr bwMode="auto">
                <a:xfrm>
                  <a:off x="192" y="1522"/>
                  <a:ext cx="3792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7" name="Line 112"/>
                <p:cNvSpPr>
                  <a:spLocks noChangeShapeType="1"/>
                </p:cNvSpPr>
                <p:nvPr/>
              </p:nvSpPr>
              <p:spPr bwMode="auto">
                <a:xfrm>
                  <a:off x="192" y="1694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" name="Line 113"/>
                <p:cNvSpPr>
                  <a:spLocks noChangeShapeType="1"/>
                </p:cNvSpPr>
                <p:nvPr/>
              </p:nvSpPr>
              <p:spPr bwMode="auto">
                <a:xfrm>
                  <a:off x="192" y="1867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" name="Line 114"/>
                <p:cNvSpPr>
                  <a:spLocks noChangeShapeType="1"/>
                </p:cNvSpPr>
                <p:nvPr/>
              </p:nvSpPr>
              <p:spPr bwMode="auto">
                <a:xfrm>
                  <a:off x="192" y="2039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" name="Line 115"/>
                <p:cNvSpPr>
                  <a:spLocks noChangeShapeType="1"/>
                </p:cNvSpPr>
                <p:nvPr/>
              </p:nvSpPr>
              <p:spPr bwMode="auto">
                <a:xfrm>
                  <a:off x="192" y="2211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" name="Line 116"/>
                <p:cNvSpPr>
                  <a:spLocks noChangeShapeType="1"/>
                </p:cNvSpPr>
                <p:nvPr/>
              </p:nvSpPr>
              <p:spPr bwMode="auto">
                <a:xfrm>
                  <a:off x="192" y="2383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" name="Line 117"/>
                <p:cNvSpPr>
                  <a:spLocks noChangeShapeType="1"/>
                </p:cNvSpPr>
                <p:nvPr/>
              </p:nvSpPr>
              <p:spPr bwMode="auto">
                <a:xfrm>
                  <a:off x="192" y="2555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9" name="Freeform 66"/>
            <p:cNvSpPr>
              <a:spLocks/>
            </p:cNvSpPr>
            <p:nvPr/>
          </p:nvSpPr>
          <p:spPr bwMode="auto">
            <a:xfrm>
              <a:off x="467544" y="4614636"/>
              <a:ext cx="3744416" cy="1728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04" y="0"/>
                </a:cxn>
              </a:cxnLst>
              <a:rect l="0" t="0" r="r" b="b"/>
              <a:pathLst>
                <a:path w="4104" h="1">
                  <a:moveTo>
                    <a:pt x="0" y="0"/>
                  </a:moveTo>
                  <a:lnTo>
                    <a:pt x="4104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67"/>
            <p:cNvSpPr>
              <a:spLocks/>
            </p:cNvSpPr>
            <p:nvPr/>
          </p:nvSpPr>
          <p:spPr bwMode="auto">
            <a:xfrm>
              <a:off x="2153092" y="2420888"/>
              <a:ext cx="45719" cy="3816424"/>
            </a:xfrm>
            <a:custGeom>
              <a:avLst/>
              <a:gdLst/>
              <a:ahLst/>
              <a:cxnLst>
                <a:cxn ang="0">
                  <a:pos x="8" y="2688"/>
                </a:cxn>
                <a:cxn ang="0">
                  <a:pos x="0" y="0"/>
                </a:cxn>
              </a:cxnLst>
              <a:rect l="0" t="0" r="r" b="b"/>
              <a:pathLst>
                <a:path w="8" h="2688">
                  <a:moveTo>
                    <a:pt x="8" y="2688"/>
                  </a:moveTo>
                  <a:lnTo>
                    <a:pt x="0" y="0"/>
                  </a:lnTo>
                </a:path>
              </a:pathLst>
            </a:custGeom>
            <a:ln>
              <a:headEnd/>
              <a:tailEnd type="stealth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Дуга 10"/>
            <p:cNvSpPr/>
            <p:nvPr/>
          </p:nvSpPr>
          <p:spPr>
            <a:xfrm>
              <a:off x="755576" y="3212976"/>
              <a:ext cx="2880320" cy="2664296"/>
            </a:xfrm>
            <a:prstGeom prst="arc">
              <a:avLst>
                <a:gd name="adj1" fmla="val 10730134"/>
                <a:gd name="adj2" fmla="val 143868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 38"/>
            <p:cNvSpPr>
              <a:spLocks noChangeArrowheads="1"/>
            </p:cNvSpPr>
            <p:nvPr/>
          </p:nvSpPr>
          <p:spPr bwMode="auto">
            <a:xfrm>
              <a:off x="3062670" y="4567588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Oval 38"/>
            <p:cNvSpPr>
              <a:spLocks noChangeArrowheads="1"/>
            </p:cNvSpPr>
            <p:nvPr/>
          </p:nvSpPr>
          <p:spPr bwMode="auto">
            <a:xfrm>
              <a:off x="3602029" y="4571862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Oval 38"/>
            <p:cNvSpPr>
              <a:spLocks noChangeArrowheads="1"/>
            </p:cNvSpPr>
            <p:nvPr/>
          </p:nvSpPr>
          <p:spPr bwMode="auto">
            <a:xfrm>
              <a:off x="2122651" y="3175553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Oval 38"/>
            <p:cNvSpPr>
              <a:spLocks noChangeArrowheads="1"/>
            </p:cNvSpPr>
            <p:nvPr/>
          </p:nvSpPr>
          <p:spPr bwMode="auto">
            <a:xfrm>
              <a:off x="712802" y="4571862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Oval 38"/>
            <p:cNvSpPr>
              <a:spLocks noChangeArrowheads="1"/>
            </p:cNvSpPr>
            <p:nvPr/>
          </p:nvSpPr>
          <p:spPr bwMode="auto">
            <a:xfrm>
              <a:off x="3050207" y="3472133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2186807" y="3263498"/>
              <a:ext cx="1089050" cy="1297596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2171853" y="3515266"/>
              <a:ext cx="936104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Дуга 19"/>
            <p:cNvSpPr/>
            <p:nvPr/>
          </p:nvSpPr>
          <p:spPr>
            <a:xfrm rot="1134634">
              <a:off x="2185735" y="4387397"/>
              <a:ext cx="255719" cy="44086"/>
            </a:xfrm>
            <a:prstGeom prst="arc">
              <a:avLst>
                <a:gd name="adj1" fmla="val 15348661"/>
                <a:gd name="adj2" fmla="val 286643"/>
              </a:avLst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23728" y="2924944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C (0; 1)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9552" y="4581128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B (-1; 0)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03848" y="4581128"/>
              <a:ext cx="9361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A(1; 0)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23928" y="45811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195736" y="234888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07704" y="45811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483768" y="450912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915816" y="45811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1" name="Объект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4650577"/>
                </p:ext>
              </p:extLst>
            </p:nvPr>
          </p:nvGraphicFramePr>
          <p:xfrm>
            <a:off x="2259101" y="3846910"/>
            <a:ext cx="233308" cy="2138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8" name="Формула" r:id="rId3" imgW="152280" imgH="139680" progId="Equation.3">
                    <p:embed/>
                  </p:oleObj>
                </mc:Choice>
                <mc:Fallback>
                  <p:oleObj name="Формула" r:id="rId3" imgW="15228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9101" y="3846910"/>
                          <a:ext cx="233308" cy="2138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TextBox 31"/>
            <p:cNvSpPr txBox="1"/>
            <p:nvPr/>
          </p:nvSpPr>
          <p:spPr>
            <a:xfrm>
              <a:off x="3347864" y="263691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8" name="Прямоугольник 67"/>
              <p:cNvSpPr/>
              <p:nvPr/>
            </p:nvSpPr>
            <p:spPr>
              <a:xfrm>
                <a:off x="251520" y="3905418"/>
                <a:ext cx="3816424" cy="52676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90°+</m:t>
                              </m:r>
                              <m:r>
                                <a:rPr lang="ru-RU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𝛼</m:t>
                              </m:r>
                            </m:e>
                          </m:d>
                          <m:r>
                            <a:rPr lang="ru-RU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= </m:t>
                          </m:r>
                          <m:func>
                            <m:funcPr>
                              <m:ctrlP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uncPr>
                            <m:fName>
                              <m:r>
                                <a:rPr lang="ru-RU" sz="24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 −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𝜶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ru-RU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8" name="Прямоугольник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905418"/>
                <a:ext cx="3816424" cy="52676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Прямоугольник 68"/>
              <p:cNvSpPr/>
              <p:nvPr/>
            </p:nvSpPr>
            <p:spPr>
              <a:xfrm>
                <a:off x="251520" y="4714718"/>
                <a:ext cx="3816424" cy="53818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90</m:t>
                              </m:r>
                              <m:r>
                                <a:rPr lang="ru-RU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°+ </m:t>
                              </m:r>
                              <m:r>
                                <a:rPr lang="ru-RU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𝛼</m:t>
                              </m:r>
                            </m:e>
                          </m:d>
                        </m:e>
                      </m:func>
                      <m:r>
                        <a:rPr lang="ru-RU" sz="2400" b="1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𝜶</m:t>
                          </m:r>
                        </m:e>
                      </m:func>
                    </m:oMath>
                  </m:oMathPara>
                </a14:m>
                <a:endParaRPr lang="ru-RU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9" name="Прямоугольник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714718"/>
                <a:ext cx="3816424" cy="53818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560882" y="5939988"/>
            <a:ext cx="76115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в аргументе 90 или 270, функция меняется на </a:t>
            </a:r>
            <a:r>
              <a:rPr lang="ru-RU" b="1" spc="50" dirty="0" err="1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кофункцию</a:t>
            </a:r>
            <a:endParaRPr lang="ru-RU" b="1" spc="5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70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 animBg="1"/>
      <p:bldP spid="68" grpId="0" animBg="1"/>
      <p:bldP spid="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136904" cy="4465003"/>
          </a:xfrm>
        </p:spPr>
        <p:txBody>
          <a:bodyPr>
            <a:normAutofit/>
          </a:bodyPr>
          <a:lstStyle/>
          <a:p>
            <a:endParaRPr lang="ru-RU" sz="1900" b="1" dirty="0" smtClean="0"/>
          </a:p>
          <a:p>
            <a:r>
              <a:rPr lang="ru-RU" sz="1900" b="1" dirty="0" smtClean="0">
                <a:solidFill>
                  <a:schemeClr val="tx1"/>
                </a:solidFill>
              </a:rPr>
              <a:t>Что называется синусом острого угла прямоугольного треугольника ?</a:t>
            </a:r>
          </a:p>
          <a:p>
            <a:r>
              <a:rPr lang="ru-RU" sz="1900" b="1" dirty="0" smtClean="0">
                <a:solidFill>
                  <a:srgbClr val="FF0000"/>
                </a:solidFill>
              </a:rPr>
              <a:t>Синусом </a:t>
            </a:r>
            <a:r>
              <a:rPr lang="ru-RU" sz="1900" b="1" dirty="0">
                <a:solidFill>
                  <a:srgbClr val="FF0000"/>
                </a:solidFill>
              </a:rPr>
              <a:t>острого угла прямоугольного </a:t>
            </a:r>
            <a:r>
              <a:rPr lang="ru-RU" sz="1900" b="1" dirty="0" smtClean="0">
                <a:solidFill>
                  <a:srgbClr val="FF0000"/>
                </a:solidFill>
              </a:rPr>
              <a:t>треугольника называется отношение противолежащего катета к гипотенузе.</a:t>
            </a:r>
          </a:p>
          <a:p>
            <a:r>
              <a:rPr lang="ru-RU" sz="1900" b="1" dirty="0">
                <a:solidFill>
                  <a:schemeClr val="tx1"/>
                </a:solidFill>
              </a:rPr>
              <a:t>Что называется </a:t>
            </a:r>
            <a:r>
              <a:rPr lang="ru-RU" sz="1900" b="1" dirty="0" smtClean="0">
                <a:solidFill>
                  <a:schemeClr val="tx1"/>
                </a:solidFill>
              </a:rPr>
              <a:t>косинусом </a:t>
            </a:r>
            <a:r>
              <a:rPr lang="ru-RU" sz="1900" b="1" dirty="0">
                <a:solidFill>
                  <a:schemeClr val="tx1"/>
                </a:solidFill>
              </a:rPr>
              <a:t>острого угла прямоугольного треугольника </a:t>
            </a:r>
            <a:r>
              <a:rPr lang="ru-RU" sz="1900" b="1" dirty="0" smtClean="0">
                <a:solidFill>
                  <a:schemeClr val="tx1"/>
                </a:solidFill>
              </a:rPr>
              <a:t>?</a:t>
            </a:r>
          </a:p>
          <a:p>
            <a:r>
              <a:rPr lang="ru-RU" sz="1900" b="1" dirty="0" smtClean="0">
                <a:solidFill>
                  <a:srgbClr val="FF0000"/>
                </a:solidFill>
              </a:rPr>
              <a:t>Косинусом </a:t>
            </a:r>
            <a:r>
              <a:rPr lang="ru-RU" sz="1900" b="1" dirty="0">
                <a:solidFill>
                  <a:srgbClr val="FF0000"/>
                </a:solidFill>
              </a:rPr>
              <a:t>острого угла прямоугольного </a:t>
            </a:r>
            <a:r>
              <a:rPr lang="ru-RU" sz="1900" b="1" dirty="0" smtClean="0">
                <a:solidFill>
                  <a:srgbClr val="FF0000"/>
                </a:solidFill>
              </a:rPr>
              <a:t>треугольника называется </a:t>
            </a:r>
            <a:r>
              <a:rPr lang="ru-RU" sz="1900" b="1" dirty="0">
                <a:solidFill>
                  <a:srgbClr val="FF0000"/>
                </a:solidFill>
              </a:rPr>
              <a:t>отношение </a:t>
            </a:r>
            <a:r>
              <a:rPr lang="ru-RU" sz="1900" b="1" dirty="0" smtClean="0">
                <a:solidFill>
                  <a:srgbClr val="FF0000"/>
                </a:solidFill>
              </a:rPr>
              <a:t>прилежащего </a:t>
            </a:r>
            <a:r>
              <a:rPr lang="ru-RU" sz="1900" b="1" dirty="0">
                <a:solidFill>
                  <a:srgbClr val="FF0000"/>
                </a:solidFill>
              </a:rPr>
              <a:t>катета к гипотенузе</a:t>
            </a:r>
            <a:r>
              <a:rPr lang="ru-RU" sz="19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1900" b="1" dirty="0">
                <a:solidFill>
                  <a:schemeClr val="tx1"/>
                </a:solidFill>
              </a:rPr>
              <a:t>Что называется </a:t>
            </a:r>
            <a:r>
              <a:rPr lang="ru-RU" sz="1900" b="1" dirty="0" smtClean="0">
                <a:solidFill>
                  <a:schemeClr val="tx1"/>
                </a:solidFill>
              </a:rPr>
              <a:t>тангенсом </a:t>
            </a:r>
            <a:r>
              <a:rPr lang="ru-RU" sz="1900" b="1" dirty="0">
                <a:solidFill>
                  <a:schemeClr val="tx1"/>
                </a:solidFill>
              </a:rPr>
              <a:t>острого угла прямоугольного треугольника </a:t>
            </a:r>
            <a:r>
              <a:rPr lang="ru-RU" sz="1900" b="1" dirty="0" smtClean="0">
                <a:solidFill>
                  <a:schemeClr val="tx1"/>
                </a:solidFill>
              </a:rPr>
              <a:t>?</a:t>
            </a:r>
          </a:p>
          <a:p>
            <a:r>
              <a:rPr lang="ru-RU" sz="1900" b="1" dirty="0" smtClean="0">
                <a:solidFill>
                  <a:srgbClr val="FF0000"/>
                </a:solidFill>
              </a:rPr>
              <a:t>Тангенсом </a:t>
            </a:r>
            <a:r>
              <a:rPr lang="ru-RU" sz="1900" b="1" dirty="0">
                <a:solidFill>
                  <a:srgbClr val="FF0000"/>
                </a:solidFill>
              </a:rPr>
              <a:t>острого угла прямоугольного </a:t>
            </a:r>
            <a:r>
              <a:rPr lang="ru-RU" sz="1900" b="1" dirty="0" smtClean="0">
                <a:solidFill>
                  <a:srgbClr val="FF0000"/>
                </a:solidFill>
              </a:rPr>
              <a:t>треугольника называется отношение противолежащего катета к прилежащему катету.</a:t>
            </a:r>
          </a:p>
          <a:p>
            <a:r>
              <a:rPr lang="ru-RU" sz="1900" b="1" dirty="0"/>
              <a:t>Основное тригонометрическое тождество</a:t>
            </a:r>
          </a:p>
          <a:p>
            <a:pPr marL="114300" indent="0">
              <a:buNone/>
            </a:pPr>
            <a:endParaRPr lang="ru-RU" sz="1900" b="1" dirty="0"/>
          </a:p>
          <a:p>
            <a:endParaRPr lang="ru-RU" sz="1900" b="1" dirty="0"/>
          </a:p>
          <a:p>
            <a:endParaRPr lang="ru-RU" sz="1900" b="1" dirty="0"/>
          </a:p>
          <a:p>
            <a:endParaRPr lang="ru-RU" sz="1900" b="1" dirty="0"/>
          </a:p>
        </p:txBody>
      </p:sp>
    </p:spTree>
    <p:extLst>
      <p:ext uri="{BB962C8B-B14F-4D97-AF65-F5344CB8AC3E}">
        <p14:creationId xmlns:p14="http://schemas.microsoft.com/office/powerpoint/2010/main" val="318172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Прямоугольник 59"/>
          <p:cNvSpPr/>
          <p:nvPr/>
        </p:nvSpPr>
        <p:spPr>
          <a:xfrm>
            <a:off x="1331640" y="260648"/>
            <a:ext cx="6624736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4800" b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Формулы приведения</a:t>
            </a:r>
            <a:endParaRPr lang="ru-RU" sz="4800" b="1" spc="5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593509" y="1801018"/>
            <a:ext cx="352839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 (180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)= sin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(180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-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003202" y="3739898"/>
            <a:ext cx="24897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≤ 180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311027" y="1491427"/>
            <a:ext cx="3645349" cy="4025765"/>
            <a:chOff x="467544" y="2348880"/>
            <a:chExt cx="3816424" cy="3899471"/>
          </a:xfrm>
        </p:grpSpPr>
        <p:grpSp>
          <p:nvGrpSpPr>
            <p:cNvPr id="8" name="Group 119"/>
            <p:cNvGrpSpPr>
              <a:grpSpLocks/>
            </p:cNvGrpSpPr>
            <p:nvPr/>
          </p:nvGrpSpPr>
          <p:grpSpPr bwMode="auto">
            <a:xfrm>
              <a:off x="467544" y="2420888"/>
              <a:ext cx="3733800" cy="3827463"/>
              <a:chOff x="192" y="144"/>
              <a:chExt cx="2352" cy="2411"/>
            </a:xfrm>
          </p:grpSpPr>
          <p:sp>
            <p:nvSpPr>
              <p:cNvPr id="33" name="Line 81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Line 83"/>
              <p:cNvSpPr>
                <a:spLocks noChangeShapeType="1"/>
              </p:cNvSpPr>
              <p:nvPr/>
            </p:nvSpPr>
            <p:spPr bwMode="auto">
              <a:xfrm>
                <a:off x="373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84"/>
              <p:cNvSpPr>
                <a:spLocks noChangeShapeType="1"/>
              </p:cNvSpPr>
              <p:nvPr/>
            </p:nvSpPr>
            <p:spPr bwMode="auto">
              <a:xfrm>
                <a:off x="553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Line 85"/>
              <p:cNvSpPr>
                <a:spLocks noChangeShapeType="1"/>
              </p:cNvSpPr>
              <p:nvPr/>
            </p:nvSpPr>
            <p:spPr bwMode="auto">
              <a:xfrm>
                <a:off x="734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Line 86"/>
              <p:cNvSpPr>
                <a:spLocks noChangeShapeType="1"/>
              </p:cNvSpPr>
              <p:nvPr/>
            </p:nvSpPr>
            <p:spPr bwMode="auto">
              <a:xfrm>
                <a:off x="914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Line 87"/>
              <p:cNvSpPr>
                <a:spLocks noChangeShapeType="1"/>
              </p:cNvSpPr>
              <p:nvPr/>
            </p:nvSpPr>
            <p:spPr bwMode="auto">
              <a:xfrm>
                <a:off x="1095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Line 88"/>
              <p:cNvSpPr>
                <a:spLocks noChangeShapeType="1"/>
              </p:cNvSpPr>
              <p:nvPr/>
            </p:nvSpPr>
            <p:spPr bwMode="auto">
              <a:xfrm>
                <a:off x="1275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Line 89"/>
              <p:cNvSpPr>
                <a:spLocks noChangeShapeType="1"/>
              </p:cNvSpPr>
              <p:nvPr/>
            </p:nvSpPr>
            <p:spPr bwMode="auto">
              <a:xfrm>
                <a:off x="1456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Line 90"/>
              <p:cNvSpPr>
                <a:spLocks noChangeShapeType="1"/>
              </p:cNvSpPr>
              <p:nvPr/>
            </p:nvSpPr>
            <p:spPr bwMode="auto">
              <a:xfrm>
                <a:off x="1637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Line 91"/>
              <p:cNvSpPr>
                <a:spLocks noChangeShapeType="1"/>
              </p:cNvSpPr>
              <p:nvPr/>
            </p:nvSpPr>
            <p:spPr bwMode="auto">
              <a:xfrm>
                <a:off x="1817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Line 92"/>
              <p:cNvSpPr>
                <a:spLocks noChangeShapeType="1"/>
              </p:cNvSpPr>
              <p:nvPr/>
            </p:nvSpPr>
            <p:spPr bwMode="auto">
              <a:xfrm>
                <a:off x="1998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Line 93"/>
              <p:cNvSpPr>
                <a:spLocks noChangeShapeType="1"/>
              </p:cNvSpPr>
              <p:nvPr/>
            </p:nvSpPr>
            <p:spPr bwMode="auto">
              <a:xfrm>
                <a:off x="2178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Line 94"/>
              <p:cNvSpPr>
                <a:spLocks noChangeShapeType="1"/>
              </p:cNvSpPr>
              <p:nvPr/>
            </p:nvSpPr>
            <p:spPr bwMode="auto">
              <a:xfrm>
                <a:off x="2359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" name="Line 95"/>
              <p:cNvSpPr>
                <a:spLocks noChangeShapeType="1"/>
              </p:cNvSpPr>
              <p:nvPr/>
            </p:nvSpPr>
            <p:spPr bwMode="auto">
              <a:xfrm>
                <a:off x="2539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7" name="Group 118"/>
              <p:cNvGrpSpPr>
                <a:grpSpLocks/>
              </p:cNvGrpSpPr>
              <p:nvPr/>
            </p:nvGrpSpPr>
            <p:grpSpPr bwMode="auto">
              <a:xfrm>
                <a:off x="192" y="144"/>
                <a:ext cx="2352" cy="2411"/>
                <a:chOff x="192" y="144"/>
                <a:chExt cx="3792" cy="2411"/>
              </a:xfrm>
            </p:grpSpPr>
            <p:sp>
              <p:nvSpPr>
                <p:cNvPr id="48" name="Line 103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" name="Line 104"/>
                <p:cNvSpPr>
                  <a:spLocks noChangeShapeType="1"/>
                </p:cNvSpPr>
                <p:nvPr/>
              </p:nvSpPr>
              <p:spPr bwMode="auto">
                <a:xfrm>
                  <a:off x="192" y="316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" name="Line 105"/>
                <p:cNvSpPr>
                  <a:spLocks noChangeShapeType="1"/>
                </p:cNvSpPr>
                <p:nvPr/>
              </p:nvSpPr>
              <p:spPr bwMode="auto">
                <a:xfrm>
                  <a:off x="192" y="488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" name="Line 106"/>
                <p:cNvSpPr>
                  <a:spLocks noChangeShapeType="1"/>
                </p:cNvSpPr>
                <p:nvPr/>
              </p:nvSpPr>
              <p:spPr bwMode="auto">
                <a:xfrm>
                  <a:off x="192" y="661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" name="Line 107"/>
                <p:cNvSpPr>
                  <a:spLocks noChangeShapeType="1"/>
                </p:cNvSpPr>
                <p:nvPr/>
              </p:nvSpPr>
              <p:spPr bwMode="auto">
                <a:xfrm>
                  <a:off x="192" y="833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" name="Line 108"/>
                <p:cNvSpPr>
                  <a:spLocks noChangeShapeType="1"/>
                </p:cNvSpPr>
                <p:nvPr/>
              </p:nvSpPr>
              <p:spPr bwMode="auto">
                <a:xfrm>
                  <a:off x="192" y="1005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" name="Line 109"/>
                <p:cNvSpPr>
                  <a:spLocks noChangeShapeType="1"/>
                </p:cNvSpPr>
                <p:nvPr/>
              </p:nvSpPr>
              <p:spPr bwMode="auto">
                <a:xfrm>
                  <a:off x="192" y="1177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" name="Line 110"/>
                <p:cNvSpPr>
                  <a:spLocks noChangeShapeType="1"/>
                </p:cNvSpPr>
                <p:nvPr/>
              </p:nvSpPr>
              <p:spPr bwMode="auto">
                <a:xfrm>
                  <a:off x="192" y="1349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6" name="Line 111"/>
                <p:cNvSpPr>
                  <a:spLocks noChangeShapeType="1"/>
                </p:cNvSpPr>
                <p:nvPr/>
              </p:nvSpPr>
              <p:spPr bwMode="auto">
                <a:xfrm>
                  <a:off x="192" y="1522"/>
                  <a:ext cx="3792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7" name="Line 112"/>
                <p:cNvSpPr>
                  <a:spLocks noChangeShapeType="1"/>
                </p:cNvSpPr>
                <p:nvPr/>
              </p:nvSpPr>
              <p:spPr bwMode="auto">
                <a:xfrm>
                  <a:off x="192" y="1694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" name="Line 113"/>
                <p:cNvSpPr>
                  <a:spLocks noChangeShapeType="1"/>
                </p:cNvSpPr>
                <p:nvPr/>
              </p:nvSpPr>
              <p:spPr bwMode="auto">
                <a:xfrm>
                  <a:off x="192" y="1867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" name="Line 114"/>
                <p:cNvSpPr>
                  <a:spLocks noChangeShapeType="1"/>
                </p:cNvSpPr>
                <p:nvPr/>
              </p:nvSpPr>
              <p:spPr bwMode="auto">
                <a:xfrm>
                  <a:off x="192" y="2039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" name="Line 115"/>
                <p:cNvSpPr>
                  <a:spLocks noChangeShapeType="1"/>
                </p:cNvSpPr>
                <p:nvPr/>
              </p:nvSpPr>
              <p:spPr bwMode="auto">
                <a:xfrm>
                  <a:off x="192" y="2211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" name="Line 116"/>
                <p:cNvSpPr>
                  <a:spLocks noChangeShapeType="1"/>
                </p:cNvSpPr>
                <p:nvPr/>
              </p:nvSpPr>
              <p:spPr bwMode="auto">
                <a:xfrm>
                  <a:off x="192" y="2383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" name="Line 117"/>
                <p:cNvSpPr>
                  <a:spLocks noChangeShapeType="1"/>
                </p:cNvSpPr>
                <p:nvPr/>
              </p:nvSpPr>
              <p:spPr bwMode="auto">
                <a:xfrm>
                  <a:off x="192" y="2555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9" name="Freeform 66"/>
            <p:cNvSpPr>
              <a:spLocks/>
            </p:cNvSpPr>
            <p:nvPr/>
          </p:nvSpPr>
          <p:spPr bwMode="auto">
            <a:xfrm>
              <a:off x="467544" y="4614636"/>
              <a:ext cx="3744416" cy="1728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04" y="0"/>
                </a:cxn>
              </a:cxnLst>
              <a:rect l="0" t="0" r="r" b="b"/>
              <a:pathLst>
                <a:path w="4104" h="1">
                  <a:moveTo>
                    <a:pt x="0" y="0"/>
                  </a:moveTo>
                  <a:lnTo>
                    <a:pt x="4104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67"/>
            <p:cNvSpPr>
              <a:spLocks/>
            </p:cNvSpPr>
            <p:nvPr/>
          </p:nvSpPr>
          <p:spPr bwMode="auto">
            <a:xfrm>
              <a:off x="2153092" y="2420888"/>
              <a:ext cx="45719" cy="3816424"/>
            </a:xfrm>
            <a:custGeom>
              <a:avLst/>
              <a:gdLst/>
              <a:ahLst/>
              <a:cxnLst>
                <a:cxn ang="0">
                  <a:pos x="8" y="2688"/>
                </a:cxn>
                <a:cxn ang="0">
                  <a:pos x="0" y="0"/>
                </a:cxn>
              </a:cxnLst>
              <a:rect l="0" t="0" r="r" b="b"/>
              <a:pathLst>
                <a:path w="8" h="2688">
                  <a:moveTo>
                    <a:pt x="8" y="2688"/>
                  </a:moveTo>
                  <a:lnTo>
                    <a:pt x="0" y="0"/>
                  </a:lnTo>
                </a:path>
              </a:pathLst>
            </a:custGeom>
            <a:ln>
              <a:headEnd/>
              <a:tailEnd type="stealth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Дуга 10"/>
            <p:cNvSpPr/>
            <p:nvPr/>
          </p:nvSpPr>
          <p:spPr>
            <a:xfrm>
              <a:off x="755576" y="3212976"/>
              <a:ext cx="2880320" cy="2664296"/>
            </a:xfrm>
            <a:prstGeom prst="arc">
              <a:avLst>
                <a:gd name="adj1" fmla="val 10730134"/>
                <a:gd name="adj2" fmla="val 143868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 38"/>
            <p:cNvSpPr>
              <a:spLocks noChangeArrowheads="1"/>
            </p:cNvSpPr>
            <p:nvPr/>
          </p:nvSpPr>
          <p:spPr bwMode="auto">
            <a:xfrm>
              <a:off x="3062670" y="4567588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Oval 38"/>
            <p:cNvSpPr>
              <a:spLocks noChangeArrowheads="1"/>
            </p:cNvSpPr>
            <p:nvPr/>
          </p:nvSpPr>
          <p:spPr bwMode="auto">
            <a:xfrm>
              <a:off x="3602029" y="4571862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Oval 38"/>
            <p:cNvSpPr>
              <a:spLocks noChangeArrowheads="1"/>
            </p:cNvSpPr>
            <p:nvPr/>
          </p:nvSpPr>
          <p:spPr bwMode="auto">
            <a:xfrm>
              <a:off x="2122651" y="3175553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Oval 38"/>
            <p:cNvSpPr>
              <a:spLocks noChangeArrowheads="1"/>
            </p:cNvSpPr>
            <p:nvPr/>
          </p:nvSpPr>
          <p:spPr bwMode="auto">
            <a:xfrm>
              <a:off x="712802" y="4571862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Oval 38"/>
            <p:cNvSpPr>
              <a:spLocks noChangeArrowheads="1"/>
            </p:cNvSpPr>
            <p:nvPr/>
          </p:nvSpPr>
          <p:spPr bwMode="auto">
            <a:xfrm>
              <a:off x="3050207" y="3472133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 flipH="1" flipV="1">
              <a:off x="816152" y="3263498"/>
              <a:ext cx="1370655" cy="1297596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2171853" y="3515266"/>
              <a:ext cx="936104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123728" y="2924944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C (0; 1)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9552" y="4581128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B (-1; 0)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03848" y="4581128"/>
              <a:ext cx="9361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A(1; 0)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23928" y="45811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195736" y="234888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07704" y="45811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483768" y="450912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915816" y="45811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1" name="Объект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1382863"/>
                </p:ext>
              </p:extLst>
            </p:nvPr>
          </p:nvGraphicFramePr>
          <p:xfrm>
            <a:off x="1613719" y="4278165"/>
            <a:ext cx="233308" cy="2138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5" name="Формула" r:id="rId3" imgW="152280" imgH="139680" progId="Equation.3">
                    <p:embed/>
                  </p:oleObj>
                </mc:Choice>
                <mc:Fallback>
                  <p:oleObj name="Формула" r:id="rId3" imgW="15228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3719" y="4278165"/>
                          <a:ext cx="233308" cy="2138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" name="Прямоугольник 60"/>
          <p:cNvSpPr/>
          <p:nvPr/>
        </p:nvSpPr>
        <p:spPr>
          <a:xfrm>
            <a:off x="505268" y="5867980"/>
            <a:ext cx="76115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в аргументе 180 или 360, функция не меняется на </a:t>
            </a:r>
            <a:r>
              <a:rPr lang="ru-RU" b="1" spc="50" dirty="0" err="1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кофункцию</a:t>
            </a:r>
            <a:endParaRPr lang="ru-RU" b="1" spc="5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9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88640"/>
            <a:ext cx="8460432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4800" b="1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Формулы </a:t>
            </a:r>
            <a:r>
              <a:rPr lang="ru-RU" sz="4800" b="1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приведения</a:t>
            </a:r>
          </a:p>
          <a:p>
            <a:pPr algn="ctr"/>
            <a:r>
              <a:rPr lang="ru-RU" b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тригонометрических функций к более понятному виду</a:t>
            </a:r>
          </a:p>
          <a:p>
            <a:pPr algn="ctr"/>
            <a:r>
              <a:rPr lang="ru-RU" b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помогают привести угол и поместить его в промежуток от 0 до 90 градусов</a:t>
            </a:r>
            <a:endParaRPr lang="ru-RU" b="1" spc="5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772816"/>
            <a:ext cx="71785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Найдем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750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=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(2*360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+ 3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) 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sin 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= 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/2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2420888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Можем игнорировать не только целые обороты, но и обороты, равные 90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180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270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120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=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смотрим на ближайшие отправные точки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(90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+ 3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) =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(180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- 6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Symbol"/>
              </a:rPr>
              <a:t>) =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50214" y="4911551"/>
            <a:ext cx="16789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Алгоритм: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29200" y="4937605"/>
            <a:ext cx="635340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Определить в какой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четв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находится угол</a:t>
            </a:r>
          </a:p>
          <a:p>
            <a:pPr marL="457200" indent="-457200"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Знак изначальной функции</a:t>
            </a:r>
          </a:p>
          <a:p>
            <a:pPr marL="457200" indent="-457200"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Определить меняется ли функция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4445243"/>
            <a:ext cx="77235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Полного оборота нет! Можно ли проигнорировать полуобороты?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07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ru-RU" dirty="0" smtClean="0"/>
              <a:t>Задача 3.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196752"/>
                <a:ext cx="7848872" cy="1224136"/>
              </a:xfr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/>
              <a:lstStyle/>
              <a:p>
                <a:r>
                  <a:rPr lang="ru-RU" dirty="0" smtClean="0"/>
                  <a:t>Принадлежат ли единичной окружности  точки: М(-1;0), Р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ru-RU" b="0" i="1" smtClean="0">
                            <a:latin typeface="Cambria Math"/>
                          </a:rPr>
                          <m:t>; </m:t>
                        </m:r>
                        <m:f>
                          <m:fPr>
                            <m:ctrlPr>
                              <a:rPr lang="ru-RU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rad>
                          </m:num>
                          <m:den>
                            <m:r>
                              <a:rPr lang="ru-RU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ru-RU" dirty="0" smtClean="0"/>
                  <a:t>, К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b="0" i="1" dirty="0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ru-RU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b="0" i="1" dirty="0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ru-RU" b="0" i="1" dirty="0" smtClean="0">
                            <a:latin typeface="Cambria Math"/>
                          </a:rPr>
                          <m:t>;</m:t>
                        </m:r>
                        <m:f>
                          <m:fPr>
                            <m:ctrlPr>
                              <a:rPr lang="ru-RU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0" i="1" dirty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ru-RU" dirty="0" smtClean="0"/>
                  <a:t>?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196752"/>
                <a:ext cx="7848872" cy="1224136"/>
              </a:xfrm>
              <a:blipFill rotWithShape="1">
                <a:blip r:embed="rId2"/>
                <a:stretch>
                  <a:fillRect t="-29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Объект 2"/>
          <p:cNvSpPr txBox="1">
            <a:spLocks/>
          </p:cNvSpPr>
          <p:nvPr/>
        </p:nvSpPr>
        <p:spPr>
          <a:xfrm>
            <a:off x="395536" y="3717032"/>
            <a:ext cx="4896544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95534" y="2636912"/>
            <a:ext cx="7848872" cy="41044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b="1" dirty="0" smtClean="0"/>
              <a:t>Решение:</a:t>
            </a:r>
            <a:r>
              <a:rPr lang="ru-RU" dirty="0" smtClean="0"/>
              <a:t> </a:t>
            </a:r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2766416"/>
            <a:ext cx="4392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+ у</a:t>
            </a:r>
            <a:r>
              <a:rPr lang="ru-RU" sz="2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= 1 - уравнение окружности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08615" y="3516977"/>
            <a:ext cx="12110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М(-1;0</a:t>
            </a:r>
            <a:r>
              <a:rPr lang="ru-RU" sz="2000" dirty="0" smtClean="0"/>
              <a:t>):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383868" y="3485820"/>
                <a:ext cx="1584176" cy="636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dirty="0"/>
                  <a:t>Р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sz="20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sz="2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ru-RU" sz="2000" i="1">
                            <a:latin typeface="Cambria Math"/>
                          </a:rPr>
                          <m:t>; </m:t>
                        </m:r>
                        <m:f>
                          <m:f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sz="2000" i="1">
                                    <a:latin typeface="Cambria Math"/>
                                  </a:rPr>
                                  <m:t>5</m:t>
                                </m:r>
                              </m:e>
                            </m:rad>
                          </m:num>
                          <m:den>
                            <m:r>
                              <a:rPr lang="ru-RU" sz="2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3485820"/>
                <a:ext cx="1584176" cy="636585"/>
              </a:xfrm>
              <a:prstGeom prst="rect">
                <a:avLst/>
              </a:prstGeom>
              <a:blipFill rotWithShape="1">
                <a:blip r:embed="rId3"/>
                <a:stretch>
                  <a:fillRect l="-3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6372200" y="3485820"/>
                <a:ext cx="1571097" cy="5912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dirty="0"/>
                  <a:t>К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 dirty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ru-RU" sz="20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sz="2000" i="1" dirty="0">
                                    <a:latin typeface="Cambria Math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sz="2000" i="1" dirty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ru-RU" sz="2000" i="1" dirty="0">
                            <a:latin typeface="Cambria Math"/>
                          </a:rPr>
                          <m:t>;</m:t>
                        </m:r>
                        <m:f>
                          <m:fPr>
                            <m:ctrlPr>
                              <a:rPr lang="ru-RU" sz="20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000" i="1" dirty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2000" i="1" dirty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ru-RU" sz="2000" dirty="0" smtClean="0"/>
                  <a:t>:</a:t>
                </a:r>
                <a:endParaRPr lang="ru-RU" sz="20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3485820"/>
                <a:ext cx="1571097" cy="591252"/>
              </a:xfrm>
              <a:prstGeom prst="rect">
                <a:avLst/>
              </a:prstGeom>
              <a:blipFill rotWithShape="1">
                <a:blip r:embed="rId4"/>
                <a:stretch>
                  <a:fillRect l="-3876" b="-61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415930" y="4077072"/>
            <a:ext cx="20391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 (-1)</a:t>
            </a:r>
            <a:r>
              <a:rPr lang="ru-RU" sz="2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+ 0</a:t>
            </a:r>
            <a:r>
              <a:rPr lang="ru-RU" sz="2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= 1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4689140"/>
            <a:ext cx="20391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 </a:t>
            </a:r>
            <a:r>
              <a:rPr lang="ru-RU" sz="2000" dirty="0" smtClean="0"/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1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5535" y="5301208"/>
            <a:ext cx="20391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 </a:t>
            </a:r>
            <a:r>
              <a:rPr lang="ru-RU" sz="2000" dirty="0" smtClean="0"/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5534" y="5949280"/>
            <a:ext cx="20391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 </a:t>
            </a:r>
            <a:r>
              <a:rPr lang="ru-RU" sz="2000" dirty="0" smtClean="0"/>
              <a:t>М принадлежит окружности.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2929189" y="4195195"/>
                <a:ext cx="2039149" cy="636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sz="20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sz="2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ru-RU" sz="2000" b="1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sz="2000" i="1">
                                    <a:latin typeface="Cambria Math"/>
                                  </a:rPr>
                                  <m:t>5</m:t>
                                </m:r>
                              </m:e>
                            </m:rad>
                          </m:num>
                          <m:den>
                            <m:r>
                              <a:rPr lang="ru-RU" sz="2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ru-RU" sz="2000" b="1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189" y="4195195"/>
                <a:ext cx="2039149" cy="636585"/>
              </a:xfrm>
              <a:prstGeom prst="rect">
                <a:avLst/>
              </a:prstGeom>
              <a:blipFill rotWithShape="1">
                <a:blip r:embed="rId5"/>
                <a:stretch>
                  <a:fillRect r="-29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2929189" y="4982915"/>
                <a:ext cx="2039149" cy="532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 + </a:t>
                </a:r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 = 1</a:t>
                </a:r>
                <a:endParaRPr lang="ru-RU" sz="20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189" y="4982915"/>
                <a:ext cx="2039149" cy="532005"/>
              </a:xfrm>
              <a:prstGeom prst="rect">
                <a:avLst/>
              </a:prstGeom>
              <a:blipFill rotWithShape="1">
                <a:blip r:embed="rId6"/>
                <a:stretch>
                  <a:fillRect b="-56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929189" y="5752281"/>
                <a:ext cx="2039149" cy="532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ru-RU" sz="2000" b="1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≠</m:t>
                    </m:r>
                  </m:oMath>
                </a14:m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  1</a:t>
                </a:r>
                <a:endParaRPr lang="ru-RU" sz="20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189" y="5752281"/>
                <a:ext cx="2039149" cy="532005"/>
              </a:xfrm>
              <a:prstGeom prst="rect">
                <a:avLst/>
              </a:prstGeom>
              <a:blipFill rotWithShape="1">
                <a:blip r:embed="rId7"/>
                <a:stretch>
                  <a:fillRect b="-57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18"/>
          <p:cNvSpPr/>
          <p:nvPr/>
        </p:nvSpPr>
        <p:spPr>
          <a:xfrm>
            <a:off x="2627784" y="6170953"/>
            <a:ext cx="26642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 </a:t>
            </a:r>
            <a:r>
              <a:rPr lang="ru-RU" sz="2000" dirty="0" smtClean="0"/>
              <a:t>Р  не принадлежит окружности.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26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ru-RU" dirty="0" smtClean="0"/>
              <a:t>Задача 4.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196752"/>
                <a:ext cx="7848870" cy="792088"/>
              </a:xfr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/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</m:func>
                    <m:r>
                      <a:rPr lang="ru-RU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dirty="0" smtClean="0"/>
                  <a:t>.  Найдите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</m:func>
                    <m:r>
                      <a:rPr lang="ru-RU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𝑡𝑔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𝑐𝑡𝑔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196752"/>
                <a:ext cx="7848870" cy="792088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Объект 2"/>
          <p:cNvSpPr txBox="1">
            <a:spLocks/>
          </p:cNvSpPr>
          <p:nvPr/>
        </p:nvSpPr>
        <p:spPr>
          <a:xfrm>
            <a:off x="395536" y="3717032"/>
            <a:ext cx="4896544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18561" y="2386561"/>
            <a:ext cx="7848870" cy="43924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b="1" dirty="0" smtClean="0"/>
              <a:t>Решение:</a:t>
            </a:r>
            <a:r>
              <a:rPr lang="ru-RU" dirty="0" smtClean="0"/>
              <a:t> </a:t>
            </a:r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2560196"/>
            <a:ext cx="3168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spc="3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2000" b="1" spc="300" baseline="300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000" b="1" spc="3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b="1" spc="3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+ cos</a:t>
            </a:r>
            <a:r>
              <a:rPr lang="en-US" sz="2000" b="1" spc="300" baseline="300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000" b="1" spc="3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b="1" spc="3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= 1</a:t>
            </a:r>
            <a:endParaRPr lang="ru-RU" sz="2000" b="1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074483" y="3095195"/>
                <a:ext cx="2435193" cy="6218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  <a:cs typeface="Times New Roman" pitchFamily="18" charset="0"/>
                        </a:rPr>
                        <m:t>𝒄𝒕𝒈</m:t>
                      </m:r>
                      <m:r>
                        <a:rPr lang="en-US" sz="2000" b="1" i="1" smtClean="0"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𝜶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𝜶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𝜶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ru-RU" sz="20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4483" y="3095195"/>
                <a:ext cx="2435193" cy="62183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415930" y="4077072"/>
            <a:ext cx="22838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 </a:t>
            </a:r>
            <a:r>
              <a:rPr lang="en-US" sz="2000" dirty="0" smtClean="0"/>
              <a:t>cos</a:t>
            </a:r>
            <a:r>
              <a:rPr lang="en-US" sz="2000" baseline="30000" dirty="0" smtClean="0"/>
              <a:t>2</a:t>
            </a:r>
            <a:r>
              <a:rPr lang="el-GR" sz="2000" dirty="0" smtClean="0"/>
              <a:t>α</a:t>
            </a:r>
            <a:r>
              <a:rPr lang="en-US" sz="2000" dirty="0" smtClean="0"/>
              <a:t> = 1 -  sin</a:t>
            </a:r>
            <a:r>
              <a:rPr lang="en-US" sz="2000" baseline="30000" dirty="0" smtClean="0"/>
              <a:t>2</a:t>
            </a:r>
            <a:r>
              <a:rPr lang="el-GR" sz="2000" dirty="0" smtClean="0"/>
              <a:t>α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4689140"/>
            <a:ext cx="20391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363214"/>
              </p:ext>
            </p:extLst>
          </p:nvPr>
        </p:nvGraphicFramePr>
        <p:xfrm>
          <a:off x="2061840" y="3078214"/>
          <a:ext cx="1131887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Формула" r:id="rId5" imgW="672808" imgH="393529" progId="Equation.3">
                  <p:embed/>
                </p:oleObj>
              </mc:Choice>
              <mc:Fallback>
                <p:oleObj name="Формула" r:id="rId5" imgW="672808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1840" y="3078214"/>
                        <a:ext cx="1131887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496553" y="4582805"/>
                <a:ext cx="2283862" cy="718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dirty="0"/>
                  <a:t> </a:t>
                </a:r>
                <a:r>
                  <a:rPr lang="en-US" sz="2000" dirty="0" smtClean="0"/>
                  <a:t>cos</a:t>
                </a:r>
                <a:r>
                  <a:rPr lang="el-GR" sz="2000" dirty="0" smtClean="0"/>
                  <a:t>α</a:t>
                </a:r>
                <a:r>
                  <a:rPr lang="en-US" sz="2000" dirty="0" smtClean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000" dirty="0"/>
                          <m:t>1 −  </m:t>
                        </m:r>
                        <m:r>
                          <m:rPr>
                            <m:nor/>
                          </m:rPr>
                          <a:rPr lang="en-US" sz="2000" dirty="0"/>
                          <m:t>sin</m:t>
                        </m:r>
                        <m:r>
                          <m:rPr>
                            <m:nor/>
                          </m:rPr>
                          <a:rPr lang="en-US" sz="2000" baseline="30000" dirty="0"/>
                          <m:t>2</m:t>
                        </m:r>
                        <m:r>
                          <m:rPr>
                            <m:nor/>
                          </m:rPr>
                          <a:rPr lang="el-GR" sz="2000" dirty="0"/>
                          <m:t>α</m:t>
                        </m:r>
                        <m:r>
                          <m:rPr>
                            <m:nor/>
                          </m:rPr>
                          <a:rPr lang="ru-RU" sz="2000" dirty="0"/>
                          <m:t> </m:t>
                        </m:r>
                      </m:e>
                    </m:rad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553" y="4582805"/>
                <a:ext cx="2283862" cy="718658"/>
              </a:xfrm>
              <a:prstGeom prst="rect">
                <a:avLst/>
              </a:prstGeom>
              <a:blipFill rotWithShape="1">
                <a:blip r:embed="rId7"/>
                <a:stretch>
                  <a:fillRect l="-2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496552" y="5589240"/>
                <a:ext cx="2397763" cy="718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dirty="0" smtClean="0"/>
                  <a:t> </a:t>
                </a:r>
                <a:r>
                  <a:rPr lang="en-US" sz="2000" dirty="0" smtClean="0"/>
                  <a:t>cos</a:t>
                </a:r>
                <a:r>
                  <a:rPr lang="el-GR" sz="2000" dirty="0" smtClean="0"/>
                  <a:t>α</a:t>
                </a:r>
                <a:r>
                  <a:rPr lang="en-US" sz="2000" dirty="0" smtClean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000" dirty="0"/>
                          <m:t>1 −  </m:t>
                        </m:r>
                        <m:d>
                          <m:d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dirty="0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b="0" i="1" dirty="0" smtClean="0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sz="2000" baseline="30000" dirty="0" smtClean="0"/>
                          <m:t>2</m:t>
                        </m:r>
                        <m:r>
                          <m:rPr>
                            <m:nor/>
                          </m:rPr>
                          <a:rPr lang="en-US" sz="2000" b="0" i="0" baseline="30000" dirty="0" smtClean="0"/>
                          <m:t> </m:t>
                        </m:r>
                        <m:r>
                          <m:rPr>
                            <m:nor/>
                          </m:rPr>
                          <a:rPr lang="ru-RU" sz="2000" dirty="0"/>
                          <m:t> </m:t>
                        </m:r>
                        <m:r>
                          <m:rPr>
                            <m:nor/>
                          </m:rPr>
                          <a:rPr lang="en-US" sz="2000" b="0" i="0" dirty="0" smtClean="0"/>
                          <m:t> </m:t>
                        </m:r>
                      </m:e>
                    </m:rad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552" y="5589240"/>
                <a:ext cx="2397763" cy="718658"/>
              </a:xfrm>
              <a:prstGeom prst="rect">
                <a:avLst/>
              </a:prstGeom>
              <a:blipFill rotWithShape="1">
                <a:blip r:embed="rId8"/>
                <a:stretch>
                  <a:fillRect l="-2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2895565" y="5589240"/>
                <a:ext cx="1347432" cy="718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000" dirty="0"/>
                          <m:t>1 − </m:t>
                        </m:r>
                        <m:f>
                          <m:f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dirty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dirty="0" smtClean="0">
                                <a:latin typeface="Cambria Math"/>
                              </a:rPr>
                              <m:t>16</m:t>
                            </m:r>
                          </m:den>
                        </m:f>
                      </m:e>
                    </m:rad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565" y="5589240"/>
                <a:ext cx="1347432" cy="718658"/>
              </a:xfrm>
              <a:prstGeom prst="rect">
                <a:avLst/>
              </a:prstGeom>
              <a:blipFill rotWithShape="1">
                <a:blip r:embed="rId9"/>
                <a:stretch>
                  <a:fillRect l="-9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4427984" y="5589240"/>
                <a:ext cx="864096" cy="718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dirty="0" smtClean="0">
                                <a:latin typeface="Cambria Math"/>
                              </a:rPr>
                              <m:t>15</m:t>
                            </m:r>
                          </m:num>
                          <m:den>
                            <m:r>
                              <a:rPr lang="en-US" sz="2000" b="0" i="1" dirty="0" smtClean="0">
                                <a:latin typeface="Cambria Math"/>
                              </a:rPr>
                              <m:t>16</m:t>
                            </m:r>
                          </m:den>
                        </m:f>
                      </m:e>
                    </m:rad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5589240"/>
                <a:ext cx="864096" cy="718658"/>
              </a:xfrm>
              <a:prstGeom prst="rect">
                <a:avLst/>
              </a:prstGeom>
              <a:blipFill rotWithShape="1">
                <a:blip r:embed="rId10"/>
                <a:stretch>
                  <a:fillRect l="-7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5449951" y="5621029"/>
                <a:ext cx="864096" cy="5964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15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951" y="5621029"/>
                <a:ext cx="864096" cy="596445"/>
              </a:xfrm>
              <a:prstGeom prst="rect">
                <a:avLst/>
              </a:prstGeom>
              <a:blipFill rotWithShape="1">
                <a:blip r:embed="rId11"/>
                <a:stretch>
                  <a:fillRect l="-704" b="-51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703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21" grpId="0"/>
      <p:bldP spid="23" grpId="0"/>
      <p:bldP spid="24" grpId="0"/>
      <p:bldP spid="25" grpId="0"/>
      <p:bldP spid="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ru-RU" dirty="0" smtClean="0"/>
              <a:t>Задача 4.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196752"/>
                <a:ext cx="7848870" cy="792088"/>
              </a:xfr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/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</m:func>
                    <m:r>
                      <a:rPr lang="ru-RU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dirty="0" smtClean="0"/>
                  <a:t>.  Найдите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</m:func>
                    <m:r>
                      <a:rPr lang="ru-RU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𝑡𝑔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𝑐𝑡𝑔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196752"/>
                <a:ext cx="7848870" cy="792088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Объект 2"/>
          <p:cNvSpPr txBox="1">
            <a:spLocks/>
          </p:cNvSpPr>
          <p:nvPr/>
        </p:nvSpPr>
        <p:spPr>
          <a:xfrm>
            <a:off x="395536" y="3717032"/>
            <a:ext cx="4896544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18561" y="2386561"/>
            <a:ext cx="7848870" cy="43924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b="1" dirty="0" smtClean="0"/>
              <a:t>Решение:</a:t>
            </a:r>
            <a:r>
              <a:rPr lang="ru-RU" dirty="0" smtClean="0"/>
              <a:t> </a:t>
            </a:r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2560196"/>
            <a:ext cx="3168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spc="3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2000" b="1" spc="300" baseline="300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000" b="1" spc="3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b="1" spc="3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+ cos</a:t>
            </a:r>
            <a:r>
              <a:rPr lang="en-US" sz="2000" b="1" spc="300" baseline="300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000" b="1" spc="3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b="1" spc="3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= 1</a:t>
            </a:r>
            <a:endParaRPr lang="ru-RU" sz="2000" b="1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074483" y="3095195"/>
                <a:ext cx="2435193" cy="6218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  <a:cs typeface="Times New Roman" pitchFamily="18" charset="0"/>
                        </a:rPr>
                        <m:t>𝒄𝒕𝒈</m:t>
                      </m:r>
                      <m:r>
                        <a:rPr lang="en-US" sz="2000" b="1" i="1" smtClean="0"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𝜶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𝜶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𝜶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ru-RU" sz="20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4483" y="3095195"/>
                <a:ext cx="2435193" cy="62183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415930" y="4077072"/>
            <a:ext cx="22838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4689140"/>
            <a:ext cx="20391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792559"/>
              </p:ext>
            </p:extLst>
          </p:nvPr>
        </p:nvGraphicFramePr>
        <p:xfrm>
          <a:off x="2061840" y="3078214"/>
          <a:ext cx="1131887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Формула" r:id="rId5" imgW="672808" imgH="393529" progId="Equation.3">
                  <p:embed/>
                </p:oleObj>
              </mc:Choice>
              <mc:Fallback>
                <p:oleObj name="Формула" r:id="rId5" imgW="67280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1840" y="3078214"/>
                        <a:ext cx="1131887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37990" y="4006545"/>
                <a:ext cx="1958993" cy="5964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cs typeface="Times New Roman" pitchFamily="18" charset="0"/>
                      </a:rPr>
                      <m:t>𝒕𝒈</m:t>
                    </m:r>
                    <m:r>
                      <a:rPr lang="en-US" sz="2000" b="1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𝜶</m:t>
                    </m:r>
                    <m:r>
                      <a:rPr lang="en-US" sz="2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  <m:r>
                      <a:rPr lang="en-US" sz="2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ru-RU" sz="2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: </m:t>
                    </m:r>
                    <m:f>
                      <m:fPr>
                        <m:ctrlPr>
                          <a:rPr lang="ru-RU" sz="2000" b="1" i="1" smtClean="0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2000" b="1" i="1" smtClean="0">
                                <a:latin typeface="Cambria Math" panose="02040503050406030204" pitchFamily="18" charset="0"/>
                                <a:ea typeface="Cambria Math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0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𝟏𝟓</m:t>
                            </m:r>
                          </m:e>
                        </m:rad>
                      </m:num>
                      <m:den>
                        <m:r>
                          <a:rPr lang="ru-RU" sz="20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0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90" y="4006545"/>
                <a:ext cx="1958993" cy="59644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434685" y="4026858"/>
                <a:ext cx="1417235" cy="5505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  <m:r>
                      <a:rPr lang="en-US" sz="2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ru-RU" sz="2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 </m:t>
                    </m:r>
                    <m:f>
                      <m:fPr>
                        <m:ctrlPr>
                          <a:rPr lang="ru-RU" sz="2000" b="1" i="1" smtClean="0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𝟒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sz="2000" b="1" i="1" smtClean="0">
                                <a:latin typeface="Cambria Math" panose="02040503050406030204" pitchFamily="18" charset="0"/>
                                <a:ea typeface="Cambria Math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0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𝟏𝟓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0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685" y="4026858"/>
                <a:ext cx="1417235" cy="55053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4013925" y="4001859"/>
                <a:ext cx="918115" cy="5505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ru-RU" sz="2000" b="1" i="1" smtClean="0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sz="2000" b="1" i="1" smtClean="0">
                                <a:latin typeface="Cambria Math" panose="02040503050406030204" pitchFamily="18" charset="0"/>
                                <a:ea typeface="Cambria Math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0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𝟏𝟓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0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3925" y="4001859"/>
                <a:ext cx="918115" cy="55053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4990963" y="4011938"/>
                <a:ext cx="1309229" cy="6130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ru-RU" sz="2000" b="1" i="1" smtClean="0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𝟏</m:t>
                        </m:r>
                        <m:r>
                          <a:rPr lang="ru-RU" sz="20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ru-RU" sz="2000" b="1" i="1" smtClean="0">
                                <a:latin typeface="Cambria Math" panose="02040503050406030204" pitchFamily="18" charset="0"/>
                                <a:ea typeface="Cambria Math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0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𝟏𝟓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ru-RU" sz="2000" b="1" i="1" smtClean="0">
                                <a:latin typeface="Cambria Math" panose="02040503050406030204" pitchFamily="18" charset="0"/>
                                <a:ea typeface="Cambria Math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0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𝟏𝟓</m:t>
                            </m:r>
                          </m:e>
                        </m:rad>
                        <m:r>
                          <a:rPr lang="ru-RU" sz="20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ru-RU" sz="2000" b="1" i="1" smtClean="0">
                                <a:latin typeface="Cambria Math" panose="02040503050406030204" pitchFamily="18" charset="0"/>
                                <a:ea typeface="Cambria Math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0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𝟏𝟓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0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0963" y="4011938"/>
                <a:ext cx="1309229" cy="61305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531558" y="4026858"/>
                <a:ext cx="1309229" cy="588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ru-RU" sz="2000" b="1" i="1" smtClean="0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2000" b="1" i="1" smtClean="0">
                                <a:latin typeface="Cambria Math" panose="02040503050406030204" pitchFamily="18" charset="0"/>
                                <a:ea typeface="Cambria Math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0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𝟏𝟓</m:t>
                            </m:r>
                          </m:e>
                        </m:rad>
                      </m:num>
                      <m:den>
                        <m:r>
                          <a:rPr lang="ru-RU" sz="20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0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558" y="4026858"/>
                <a:ext cx="1309229" cy="58830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452677" y="5086823"/>
                <a:ext cx="2247115" cy="740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  <a:cs typeface="Times New Roman" pitchFamily="18" charset="0"/>
                        </a:rPr>
                        <m:t>𝒄𝒕𝒈</m:t>
                      </m:r>
                      <m:r>
                        <a:rPr lang="en-US" sz="2000" b="1" i="1" smtClean="0"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𝜶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b="1" i="1"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000" b="1" i="1">
                                  <a:latin typeface="Cambria Math" panose="02040503050406030204" pitchFamily="18" charset="0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000" b="1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𝟏𝟓</m:t>
                              </m:r>
                            </m:e>
                          </m:rad>
                        </m:num>
                        <m:den>
                          <m:r>
                            <a:rPr lang="ru-RU" sz="2000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𝟒</m:t>
                          </m:r>
                        </m:den>
                      </m:f>
                      <m:r>
                        <m:rPr>
                          <m:nor/>
                        </m:rP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m:t>:</m:t>
                      </m:r>
                      <m:f>
                        <m:fPr>
                          <m:ctrlPr>
                            <a:rPr lang="ru-RU" sz="2000" b="1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2000" b="1" i="1" dirty="0" smtClean="0"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2000" b="1" i="1" dirty="0" smtClean="0"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77" y="5086823"/>
                <a:ext cx="2247115" cy="74097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2555777" y="5089250"/>
                <a:ext cx="1917206" cy="752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ru-RU" sz="20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f>
                        <m:fPr>
                          <m:ctrlPr>
                            <a:rPr lang="ru-RU" sz="2000" b="1" i="1"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000" b="1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𝟏𝟓</m:t>
                              </m:r>
                            </m:e>
                          </m:rad>
                        </m:num>
                        <m:den>
                          <m:r>
                            <a:rPr lang="ru-RU" sz="2000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𝟒</m:t>
                          </m:r>
                        </m:den>
                      </m:f>
                      <m:r>
                        <m:rPr>
                          <m:nor/>
                        </m:rP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ru-RU" sz="20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2000" b="1" i="1" dirty="0" smtClean="0"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2000" b="1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ru-RU" sz="2000" b="1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7" y="5089250"/>
                <a:ext cx="1917206" cy="7520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4472982" y="5081276"/>
                <a:ext cx="1172595" cy="752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ru-RU" sz="20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f>
                        <m:fPr>
                          <m:ctrlPr>
                            <a:rPr lang="ru-RU" sz="2000" b="1" i="1"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000" b="1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𝟏𝟓</m:t>
                              </m:r>
                            </m:e>
                          </m:rad>
                        </m:num>
                        <m:den>
                          <m:r>
                            <a:rPr lang="ru-RU" sz="2000" b="1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982" y="5081276"/>
                <a:ext cx="1172595" cy="7520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5713894" y="5243939"/>
                <a:ext cx="1172595" cy="4426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ru-RU" sz="20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ru-RU" sz="2000" b="1" i="1" smtClean="0"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000" b="1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𝟏𝟓</m:t>
                          </m:r>
                        </m:e>
                      </m:rad>
                    </m:oMath>
                  </m:oMathPara>
                </a14:m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3894" y="5243939"/>
                <a:ext cx="1172595" cy="44268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259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  <p:bldP spid="22" grpId="0"/>
      <p:bldP spid="27" grpId="0"/>
      <p:bldP spid="28" grpId="0"/>
      <p:bldP spid="29" grpId="0"/>
      <p:bldP spid="3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Прямоугольник 59"/>
          <p:cNvSpPr/>
          <p:nvPr/>
        </p:nvSpPr>
        <p:spPr>
          <a:xfrm>
            <a:off x="593509" y="260648"/>
            <a:ext cx="7362867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Вспомним значения синуса, косинуса и тангенса некоторых  углов.</a:t>
            </a:r>
            <a:endParaRPr lang="ru-RU" sz="3200" b="1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059511" y="1556792"/>
            <a:ext cx="4538087" cy="4824535"/>
            <a:chOff x="467544" y="2348880"/>
            <a:chExt cx="3816424" cy="3899471"/>
          </a:xfrm>
        </p:grpSpPr>
        <p:grpSp>
          <p:nvGrpSpPr>
            <p:cNvPr id="8" name="Group 119"/>
            <p:cNvGrpSpPr>
              <a:grpSpLocks/>
            </p:cNvGrpSpPr>
            <p:nvPr/>
          </p:nvGrpSpPr>
          <p:grpSpPr bwMode="auto">
            <a:xfrm>
              <a:off x="467544" y="2420888"/>
              <a:ext cx="3733800" cy="3827463"/>
              <a:chOff x="192" y="144"/>
              <a:chExt cx="2352" cy="2411"/>
            </a:xfrm>
          </p:grpSpPr>
          <p:sp>
            <p:nvSpPr>
              <p:cNvPr id="33" name="Line 81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Line 83"/>
              <p:cNvSpPr>
                <a:spLocks noChangeShapeType="1"/>
              </p:cNvSpPr>
              <p:nvPr/>
            </p:nvSpPr>
            <p:spPr bwMode="auto">
              <a:xfrm>
                <a:off x="373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84"/>
              <p:cNvSpPr>
                <a:spLocks noChangeShapeType="1"/>
              </p:cNvSpPr>
              <p:nvPr/>
            </p:nvSpPr>
            <p:spPr bwMode="auto">
              <a:xfrm>
                <a:off x="553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Line 85"/>
              <p:cNvSpPr>
                <a:spLocks noChangeShapeType="1"/>
              </p:cNvSpPr>
              <p:nvPr/>
            </p:nvSpPr>
            <p:spPr bwMode="auto">
              <a:xfrm>
                <a:off x="734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Line 86"/>
              <p:cNvSpPr>
                <a:spLocks noChangeShapeType="1"/>
              </p:cNvSpPr>
              <p:nvPr/>
            </p:nvSpPr>
            <p:spPr bwMode="auto">
              <a:xfrm>
                <a:off x="914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Line 87"/>
              <p:cNvSpPr>
                <a:spLocks noChangeShapeType="1"/>
              </p:cNvSpPr>
              <p:nvPr/>
            </p:nvSpPr>
            <p:spPr bwMode="auto">
              <a:xfrm>
                <a:off x="1095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Line 88"/>
              <p:cNvSpPr>
                <a:spLocks noChangeShapeType="1"/>
              </p:cNvSpPr>
              <p:nvPr/>
            </p:nvSpPr>
            <p:spPr bwMode="auto">
              <a:xfrm>
                <a:off x="1275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Line 89"/>
              <p:cNvSpPr>
                <a:spLocks noChangeShapeType="1"/>
              </p:cNvSpPr>
              <p:nvPr/>
            </p:nvSpPr>
            <p:spPr bwMode="auto">
              <a:xfrm>
                <a:off x="1456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Line 90"/>
              <p:cNvSpPr>
                <a:spLocks noChangeShapeType="1"/>
              </p:cNvSpPr>
              <p:nvPr/>
            </p:nvSpPr>
            <p:spPr bwMode="auto">
              <a:xfrm>
                <a:off x="1637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Line 91"/>
              <p:cNvSpPr>
                <a:spLocks noChangeShapeType="1"/>
              </p:cNvSpPr>
              <p:nvPr/>
            </p:nvSpPr>
            <p:spPr bwMode="auto">
              <a:xfrm>
                <a:off x="1817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Line 92"/>
              <p:cNvSpPr>
                <a:spLocks noChangeShapeType="1"/>
              </p:cNvSpPr>
              <p:nvPr/>
            </p:nvSpPr>
            <p:spPr bwMode="auto">
              <a:xfrm>
                <a:off x="1998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Line 93"/>
              <p:cNvSpPr>
                <a:spLocks noChangeShapeType="1"/>
              </p:cNvSpPr>
              <p:nvPr/>
            </p:nvSpPr>
            <p:spPr bwMode="auto">
              <a:xfrm>
                <a:off x="2178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Line 94"/>
              <p:cNvSpPr>
                <a:spLocks noChangeShapeType="1"/>
              </p:cNvSpPr>
              <p:nvPr/>
            </p:nvSpPr>
            <p:spPr bwMode="auto">
              <a:xfrm>
                <a:off x="2359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" name="Line 95"/>
              <p:cNvSpPr>
                <a:spLocks noChangeShapeType="1"/>
              </p:cNvSpPr>
              <p:nvPr/>
            </p:nvSpPr>
            <p:spPr bwMode="auto">
              <a:xfrm>
                <a:off x="2539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7" name="Group 118"/>
              <p:cNvGrpSpPr>
                <a:grpSpLocks/>
              </p:cNvGrpSpPr>
              <p:nvPr/>
            </p:nvGrpSpPr>
            <p:grpSpPr bwMode="auto">
              <a:xfrm>
                <a:off x="192" y="144"/>
                <a:ext cx="2352" cy="2411"/>
                <a:chOff x="192" y="144"/>
                <a:chExt cx="3792" cy="2411"/>
              </a:xfrm>
            </p:grpSpPr>
            <p:sp>
              <p:nvSpPr>
                <p:cNvPr id="48" name="Line 103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" name="Line 104"/>
                <p:cNvSpPr>
                  <a:spLocks noChangeShapeType="1"/>
                </p:cNvSpPr>
                <p:nvPr/>
              </p:nvSpPr>
              <p:spPr bwMode="auto">
                <a:xfrm>
                  <a:off x="192" y="316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" name="Line 105"/>
                <p:cNvSpPr>
                  <a:spLocks noChangeShapeType="1"/>
                </p:cNvSpPr>
                <p:nvPr/>
              </p:nvSpPr>
              <p:spPr bwMode="auto">
                <a:xfrm>
                  <a:off x="192" y="488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" name="Line 106"/>
                <p:cNvSpPr>
                  <a:spLocks noChangeShapeType="1"/>
                </p:cNvSpPr>
                <p:nvPr/>
              </p:nvSpPr>
              <p:spPr bwMode="auto">
                <a:xfrm>
                  <a:off x="192" y="661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" name="Line 107"/>
                <p:cNvSpPr>
                  <a:spLocks noChangeShapeType="1"/>
                </p:cNvSpPr>
                <p:nvPr/>
              </p:nvSpPr>
              <p:spPr bwMode="auto">
                <a:xfrm>
                  <a:off x="192" y="833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" name="Line 108"/>
                <p:cNvSpPr>
                  <a:spLocks noChangeShapeType="1"/>
                </p:cNvSpPr>
                <p:nvPr/>
              </p:nvSpPr>
              <p:spPr bwMode="auto">
                <a:xfrm>
                  <a:off x="192" y="1005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" name="Line 109"/>
                <p:cNvSpPr>
                  <a:spLocks noChangeShapeType="1"/>
                </p:cNvSpPr>
                <p:nvPr/>
              </p:nvSpPr>
              <p:spPr bwMode="auto">
                <a:xfrm>
                  <a:off x="192" y="1177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" name="Line 110"/>
                <p:cNvSpPr>
                  <a:spLocks noChangeShapeType="1"/>
                </p:cNvSpPr>
                <p:nvPr/>
              </p:nvSpPr>
              <p:spPr bwMode="auto">
                <a:xfrm>
                  <a:off x="192" y="1349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6" name="Line 111"/>
                <p:cNvSpPr>
                  <a:spLocks noChangeShapeType="1"/>
                </p:cNvSpPr>
                <p:nvPr/>
              </p:nvSpPr>
              <p:spPr bwMode="auto">
                <a:xfrm>
                  <a:off x="192" y="1522"/>
                  <a:ext cx="3792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7" name="Line 112"/>
                <p:cNvSpPr>
                  <a:spLocks noChangeShapeType="1"/>
                </p:cNvSpPr>
                <p:nvPr/>
              </p:nvSpPr>
              <p:spPr bwMode="auto">
                <a:xfrm>
                  <a:off x="192" y="1694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" name="Line 113"/>
                <p:cNvSpPr>
                  <a:spLocks noChangeShapeType="1"/>
                </p:cNvSpPr>
                <p:nvPr/>
              </p:nvSpPr>
              <p:spPr bwMode="auto">
                <a:xfrm>
                  <a:off x="192" y="1867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" name="Line 114"/>
                <p:cNvSpPr>
                  <a:spLocks noChangeShapeType="1"/>
                </p:cNvSpPr>
                <p:nvPr/>
              </p:nvSpPr>
              <p:spPr bwMode="auto">
                <a:xfrm>
                  <a:off x="192" y="2039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" name="Line 115"/>
                <p:cNvSpPr>
                  <a:spLocks noChangeShapeType="1"/>
                </p:cNvSpPr>
                <p:nvPr/>
              </p:nvSpPr>
              <p:spPr bwMode="auto">
                <a:xfrm>
                  <a:off x="192" y="2211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" name="Line 116"/>
                <p:cNvSpPr>
                  <a:spLocks noChangeShapeType="1"/>
                </p:cNvSpPr>
                <p:nvPr/>
              </p:nvSpPr>
              <p:spPr bwMode="auto">
                <a:xfrm>
                  <a:off x="192" y="2383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" name="Line 117"/>
                <p:cNvSpPr>
                  <a:spLocks noChangeShapeType="1"/>
                </p:cNvSpPr>
                <p:nvPr/>
              </p:nvSpPr>
              <p:spPr bwMode="auto">
                <a:xfrm>
                  <a:off x="192" y="2555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9" name="Freeform 66"/>
            <p:cNvSpPr>
              <a:spLocks/>
            </p:cNvSpPr>
            <p:nvPr/>
          </p:nvSpPr>
          <p:spPr bwMode="auto">
            <a:xfrm>
              <a:off x="467544" y="4614636"/>
              <a:ext cx="3744416" cy="1728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04" y="0"/>
                </a:cxn>
              </a:cxnLst>
              <a:rect l="0" t="0" r="r" b="b"/>
              <a:pathLst>
                <a:path w="4104" h="1">
                  <a:moveTo>
                    <a:pt x="0" y="0"/>
                  </a:moveTo>
                  <a:lnTo>
                    <a:pt x="4104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67"/>
            <p:cNvSpPr>
              <a:spLocks/>
            </p:cNvSpPr>
            <p:nvPr/>
          </p:nvSpPr>
          <p:spPr bwMode="auto">
            <a:xfrm>
              <a:off x="2153092" y="2420888"/>
              <a:ext cx="45719" cy="3816424"/>
            </a:xfrm>
            <a:custGeom>
              <a:avLst/>
              <a:gdLst/>
              <a:ahLst/>
              <a:cxnLst>
                <a:cxn ang="0">
                  <a:pos x="8" y="2688"/>
                </a:cxn>
                <a:cxn ang="0">
                  <a:pos x="0" y="0"/>
                </a:cxn>
              </a:cxnLst>
              <a:rect l="0" t="0" r="r" b="b"/>
              <a:pathLst>
                <a:path w="8" h="2688">
                  <a:moveTo>
                    <a:pt x="8" y="2688"/>
                  </a:moveTo>
                  <a:lnTo>
                    <a:pt x="0" y="0"/>
                  </a:lnTo>
                </a:path>
              </a:pathLst>
            </a:custGeom>
            <a:ln>
              <a:headEnd/>
              <a:tailEnd type="stealth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Дуга 10"/>
            <p:cNvSpPr/>
            <p:nvPr/>
          </p:nvSpPr>
          <p:spPr>
            <a:xfrm>
              <a:off x="755576" y="3212976"/>
              <a:ext cx="2880320" cy="2664296"/>
            </a:xfrm>
            <a:prstGeom prst="arc">
              <a:avLst>
                <a:gd name="adj1" fmla="val 10730134"/>
                <a:gd name="adj2" fmla="val 143868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 38"/>
            <p:cNvSpPr>
              <a:spLocks noChangeArrowheads="1"/>
            </p:cNvSpPr>
            <p:nvPr/>
          </p:nvSpPr>
          <p:spPr bwMode="auto">
            <a:xfrm>
              <a:off x="2845464" y="4568735"/>
              <a:ext cx="38449" cy="36953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Oval 38"/>
            <p:cNvSpPr>
              <a:spLocks noChangeArrowheads="1"/>
            </p:cNvSpPr>
            <p:nvPr/>
          </p:nvSpPr>
          <p:spPr bwMode="auto">
            <a:xfrm>
              <a:off x="3602029" y="4571862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Oval 38"/>
            <p:cNvSpPr>
              <a:spLocks noChangeArrowheads="1"/>
            </p:cNvSpPr>
            <p:nvPr/>
          </p:nvSpPr>
          <p:spPr bwMode="auto">
            <a:xfrm>
              <a:off x="2122651" y="3175553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Oval 38"/>
            <p:cNvSpPr>
              <a:spLocks noChangeArrowheads="1"/>
            </p:cNvSpPr>
            <p:nvPr/>
          </p:nvSpPr>
          <p:spPr bwMode="auto">
            <a:xfrm>
              <a:off x="712802" y="4571862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Oval 38"/>
            <p:cNvSpPr>
              <a:spLocks noChangeArrowheads="1"/>
            </p:cNvSpPr>
            <p:nvPr/>
          </p:nvSpPr>
          <p:spPr bwMode="auto">
            <a:xfrm>
              <a:off x="3275857" y="4545123"/>
              <a:ext cx="58713" cy="420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2186807" y="3999856"/>
              <a:ext cx="1265852" cy="561241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2175952" y="3377462"/>
              <a:ext cx="635925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123728" y="2924944"/>
              <a:ext cx="1008112" cy="2736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90°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87099" y="3750198"/>
              <a:ext cx="454998" cy="2736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30°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23928" y="45811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195736" y="234888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07704" y="45811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483768" y="450912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1" name="Прямая соединительная линия 60"/>
            <p:cNvCxnSpPr/>
            <p:nvPr/>
          </p:nvCxnSpPr>
          <p:spPr>
            <a:xfrm flipV="1">
              <a:off x="2198851" y="3674111"/>
              <a:ext cx="1077006" cy="907018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flipV="1">
              <a:off x="2175952" y="3377461"/>
              <a:ext cx="682499" cy="1183634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2186807" y="3674111"/>
              <a:ext cx="1112906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>
              <a:off x="2153092" y="3992882"/>
              <a:ext cx="1276706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Box 74"/>
                <p:cNvSpPr txBox="1"/>
                <p:nvPr/>
              </p:nvSpPr>
              <p:spPr>
                <a:xfrm>
                  <a:off x="1800711" y="3787725"/>
                  <a:ext cx="360040" cy="424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1200" b="1" i="1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en-US" sz="1200" b="1" i="1" dirty="0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1200" b="1" i="1" dirty="0" smtClean="0"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ru-RU" sz="1200" b="1" i="1" dirty="0" smtClean="0"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oMath>
                    </m:oMathPara>
                  </a14:m>
                  <a:endParaRPr lang="ru-RU" sz="12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75" name="TextBox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00711" y="3787725"/>
                  <a:ext cx="360040" cy="424264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/>
                <p:cNvSpPr txBox="1"/>
                <p:nvPr/>
              </p:nvSpPr>
              <p:spPr>
                <a:xfrm>
                  <a:off x="1541207" y="3472133"/>
                  <a:ext cx="904648" cy="4651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1200" b="1" i="1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en-US" sz="1200" b="1" i="1" dirty="0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US" sz="1200" b="1" i="1" dirty="0" smtClean="0">
                                        <a:latin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ru-RU" sz="1200" b="1" i="1" dirty="0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𝟐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ru-RU" sz="1200" b="1" i="1" dirty="0" smtClean="0"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oMath>
                    </m:oMathPara>
                  </a14:m>
                  <a:endParaRPr lang="ru-RU" sz="12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77" name="TextBox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41207" y="3472133"/>
                  <a:ext cx="904648" cy="4651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Box 79"/>
                <p:cNvSpPr txBox="1"/>
                <p:nvPr/>
              </p:nvSpPr>
              <p:spPr>
                <a:xfrm>
                  <a:off x="1882120" y="3165453"/>
                  <a:ext cx="452324" cy="4240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cs typeface="Times New Roman" pitchFamily="18" charset="0"/>
                    </a:rPr>
                    <a:t> </a:t>
                  </a:r>
                  <a14:m>
                    <m:oMath xmlns:m="http://schemas.openxmlformats.org/officeDocument/2006/math">
                      <m:box>
                        <m:boxPr>
                          <m:ctrlPr>
                            <a:rPr lang="en-US" sz="1400" b="1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1400" b="1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1400" b="1" i="1" dirty="0" smtClean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u-RU" sz="1400" b="1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𝟑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ru-RU" sz="1400" b="1" i="1" dirty="0" smtClean="0">
                                  <a:latin typeface="Cambria Math"/>
                                  <a:cs typeface="Times New Roman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box>
                    </m:oMath>
                  </a14:m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0" name="TextBox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82120" y="3165453"/>
                  <a:ext cx="452324" cy="424016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Box 86"/>
                <p:cNvSpPr txBox="1"/>
                <p:nvPr/>
              </p:nvSpPr>
              <p:spPr>
                <a:xfrm>
                  <a:off x="2703894" y="4707550"/>
                  <a:ext cx="360040" cy="424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1200" b="1" i="1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en-US" sz="1200" b="1" i="1" dirty="0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1200" b="1" i="1" dirty="0" smtClean="0"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ru-RU" sz="1200" b="1" i="1" dirty="0" smtClean="0"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oMath>
                    </m:oMathPara>
                  </a14:m>
                  <a:endParaRPr lang="ru-RU" sz="12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7" name="TextBox 8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3894" y="4707550"/>
                  <a:ext cx="360040" cy="42426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8" name="Прямая соединительная линия 87"/>
            <p:cNvCxnSpPr/>
            <p:nvPr/>
          </p:nvCxnSpPr>
          <p:spPr>
            <a:xfrm flipH="1">
              <a:off x="2869449" y="3387722"/>
              <a:ext cx="14464" cy="1270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 flipH="1">
              <a:off x="3299713" y="3718942"/>
              <a:ext cx="7232" cy="886746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>
              <a:off x="3460338" y="3999856"/>
              <a:ext cx="0" cy="61478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TextBox 96"/>
                <p:cNvSpPr txBox="1"/>
                <p:nvPr/>
              </p:nvSpPr>
              <p:spPr>
                <a:xfrm>
                  <a:off x="2773580" y="4648947"/>
                  <a:ext cx="904648" cy="4651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1200" b="1" i="1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en-US" sz="1200" b="1" i="1" dirty="0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US" sz="1200" b="1" i="1" dirty="0" smtClean="0">
                                        <a:latin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ru-RU" sz="1200" b="1" i="1" dirty="0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𝟐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ru-RU" sz="1200" b="1" i="1" dirty="0" smtClean="0"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oMath>
                    </m:oMathPara>
                  </a14:m>
                  <a:endParaRPr lang="ru-RU" sz="12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97" name="TextBox 9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3580" y="4648947"/>
                  <a:ext cx="904648" cy="4651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TextBox 97"/>
                <p:cNvSpPr txBox="1"/>
                <p:nvPr/>
              </p:nvSpPr>
              <p:spPr>
                <a:xfrm>
                  <a:off x="3262274" y="4707798"/>
                  <a:ext cx="452324" cy="4240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cs typeface="Times New Roman" pitchFamily="18" charset="0"/>
                    </a:rPr>
                    <a:t> </a:t>
                  </a:r>
                  <a14:m>
                    <m:oMath xmlns:m="http://schemas.openxmlformats.org/officeDocument/2006/math">
                      <m:box>
                        <m:boxPr>
                          <m:ctrlPr>
                            <a:rPr lang="en-US" sz="1400" b="1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1400" b="1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1400" b="1" i="1" dirty="0" smtClean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u-RU" sz="1400" b="1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𝟑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ru-RU" sz="1400" b="1" i="1" dirty="0" smtClean="0">
                                  <a:latin typeface="Cambria Math"/>
                                  <a:cs typeface="Times New Roman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box>
                    </m:oMath>
                  </a14:m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98" name="TextBox 9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62274" y="4707798"/>
                  <a:ext cx="452324" cy="424016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9" name="TextBox 98"/>
            <p:cNvSpPr txBox="1"/>
            <p:nvPr/>
          </p:nvSpPr>
          <p:spPr>
            <a:xfrm>
              <a:off x="3266620" y="3410213"/>
              <a:ext cx="454998" cy="2736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45°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806571" y="3076157"/>
              <a:ext cx="454998" cy="2736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60°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547617" y="4675584"/>
              <a:ext cx="360040" cy="2736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2" name="Таблица 10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6687465"/>
                  </p:ext>
                </p:extLst>
              </p:nvPr>
            </p:nvGraphicFramePr>
            <p:xfrm>
              <a:off x="179509" y="2269513"/>
              <a:ext cx="4095432" cy="38957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82572"/>
                    <a:gridCol w="682572"/>
                    <a:gridCol w="682572"/>
                    <a:gridCol w="682572"/>
                    <a:gridCol w="682572"/>
                    <a:gridCol w="682572"/>
                  </a:tblGrid>
                  <a:tr h="779158">
                    <a:tc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0°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30°</a:t>
                          </a:r>
                          <a:endParaRPr lang="ru-RU" dirty="0" smtClean="0"/>
                        </a:p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45°</a:t>
                          </a:r>
                          <a:endParaRPr lang="ru-RU" dirty="0" smtClean="0"/>
                        </a:p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60°</a:t>
                          </a:r>
                          <a:endParaRPr lang="ru-RU" dirty="0" smtClean="0"/>
                        </a:p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90°</a:t>
                          </a:r>
                          <a:endParaRPr lang="ru-RU" dirty="0" smtClean="0"/>
                        </a:p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</a:tr>
                  <a:tr h="77915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i="1" smtClean="0">
                                        <a:latin typeface="Cambria Math"/>
                                        <a:ea typeface="Cambria Math"/>
                                      </a:rPr>
                                      <m:t>𝛼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77915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i="0" smtClean="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i="1" smtClean="0">
                                        <a:latin typeface="Cambria Math"/>
                                        <a:ea typeface="Cambria Math"/>
                                      </a:rPr>
                                      <m:t>𝛼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7791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err="1" smtClean="0"/>
                            <a:t>tg</a:t>
                          </a:r>
                          <a:r>
                            <a:rPr lang="en-US" i="1" baseline="0" dirty="0" smtClean="0"/>
                            <a:t> </a:t>
                          </a:r>
                          <a:r>
                            <a:rPr lang="el-GR" i="1" baseline="0" dirty="0" smtClean="0"/>
                            <a:t>α</a:t>
                          </a:r>
                          <a:endParaRPr lang="ru-RU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ru-RU" dirty="0"/>
                        </a:p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7791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err="1" smtClean="0"/>
                            <a:t>ctg</a:t>
                          </a:r>
                          <a:r>
                            <a:rPr lang="en-US" i="1" dirty="0" smtClean="0"/>
                            <a:t> </a:t>
                          </a:r>
                          <a:r>
                            <a:rPr lang="el-GR" i="1" dirty="0" smtClean="0"/>
                            <a:t>α</a:t>
                          </a:r>
                          <a:endParaRPr lang="ru-RU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02" name="Таблица 10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6687465"/>
                  </p:ext>
                </p:extLst>
              </p:nvPr>
            </p:nvGraphicFramePr>
            <p:xfrm>
              <a:off x="179509" y="2269513"/>
              <a:ext cx="4095432" cy="38957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82572"/>
                    <a:gridCol w="682572"/>
                    <a:gridCol w="682572"/>
                    <a:gridCol w="682572"/>
                    <a:gridCol w="682572"/>
                    <a:gridCol w="682572"/>
                  </a:tblGrid>
                  <a:tr h="779158">
                    <a:tc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0°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30°</a:t>
                          </a:r>
                          <a:endParaRPr lang="ru-RU" dirty="0" smtClean="0"/>
                        </a:p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45°</a:t>
                          </a:r>
                          <a:endParaRPr lang="ru-RU" dirty="0" smtClean="0"/>
                        </a:p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60°</a:t>
                          </a:r>
                          <a:endParaRPr lang="ru-RU" dirty="0" smtClean="0"/>
                        </a:p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90°</a:t>
                          </a:r>
                          <a:endParaRPr lang="ru-RU" dirty="0" smtClean="0"/>
                        </a:p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</a:tr>
                  <a:tr h="77915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t="-103906" r="-500893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200000" t="-103906" r="-300893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300000" t="-103906" r="-200893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400000" t="-103906" r="-100893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77915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t="-205512" r="-500893" b="-202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200000" t="-205512" r="-300893" b="-202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300000" t="-205512" r="-200893" b="-202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400000" t="-205512" r="-100893" b="-202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7791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err="1" smtClean="0"/>
                            <a:t>tg</a:t>
                          </a:r>
                          <a:r>
                            <a:rPr lang="en-US" i="1" baseline="0" dirty="0" smtClean="0"/>
                            <a:t> </a:t>
                          </a:r>
                          <a:r>
                            <a:rPr lang="el-GR" i="1" baseline="0" dirty="0" smtClean="0"/>
                            <a:t>α</a:t>
                          </a:r>
                          <a:endParaRPr lang="ru-RU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200000" t="-303125" r="-300893" b="-1007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400000" t="-303125" r="-100893" b="-1007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7791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err="1" smtClean="0"/>
                            <a:t>ctg</a:t>
                          </a:r>
                          <a:r>
                            <a:rPr lang="en-US" i="1" dirty="0" smtClean="0"/>
                            <a:t> </a:t>
                          </a:r>
                          <a:r>
                            <a:rPr lang="el-GR" i="1" dirty="0" smtClean="0"/>
                            <a:t>α</a:t>
                          </a:r>
                          <a:endParaRPr lang="ru-RU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200000" t="-403125" r="-300893" b="-7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400000" t="-403125" r="-100893" b="-7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435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ru-RU" dirty="0" smtClean="0"/>
              <a:t>Задача 5.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196752"/>
                <a:ext cx="7848870" cy="792088"/>
              </a:xfr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</a:rPr>
                      <m:t>В</m:t>
                    </m:r>
                    <m:r>
                      <a:rPr lang="ru-RU" b="0" i="1" smtClean="0">
                        <a:latin typeface="Cambria Math"/>
                      </a:rPr>
                      <m:t>ычислить синус, косинус и тангенс угла 120°.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196752"/>
                <a:ext cx="7848870" cy="792088"/>
              </a:xfrm>
              <a:blipFill rotWithShape="1">
                <a:blip r:embed="rId2"/>
                <a:stretch>
                  <a:fillRect t="-3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Объект 2"/>
          <p:cNvSpPr txBox="1">
            <a:spLocks/>
          </p:cNvSpPr>
          <p:nvPr/>
        </p:nvSpPr>
        <p:spPr>
          <a:xfrm>
            <a:off x="395536" y="3717032"/>
            <a:ext cx="4896544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18561" y="2386561"/>
            <a:ext cx="7848870" cy="43924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b="1" dirty="0" smtClean="0"/>
              <a:t>Решение:</a:t>
            </a:r>
            <a:r>
              <a:rPr lang="ru-RU" dirty="0" smtClean="0"/>
              <a:t> </a:t>
            </a:r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415930" y="4077072"/>
            <a:ext cx="22838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4689140"/>
            <a:ext cx="20391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4460" y="2969430"/>
                <a:ext cx="449783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ru-RU" sz="2400" b="0" i="1" smtClean="0">
                              <a:latin typeface="Cambria Math"/>
                            </a:rPr>
                            <m:t>120</m:t>
                          </m:r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°</m:t>
                          </m:r>
                        </m:e>
                      </m:func>
                      <m:r>
                        <a:rPr lang="ru-RU" sz="2400" b="0" i="1" smtClean="0">
                          <a:latin typeface="Cambria Math"/>
                        </a:rPr>
                        <m:t>= 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400" b="0" i="1" smtClean="0">
                                  <a:latin typeface="Cambria Math"/>
                                </a:rPr>
                                <m:t>180</m:t>
                              </m:r>
                              <m:r>
                                <a:rPr lang="ru-RU" sz="2400" b="0" i="1" smtClean="0">
                                  <a:latin typeface="Cambria Math"/>
                                  <a:ea typeface="Cambria Math"/>
                                </a:rPr>
                                <m:t>°−60°</m:t>
                              </m:r>
                            </m:e>
                          </m:d>
                        </m:e>
                      </m:func>
                      <m:r>
                        <a:rPr lang="ru-RU" sz="2400" b="0" i="1" smtClean="0">
                          <a:latin typeface="Cambria Math"/>
                        </a:rPr>
                        <m:t>=  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460" y="2969430"/>
                <a:ext cx="4497834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Прямоугольник 20"/>
          <p:cNvSpPr/>
          <p:nvPr/>
        </p:nvSpPr>
        <p:spPr>
          <a:xfrm>
            <a:off x="5505106" y="2374848"/>
            <a:ext cx="2762766" cy="11891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 (180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)= sin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(180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-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94891" y="3717032"/>
                <a:ext cx="20483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/>
                        </a:rPr>
                        <m:t>= 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ru-RU" sz="2400" b="0" i="1" smtClean="0">
                              <a:latin typeface="Cambria Math"/>
                            </a:rPr>
                            <m:t>60</m:t>
                          </m:r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°</m:t>
                          </m:r>
                        </m:e>
                      </m:func>
                      <m:r>
                        <a:rPr lang="ru-RU" sz="2400" b="0" i="1" smtClean="0">
                          <a:latin typeface="Cambria Math"/>
                        </a:rPr>
                        <m:t>=   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91" y="3717032"/>
                <a:ext cx="2048381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530998" y="3514379"/>
                <a:ext cx="640047" cy="866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998" y="3514379"/>
                <a:ext cx="640047" cy="86696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94891" y="4558408"/>
                <a:ext cx="59672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120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°</m:t>
                          </m:r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= 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180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° −60°</m:t>
                              </m:r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=−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60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°=</m:t>
                          </m:r>
                        </m:e>
                      </m:func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91" y="4558408"/>
                <a:ext cx="5967211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532064" y="4361851"/>
                <a:ext cx="785793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ru-RU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2064" y="4361851"/>
                <a:ext cx="785793" cy="78380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0091" y="5342212"/>
                <a:ext cx="7273210" cy="886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tg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120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°= 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  <a:ea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120°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  <a:ea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120°</m:t>
                                  </m:r>
                                </m:e>
                              </m:func>
                            </m:den>
                          </m:f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60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°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60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°</m:t>
                              </m:r>
                            </m:e>
                          </m:func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ru-RU" sz="2400" b="0" i="1" smtClean="0">
                          <a:latin typeface="Cambria Math"/>
                        </a:rPr>
                        <m:t> : </m:t>
                      </m:r>
                      <m:f>
                        <m:fPr>
                          <m:ctrlPr>
                            <a:rPr lang="ru-R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ru-R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ru-RU" sz="24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1" y="5342212"/>
                <a:ext cx="7273210" cy="88652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546812" y="5585011"/>
                <a:ext cx="640047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400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6812" y="5585011"/>
                <a:ext cx="640047" cy="50520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033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3600" b="1" dirty="0" smtClean="0"/>
              <a:t>Вычисление  координат  точки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114300" indent="0">
              <a:buNone/>
            </a:pP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543827" y="3088558"/>
            <a:ext cx="3524117" cy="202045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43827" y="3155705"/>
                <a:ext cx="332655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b="1" i="1" smtClean="0">
                          <a:latin typeface="Cambria Math"/>
                        </a:rPr>
                        <m:t>x</m:t>
                      </m:r>
                      <m:r>
                        <a:rPr lang="en-US" sz="3600" b="1" i="1" smtClean="0">
                          <a:latin typeface="Cambria Math"/>
                        </a:rPr>
                        <m:t>= </m:t>
                      </m:r>
                      <m:r>
                        <a:rPr lang="en-US" sz="3600" b="1" i="1" smtClean="0">
                          <a:latin typeface="Cambria Math"/>
                        </a:rPr>
                        <m:t>𝑶𝑨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</a:rPr>
                        <m:t>∙</m:t>
                      </m:r>
                      <m:func>
                        <m:func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3600" b="0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</m:e>
                      </m:func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827" y="3155705"/>
                <a:ext cx="3326552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Группа 4"/>
          <p:cNvGrpSpPr/>
          <p:nvPr/>
        </p:nvGrpSpPr>
        <p:grpSpPr>
          <a:xfrm>
            <a:off x="4309486" y="1928926"/>
            <a:ext cx="4149405" cy="4025765"/>
            <a:chOff x="467544" y="2348880"/>
            <a:chExt cx="4344135" cy="3899471"/>
          </a:xfrm>
        </p:grpSpPr>
        <p:grpSp>
          <p:nvGrpSpPr>
            <p:cNvPr id="6" name="Group 119"/>
            <p:cNvGrpSpPr>
              <a:grpSpLocks/>
            </p:cNvGrpSpPr>
            <p:nvPr/>
          </p:nvGrpSpPr>
          <p:grpSpPr bwMode="auto">
            <a:xfrm>
              <a:off x="467544" y="2420888"/>
              <a:ext cx="3733800" cy="3827463"/>
              <a:chOff x="192" y="144"/>
              <a:chExt cx="2352" cy="2411"/>
            </a:xfrm>
          </p:grpSpPr>
          <p:sp>
            <p:nvSpPr>
              <p:cNvPr id="26" name="Line 81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83"/>
              <p:cNvSpPr>
                <a:spLocks noChangeShapeType="1"/>
              </p:cNvSpPr>
              <p:nvPr/>
            </p:nvSpPr>
            <p:spPr bwMode="auto">
              <a:xfrm>
                <a:off x="373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Line 84"/>
              <p:cNvSpPr>
                <a:spLocks noChangeShapeType="1"/>
              </p:cNvSpPr>
              <p:nvPr/>
            </p:nvSpPr>
            <p:spPr bwMode="auto">
              <a:xfrm>
                <a:off x="553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Line 85"/>
              <p:cNvSpPr>
                <a:spLocks noChangeShapeType="1"/>
              </p:cNvSpPr>
              <p:nvPr/>
            </p:nvSpPr>
            <p:spPr bwMode="auto">
              <a:xfrm>
                <a:off x="734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Line 86"/>
              <p:cNvSpPr>
                <a:spLocks noChangeShapeType="1"/>
              </p:cNvSpPr>
              <p:nvPr/>
            </p:nvSpPr>
            <p:spPr bwMode="auto">
              <a:xfrm>
                <a:off x="914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Line 87"/>
              <p:cNvSpPr>
                <a:spLocks noChangeShapeType="1"/>
              </p:cNvSpPr>
              <p:nvPr/>
            </p:nvSpPr>
            <p:spPr bwMode="auto">
              <a:xfrm>
                <a:off x="1095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Line 88"/>
              <p:cNvSpPr>
                <a:spLocks noChangeShapeType="1"/>
              </p:cNvSpPr>
              <p:nvPr/>
            </p:nvSpPr>
            <p:spPr bwMode="auto">
              <a:xfrm>
                <a:off x="1275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Line 89"/>
              <p:cNvSpPr>
                <a:spLocks noChangeShapeType="1"/>
              </p:cNvSpPr>
              <p:nvPr/>
            </p:nvSpPr>
            <p:spPr bwMode="auto">
              <a:xfrm>
                <a:off x="1456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Line 90"/>
              <p:cNvSpPr>
                <a:spLocks noChangeShapeType="1"/>
              </p:cNvSpPr>
              <p:nvPr/>
            </p:nvSpPr>
            <p:spPr bwMode="auto">
              <a:xfrm>
                <a:off x="1637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91"/>
              <p:cNvSpPr>
                <a:spLocks noChangeShapeType="1"/>
              </p:cNvSpPr>
              <p:nvPr/>
            </p:nvSpPr>
            <p:spPr bwMode="auto">
              <a:xfrm>
                <a:off x="1817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Line 92"/>
              <p:cNvSpPr>
                <a:spLocks noChangeShapeType="1"/>
              </p:cNvSpPr>
              <p:nvPr/>
            </p:nvSpPr>
            <p:spPr bwMode="auto">
              <a:xfrm>
                <a:off x="1998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Line 93"/>
              <p:cNvSpPr>
                <a:spLocks noChangeShapeType="1"/>
              </p:cNvSpPr>
              <p:nvPr/>
            </p:nvSpPr>
            <p:spPr bwMode="auto">
              <a:xfrm>
                <a:off x="2178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Line 94"/>
              <p:cNvSpPr>
                <a:spLocks noChangeShapeType="1"/>
              </p:cNvSpPr>
              <p:nvPr/>
            </p:nvSpPr>
            <p:spPr bwMode="auto">
              <a:xfrm>
                <a:off x="2359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Line 95"/>
              <p:cNvSpPr>
                <a:spLocks noChangeShapeType="1"/>
              </p:cNvSpPr>
              <p:nvPr/>
            </p:nvSpPr>
            <p:spPr bwMode="auto">
              <a:xfrm>
                <a:off x="2539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0" name="Group 118"/>
              <p:cNvGrpSpPr>
                <a:grpSpLocks/>
              </p:cNvGrpSpPr>
              <p:nvPr/>
            </p:nvGrpSpPr>
            <p:grpSpPr bwMode="auto">
              <a:xfrm>
                <a:off x="192" y="144"/>
                <a:ext cx="2352" cy="2411"/>
                <a:chOff x="192" y="144"/>
                <a:chExt cx="3792" cy="2411"/>
              </a:xfrm>
            </p:grpSpPr>
            <p:sp>
              <p:nvSpPr>
                <p:cNvPr id="41" name="Line 103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" name="Line 104"/>
                <p:cNvSpPr>
                  <a:spLocks noChangeShapeType="1"/>
                </p:cNvSpPr>
                <p:nvPr/>
              </p:nvSpPr>
              <p:spPr bwMode="auto">
                <a:xfrm>
                  <a:off x="192" y="316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" name="Line 105"/>
                <p:cNvSpPr>
                  <a:spLocks noChangeShapeType="1"/>
                </p:cNvSpPr>
                <p:nvPr/>
              </p:nvSpPr>
              <p:spPr bwMode="auto">
                <a:xfrm>
                  <a:off x="192" y="488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4" name="Line 106"/>
                <p:cNvSpPr>
                  <a:spLocks noChangeShapeType="1"/>
                </p:cNvSpPr>
                <p:nvPr/>
              </p:nvSpPr>
              <p:spPr bwMode="auto">
                <a:xfrm>
                  <a:off x="192" y="661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" name="Line 107"/>
                <p:cNvSpPr>
                  <a:spLocks noChangeShapeType="1"/>
                </p:cNvSpPr>
                <p:nvPr/>
              </p:nvSpPr>
              <p:spPr bwMode="auto">
                <a:xfrm>
                  <a:off x="192" y="833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" name="Line 108"/>
                <p:cNvSpPr>
                  <a:spLocks noChangeShapeType="1"/>
                </p:cNvSpPr>
                <p:nvPr/>
              </p:nvSpPr>
              <p:spPr bwMode="auto">
                <a:xfrm>
                  <a:off x="192" y="1005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" name="Line 109"/>
                <p:cNvSpPr>
                  <a:spLocks noChangeShapeType="1"/>
                </p:cNvSpPr>
                <p:nvPr/>
              </p:nvSpPr>
              <p:spPr bwMode="auto">
                <a:xfrm>
                  <a:off x="192" y="1177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" name="Line 110"/>
                <p:cNvSpPr>
                  <a:spLocks noChangeShapeType="1"/>
                </p:cNvSpPr>
                <p:nvPr/>
              </p:nvSpPr>
              <p:spPr bwMode="auto">
                <a:xfrm>
                  <a:off x="192" y="1349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" name="Line 111"/>
                <p:cNvSpPr>
                  <a:spLocks noChangeShapeType="1"/>
                </p:cNvSpPr>
                <p:nvPr/>
              </p:nvSpPr>
              <p:spPr bwMode="auto">
                <a:xfrm>
                  <a:off x="192" y="1522"/>
                  <a:ext cx="3792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" name="Line 112"/>
                <p:cNvSpPr>
                  <a:spLocks noChangeShapeType="1"/>
                </p:cNvSpPr>
                <p:nvPr/>
              </p:nvSpPr>
              <p:spPr bwMode="auto">
                <a:xfrm>
                  <a:off x="192" y="1694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" name="Line 113"/>
                <p:cNvSpPr>
                  <a:spLocks noChangeShapeType="1"/>
                </p:cNvSpPr>
                <p:nvPr/>
              </p:nvSpPr>
              <p:spPr bwMode="auto">
                <a:xfrm>
                  <a:off x="192" y="1867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" name="Line 114"/>
                <p:cNvSpPr>
                  <a:spLocks noChangeShapeType="1"/>
                </p:cNvSpPr>
                <p:nvPr/>
              </p:nvSpPr>
              <p:spPr bwMode="auto">
                <a:xfrm>
                  <a:off x="192" y="2039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" name="Line 115"/>
                <p:cNvSpPr>
                  <a:spLocks noChangeShapeType="1"/>
                </p:cNvSpPr>
                <p:nvPr/>
              </p:nvSpPr>
              <p:spPr bwMode="auto">
                <a:xfrm>
                  <a:off x="192" y="2211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" name="Line 116"/>
                <p:cNvSpPr>
                  <a:spLocks noChangeShapeType="1"/>
                </p:cNvSpPr>
                <p:nvPr/>
              </p:nvSpPr>
              <p:spPr bwMode="auto">
                <a:xfrm>
                  <a:off x="192" y="2383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" name="Line 117"/>
                <p:cNvSpPr>
                  <a:spLocks noChangeShapeType="1"/>
                </p:cNvSpPr>
                <p:nvPr/>
              </p:nvSpPr>
              <p:spPr bwMode="auto">
                <a:xfrm>
                  <a:off x="192" y="2555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7" name="Freeform 66"/>
            <p:cNvSpPr>
              <a:spLocks/>
            </p:cNvSpPr>
            <p:nvPr/>
          </p:nvSpPr>
          <p:spPr bwMode="auto">
            <a:xfrm>
              <a:off x="467544" y="4614636"/>
              <a:ext cx="3744416" cy="1728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04" y="0"/>
                </a:cxn>
              </a:cxnLst>
              <a:rect l="0" t="0" r="r" b="b"/>
              <a:pathLst>
                <a:path w="4104" h="1">
                  <a:moveTo>
                    <a:pt x="0" y="0"/>
                  </a:moveTo>
                  <a:lnTo>
                    <a:pt x="4104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67"/>
            <p:cNvSpPr>
              <a:spLocks/>
            </p:cNvSpPr>
            <p:nvPr/>
          </p:nvSpPr>
          <p:spPr bwMode="auto">
            <a:xfrm>
              <a:off x="2153092" y="2420888"/>
              <a:ext cx="45719" cy="3816424"/>
            </a:xfrm>
            <a:custGeom>
              <a:avLst/>
              <a:gdLst/>
              <a:ahLst/>
              <a:cxnLst>
                <a:cxn ang="0">
                  <a:pos x="8" y="2688"/>
                </a:cxn>
                <a:cxn ang="0">
                  <a:pos x="0" y="0"/>
                </a:cxn>
              </a:cxnLst>
              <a:rect l="0" t="0" r="r" b="b"/>
              <a:pathLst>
                <a:path w="8" h="2688">
                  <a:moveTo>
                    <a:pt x="8" y="2688"/>
                  </a:moveTo>
                  <a:lnTo>
                    <a:pt x="0" y="0"/>
                  </a:lnTo>
                </a:path>
              </a:pathLst>
            </a:custGeom>
            <a:ln>
              <a:headEnd/>
              <a:tailEnd type="stealth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9" name="Дуга 8"/>
            <p:cNvSpPr/>
            <p:nvPr/>
          </p:nvSpPr>
          <p:spPr>
            <a:xfrm>
              <a:off x="755576" y="3212976"/>
              <a:ext cx="2880320" cy="2664296"/>
            </a:xfrm>
            <a:prstGeom prst="arc">
              <a:avLst>
                <a:gd name="adj1" fmla="val 10730134"/>
                <a:gd name="adj2" fmla="val 143868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Oval 38"/>
            <p:cNvSpPr>
              <a:spLocks noChangeArrowheads="1"/>
            </p:cNvSpPr>
            <p:nvPr/>
          </p:nvSpPr>
          <p:spPr bwMode="auto">
            <a:xfrm>
              <a:off x="3062670" y="4567588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Oval 38"/>
            <p:cNvSpPr>
              <a:spLocks noChangeArrowheads="1"/>
            </p:cNvSpPr>
            <p:nvPr/>
          </p:nvSpPr>
          <p:spPr bwMode="auto">
            <a:xfrm>
              <a:off x="3602029" y="4571862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Oval 38"/>
            <p:cNvSpPr>
              <a:spLocks noChangeArrowheads="1"/>
            </p:cNvSpPr>
            <p:nvPr/>
          </p:nvSpPr>
          <p:spPr bwMode="auto">
            <a:xfrm>
              <a:off x="2122651" y="3175553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Oval 38"/>
            <p:cNvSpPr>
              <a:spLocks noChangeArrowheads="1"/>
            </p:cNvSpPr>
            <p:nvPr/>
          </p:nvSpPr>
          <p:spPr bwMode="auto">
            <a:xfrm>
              <a:off x="712802" y="4571862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Oval 38"/>
            <p:cNvSpPr>
              <a:spLocks noChangeArrowheads="1"/>
            </p:cNvSpPr>
            <p:nvPr/>
          </p:nvSpPr>
          <p:spPr bwMode="auto">
            <a:xfrm>
              <a:off x="3050207" y="3472133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171853" y="3515266"/>
              <a:ext cx="936104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516454" y="4593748"/>
              <a:ext cx="362855" cy="3875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185255" y="3345989"/>
              <a:ext cx="1626424" cy="327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М</a:t>
              </a:r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(cos </a:t>
              </a:r>
              <a:r>
                <a:rPr lang="el-GR" sz="1600" b="1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; sin </a:t>
              </a:r>
              <a:r>
                <a:rPr lang="el-GR" sz="1600" b="1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23928" y="45811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95736" y="234888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907704" y="45811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483768" y="450912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743907" y="267418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324039" y="4787527"/>
              <a:ext cx="764268" cy="357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cos </a:t>
              </a:r>
              <a:r>
                <a:rPr lang="el-GR" b="1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181672" y="3867714"/>
              <a:ext cx="726031" cy="357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sin </a:t>
              </a:r>
              <a:r>
                <a:rPr lang="el-GR" b="1" dirty="0">
                  <a:latin typeface="Times New Roman" pitchFamily="18" charset="0"/>
                  <a:cs typeface="Times New Roman" pitchFamily="18" charset="0"/>
                </a:rPr>
                <a:t>α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58" name="Прямая со стрелкой 57"/>
          <p:cNvCxnSpPr>
            <a:endCxn id="14" idx="5"/>
          </p:cNvCxnSpPr>
          <p:nvPr/>
        </p:nvCxnSpPr>
        <p:spPr>
          <a:xfrm flipV="1">
            <a:off x="5926793" y="3155705"/>
            <a:ext cx="911711" cy="106378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V="1">
            <a:off x="6502137" y="2477583"/>
            <a:ext cx="911711" cy="106378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14" idx="5"/>
            <a:endCxn id="10" idx="7"/>
          </p:cNvCxnSpPr>
          <p:nvPr/>
        </p:nvCxnSpPr>
        <p:spPr>
          <a:xfrm>
            <a:off x="6838504" y="3155705"/>
            <a:ext cx="11904" cy="10753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5890401" y="3155705"/>
            <a:ext cx="996303" cy="47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5899601" y="4245679"/>
            <a:ext cx="93890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V="1">
            <a:off x="5934808" y="3158100"/>
            <a:ext cx="0" cy="10658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7" name="Левая фигурная скобка 76"/>
          <p:cNvSpPr/>
          <p:nvPr/>
        </p:nvSpPr>
        <p:spPr>
          <a:xfrm>
            <a:off x="5678740" y="3132480"/>
            <a:ext cx="350250" cy="1100992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Левая фигурная скобка 77"/>
          <p:cNvSpPr/>
          <p:nvPr/>
        </p:nvSpPr>
        <p:spPr>
          <a:xfrm rot="16200000">
            <a:off x="6232269" y="3921092"/>
            <a:ext cx="350250" cy="888417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36753" y="4277762"/>
                <a:ext cx="33169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</a:rPr>
                        <m:t>𝒚</m:t>
                      </m:r>
                      <m:r>
                        <a:rPr lang="en-US" sz="3600" b="1" i="1" smtClean="0">
                          <a:latin typeface="Cambria Math"/>
                        </a:rPr>
                        <m:t>= </m:t>
                      </m:r>
                      <m:r>
                        <a:rPr lang="en-US" sz="3600" b="1" i="1" smtClean="0">
                          <a:latin typeface="Cambria Math"/>
                        </a:rPr>
                        <m:t>𝑶𝑨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</a:rPr>
                        <m:t>∙</m:t>
                      </m:r>
                      <m:func>
                        <m:func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/>
                              <a:ea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3600" b="0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</m:e>
                      </m:func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3" y="4277762"/>
                <a:ext cx="3316934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651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ru-RU" dirty="0" smtClean="0"/>
              <a:t>Задача </a:t>
            </a:r>
            <a:r>
              <a:rPr lang="en-US" dirty="0" smtClean="0"/>
              <a:t>6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7848870" cy="79208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Найти  координаты  точки А, если отрезок ОА = 3, а  угол между  лучом ОА,  пересекающим единичную  полуокружность, и положительной  полуосью Ох  равен 60°.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95536" y="3717032"/>
            <a:ext cx="4896544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411" y="2280938"/>
            <a:ext cx="8043730" cy="43924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b="1" dirty="0" smtClean="0"/>
              <a:t>Решение: </a:t>
            </a:r>
            <a:r>
              <a:rPr lang="ru-RU" dirty="0" smtClean="0"/>
              <a:t> </a:t>
            </a:r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415930" y="4077072"/>
            <a:ext cx="22838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4689140"/>
            <a:ext cx="20391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5096711" y="3387712"/>
            <a:ext cx="2809896" cy="2991119"/>
            <a:chOff x="467544" y="2348880"/>
            <a:chExt cx="3816424" cy="3899471"/>
          </a:xfrm>
        </p:grpSpPr>
        <p:grpSp>
          <p:nvGrpSpPr>
            <p:cNvPr id="19" name="Group 119"/>
            <p:cNvGrpSpPr>
              <a:grpSpLocks/>
            </p:cNvGrpSpPr>
            <p:nvPr/>
          </p:nvGrpSpPr>
          <p:grpSpPr bwMode="auto">
            <a:xfrm>
              <a:off x="467544" y="2420888"/>
              <a:ext cx="3733800" cy="3827463"/>
              <a:chOff x="192" y="144"/>
              <a:chExt cx="2352" cy="2411"/>
            </a:xfrm>
          </p:grpSpPr>
          <p:sp>
            <p:nvSpPr>
              <p:cNvPr id="43" name="Line 81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Line 83"/>
              <p:cNvSpPr>
                <a:spLocks noChangeShapeType="1"/>
              </p:cNvSpPr>
              <p:nvPr/>
            </p:nvSpPr>
            <p:spPr bwMode="auto">
              <a:xfrm>
                <a:off x="373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Line 84"/>
              <p:cNvSpPr>
                <a:spLocks noChangeShapeType="1"/>
              </p:cNvSpPr>
              <p:nvPr/>
            </p:nvSpPr>
            <p:spPr bwMode="auto">
              <a:xfrm>
                <a:off x="553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" name="Line 85"/>
              <p:cNvSpPr>
                <a:spLocks noChangeShapeType="1"/>
              </p:cNvSpPr>
              <p:nvPr/>
            </p:nvSpPr>
            <p:spPr bwMode="auto">
              <a:xfrm>
                <a:off x="734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" name="Line 86"/>
              <p:cNvSpPr>
                <a:spLocks noChangeShapeType="1"/>
              </p:cNvSpPr>
              <p:nvPr/>
            </p:nvSpPr>
            <p:spPr bwMode="auto">
              <a:xfrm>
                <a:off x="914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" name="Line 87"/>
              <p:cNvSpPr>
                <a:spLocks noChangeShapeType="1"/>
              </p:cNvSpPr>
              <p:nvPr/>
            </p:nvSpPr>
            <p:spPr bwMode="auto">
              <a:xfrm>
                <a:off x="1095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" name="Line 88"/>
              <p:cNvSpPr>
                <a:spLocks noChangeShapeType="1"/>
              </p:cNvSpPr>
              <p:nvPr/>
            </p:nvSpPr>
            <p:spPr bwMode="auto">
              <a:xfrm>
                <a:off x="1275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" name="Line 89"/>
              <p:cNvSpPr>
                <a:spLocks noChangeShapeType="1"/>
              </p:cNvSpPr>
              <p:nvPr/>
            </p:nvSpPr>
            <p:spPr bwMode="auto">
              <a:xfrm>
                <a:off x="1456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" name="Line 90"/>
              <p:cNvSpPr>
                <a:spLocks noChangeShapeType="1"/>
              </p:cNvSpPr>
              <p:nvPr/>
            </p:nvSpPr>
            <p:spPr bwMode="auto">
              <a:xfrm>
                <a:off x="1637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Line 91"/>
              <p:cNvSpPr>
                <a:spLocks noChangeShapeType="1"/>
              </p:cNvSpPr>
              <p:nvPr/>
            </p:nvSpPr>
            <p:spPr bwMode="auto">
              <a:xfrm>
                <a:off x="1817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Line 92"/>
              <p:cNvSpPr>
                <a:spLocks noChangeShapeType="1"/>
              </p:cNvSpPr>
              <p:nvPr/>
            </p:nvSpPr>
            <p:spPr bwMode="auto">
              <a:xfrm>
                <a:off x="1998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Line 93"/>
              <p:cNvSpPr>
                <a:spLocks noChangeShapeType="1"/>
              </p:cNvSpPr>
              <p:nvPr/>
            </p:nvSpPr>
            <p:spPr bwMode="auto">
              <a:xfrm>
                <a:off x="2178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" name="Line 94"/>
              <p:cNvSpPr>
                <a:spLocks noChangeShapeType="1"/>
              </p:cNvSpPr>
              <p:nvPr/>
            </p:nvSpPr>
            <p:spPr bwMode="auto">
              <a:xfrm>
                <a:off x="2359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Line 95"/>
              <p:cNvSpPr>
                <a:spLocks noChangeShapeType="1"/>
              </p:cNvSpPr>
              <p:nvPr/>
            </p:nvSpPr>
            <p:spPr bwMode="auto">
              <a:xfrm>
                <a:off x="2539" y="144"/>
                <a:ext cx="0" cy="240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7" name="Group 118"/>
              <p:cNvGrpSpPr>
                <a:grpSpLocks/>
              </p:cNvGrpSpPr>
              <p:nvPr/>
            </p:nvGrpSpPr>
            <p:grpSpPr bwMode="auto">
              <a:xfrm>
                <a:off x="192" y="144"/>
                <a:ext cx="2352" cy="2411"/>
                <a:chOff x="192" y="144"/>
                <a:chExt cx="3792" cy="2411"/>
              </a:xfrm>
            </p:grpSpPr>
            <p:sp>
              <p:nvSpPr>
                <p:cNvPr id="58" name="Line 103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" name="Line 104"/>
                <p:cNvSpPr>
                  <a:spLocks noChangeShapeType="1"/>
                </p:cNvSpPr>
                <p:nvPr/>
              </p:nvSpPr>
              <p:spPr bwMode="auto">
                <a:xfrm>
                  <a:off x="192" y="316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" name="Line 105"/>
                <p:cNvSpPr>
                  <a:spLocks noChangeShapeType="1"/>
                </p:cNvSpPr>
                <p:nvPr/>
              </p:nvSpPr>
              <p:spPr bwMode="auto">
                <a:xfrm>
                  <a:off x="192" y="488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" name="Line 106"/>
                <p:cNvSpPr>
                  <a:spLocks noChangeShapeType="1"/>
                </p:cNvSpPr>
                <p:nvPr/>
              </p:nvSpPr>
              <p:spPr bwMode="auto">
                <a:xfrm>
                  <a:off x="192" y="661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" name="Line 107"/>
                <p:cNvSpPr>
                  <a:spLocks noChangeShapeType="1"/>
                </p:cNvSpPr>
                <p:nvPr/>
              </p:nvSpPr>
              <p:spPr bwMode="auto">
                <a:xfrm>
                  <a:off x="192" y="833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" name="Line 108"/>
                <p:cNvSpPr>
                  <a:spLocks noChangeShapeType="1"/>
                </p:cNvSpPr>
                <p:nvPr/>
              </p:nvSpPr>
              <p:spPr bwMode="auto">
                <a:xfrm>
                  <a:off x="192" y="1005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" name="Line 109"/>
                <p:cNvSpPr>
                  <a:spLocks noChangeShapeType="1"/>
                </p:cNvSpPr>
                <p:nvPr/>
              </p:nvSpPr>
              <p:spPr bwMode="auto">
                <a:xfrm>
                  <a:off x="192" y="1177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" name="Line 110"/>
                <p:cNvSpPr>
                  <a:spLocks noChangeShapeType="1"/>
                </p:cNvSpPr>
                <p:nvPr/>
              </p:nvSpPr>
              <p:spPr bwMode="auto">
                <a:xfrm>
                  <a:off x="192" y="1349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" name="Line 111"/>
                <p:cNvSpPr>
                  <a:spLocks noChangeShapeType="1"/>
                </p:cNvSpPr>
                <p:nvPr/>
              </p:nvSpPr>
              <p:spPr bwMode="auto">
                <a:xfrm>
                  <a:off x="192" y="1522"/>
                  <a:ext cx="3792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" name="Line 112"/>
                <p:cNvSpPr>
                  <a:spLocks noChangeShapeType="1"/>
                </p:cNvSpPr>
                <p:nvPr/>
              </p:nvSpPr>
              <p:spPr bwMode="auto">
                <a:xfrm>
                  <a:off x="192" y="1694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8" name="Line 113"/>
                <p:cNvSpPr>
                  <a:spLocks noChangeShapeType="1"/>
                </p:cNvSpPr>
                <p:nvPr/>
              </p:nvSpPr>
              <p:spPr bwMode="auto">
                <a:xfrm>
                  <a:off x="192" y="1867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9" name="Line 114"/>
                <p:cNvSpPr>
                  <a:spLocks noChangeShapeType="1"/>
                </p:cNvSpPr>
                <p:nvPr/>
              </p:nvSpPr>
              <p:spPr bwMode="auto">
                <a:xfrm>
                  <a:off x="192" y="2039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0" name="Line 115"/>
                <p:cNvSpPr>
                  <a:spLocks noChangeShapeType="1"/>
                </p:cNvSpPr>
                <p:nvPr/>
              </p:nvSpPr>
              <p:spPr bwMode="auto">
                <a:xfrm>
                  <a:off x="192" y="2211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" name="Line 116"/>
                <p:cNvSpPr>
                  <a:spLocks noChangeShapeType="1"/>
                </p:cNvSpPr>
                <p:nvPr/>
              </p:nvSpPr>
              <p:spPr bwMode="auto">
                <a:xfrm>
                  <a:off x="192" y="2383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" name="Line 117"/>
                <p:cNvSpPr>
                  <a:spLocks noChangeShapeType="1"/>
                </p:cNvSpPr>
                <p:nvPr/>
              </p:nvSpPr>
              <p:spPr bwMode="auto">
                <a:xfrm>
                  <a:off x="192" y="2555"/>
                  <a:ext cx="3792" cy="0"/>
                </a:xfrm>
                <a:prstGeom prst="line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0" name="Freeform 66"/>
            <p:cNvSpPr>
              <a:spLocks/>
            </p:cNvSpPr>
            <p:nvPr/>
          </p:nvSpPr>
          <p:spPr bwMode="auto">
            <a:xfrm>
              <a:off x="467544" y="4614636"/>
              <a:ext cx="3744416" cy="1728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04" y="0"/>
                </a:cxn>
              </a:cxnLst>
              <a:rect l="0" t="0" r="r" b="b"/>
              <a:pathLst>
                <a:path w="4104" h="1">
                  <a:moveTo>
                    <a:pt x="0" y="0"/>
                  </a:moveTo>
                  <a:lnTo>
                    <a:pt x="4104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67"/>
            <p:cNvSpPr>
              <a:spLocks/>
            </p:cNvSpPr>
            <p:nvPr/>
          </p:nvSpPr>
          <p:spPr bwMode="auto">
            <a:xfrm>
              <a:off x="2153092" y="2420888"/>
              <a:ext cx="45719" cy="3816424"/>
            </a:xfrm>
            <a:custGeom>
              <a:avLst/>
              <a:gdLst/>
              <a:ahLst/>
              <a:cxnLst>
                <a:cxn ang="0">
                  <a:pos x="8" y="2688"/>
                </a:cxn>
                <a:cxn ang="0">
                  <a:pos x="0" y="0"/>
                </a:cxn>
              </a:cxnLst>
              <a:rect l="0" t="0" r="r" b="b"/>
              <a:pathLst>
                <a:path w="8" h="2688">
                  <a:moveTo>
                    <a:pt x="8" y="2688"/>
                  </a:moveTo>
                  <a:lnTo>
                    <a:pt x="0" y="0"/>
                  </a:lnTo>
                </a:path>
              </a:pathLst>
            </a:custGeom>
            <a:ln>
              <a:headEnd/>
              <a:tailEnd type="stealth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27" name="Дуга 26"/>
            <p:cNvSpPr/>
            <p:nvPr/>
          </p:nvSpPr>
          <p:spPr>
            <a:xfrm>
              <a:off x="755576" y="3212976"/>
              <a:ext cx="2880320" cy="2664296"/>
            </a:xfrm>
            <a:prstGeom prst="arc">
              <a:avLst>
                <a:gd name="adj1" fmla="val 10730134"/>
                <a:gd name="adj2" fmla="val 143868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 38"/>
            <p:cNvSpPr>
              <a:spLocks noChangeArrowheads="1"/>
            </p:cNvSpPr>
            <p:nvPr/>
          </p:nvSpPr>
          <p:spPr bwMode="auto">
            <a:xfrm>
              <a:off x="3062670" y="4567588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Oval 38"/>
            <p:cNvSpPr>
              <a:spLocks noChangeArrowheads="1"/>
            </p:cNvSpPr>
            <p:nvPr/>
          </p:nvSpPr>
          <p:spPr bwMode="auto">
            <a:xfrm>
              <a:off x="3602029" y="4571862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Oval 38"/>
            <p:cNvSpPr>
              <a:spLocks noChangeArrowheads="1"/>
            </p:cNvSpPr>
            <p:nvPr/>
          </p:nvSpPr>
          <p:spPr bwMode="auto">
            <a:xfrm>
              <a:off x="2122651" y="3175553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Oval 38"/>
            <p:cNvSpPr>
              <a:spLocks noChangeArrowheads="1"/>
            </p:cNvSpPr>
            <p:nvPr/>
          </p:nvSpPr>
          <p:spPr bwMode="auto">
            <a:xfrm>
              <a:off x="712802" y="4571862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Oval 38"/>
            <p:cNvSpPr>
              <a:spLocks noChangeArrowheads="1"/>
            </p:cNvSpPr>
            <p:nvPr/>
          </p:nvSpPr>
          <p:spPr bwMode="auto">
            <a:xfrm>
              <a:off x="3050207" y="3472133"/>
              <a:ext cx="76200" cy="762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>
              <a:off x="2171853" y="3515266"/>
              <a:ext cx="936104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516454" y="4593748"/>
              <a:ext cx="362855" cy="521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923928" y="45811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195736" y="234888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07704" y="45811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483768" y="450912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743907" y="267418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374600" y="4166570"/>
              <a:ext cx="1504709" cy="4814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 = 60°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 flipV="1">
            <a:off x="6343358" y="3861836"/>
            <a:ext cx="1061162" cy="122741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7404520" y="3778891"/>
            <a:ext cx="104459" cy="1416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1884581" y="2638719"/>
                <a:ext cx="16995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1" i="1">
                          <a:latin typeface="Cambria Math"/>
                        </a:rPr>
                        <m:t>x</m:t>
                      </m:r>
                      <m:r>
                        <a:rPr lang="en-US" b="1" i="1">
                          <a:latin typeface="Cambria Math"/>
                        </a:rPr>
                        <m:t>= </m:t>
                      </m:r>
                      <m:r>
                        <a:rPr lang="en-US" b="1" i="1">
                          <a:latin typeface="Cambria Math"/>
                        </a:rPr>
                        <m:t>𝑶𝑨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∙</m:t>
                      </m:r>
                      <m:func>
                        <m:func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𝜶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581" y="2638719"/>
                <a:ext cx="169950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1884581" y="3040227"/>
                <a:ext cx="16946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𝒚</m:t>
                      </m:r>
                      <m:r>
                        <a:rPr lang="en-US" b="1" i="1">
                          <a:latin typeface="Cambria Math"/>
                        </a:rPr>
                        <m:t>= </m:t>
                      </m:r>
                      <m:r>
                        <a:rPr lang="en-US" b="1" i="1">
                          <a:latin typeface="Cambria Math"/>
                        </a:rPr>
                        <m:t>𝑶𝑨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∙</m:t>
                      </m:r>
                      <m:func>
                        <m:func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  <a:ea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𝜶</m:t>
                          </m:r>
                        </m:e>
                      </m:func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581" y="3040227"/>
                <a:ext cx="1694695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/>
          <p:nvPr/>
        </p:nvSpPr>
        <p:spPr>
          <a:xfrm>
            <a:off x="539552" y="3409559"/>
            <a:ext cx="3367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Находим  координату </a:t>
            </a:r>
            <a:r>
              <a:rPr lang="ru-RU" b="1" i="1" dirty="0" smtClean="0"/>
              <a:t>х</a:t>
            </a:r>
            <a:r>
              <a:rPr lang="ru-RU" dirty="0" smtClean="0"/>
              <a:t>  точки А: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Прямоугольник 73"/>
              <p:cNvSpPr/>
              <p:nvPr/>
            </p:nvSpPr>
            <p:spPr>
              <a:xfrm>
                <a:off x="557389" y="3849716"/>
                <a:ext cx="3145541" cy="5458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1" i="1" smtClean="0">
                        <a:latin typeface="Cambria Math"/>
                      </a:rPr>
                      <m:t>x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ru-RU" b="1" i="1" smtClean="0">
                        <a:latin typeface="Cambria Math"/>
                      </a:rPr>
                      <m:t>𝟑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60°=3∙</m:t>
                        </m:r>
                        <m:f>
                          <m:fPr>
                            <m:ctrlPr>
                              <a:rPr lang="ru-RU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= </m:t>
                        </m:r>
                      </m:e>
                    </m:func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74" name="Прямоугольник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89" y="3849716"/>
                <a:ext cx="3145541" cy="54585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/>
          <p:cNvSpPr txBox="1"/>
          <p:nvPr/>
        </p:nvSpPr>
        <p:spPr>
          <a:xfrm>
            <a:off x="557389" y="4597319"/>
            <a:ext cx="3367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Находим  координату </a:t>
            </a:r>
            <a:r>
              <a:rPr lang="ru-RU" b="1" i="1" dirty="0" smtClean="0"/>
              <a:t>у</a:t>
            </a:r>
            <a:r>
              <a:rPr lang="ru-RU" i="1" dirty="0" smtClean="0"/>
              <a:t> </a:t>
            </a:r>
            <a:r>
              <a:rPr lang="ru-RU" dirty="0" smtClean="0"/>
              <a:t> точки А: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Прямоугольник 75"/>
              <p:cNvSpPr/>
              <p:nvPr/>
            </p:nvSpPr>
            <p:spPr>
              <a:xfrm>
                <a:off x="539552" y="5186390"/>
                <a:ext cx="3587842" cy="6347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ru-RU" b="1" i="1" smtClean="0">
                          <a:latin typeface="Cambria Math"/>
                        </a:rPr>
                        <m:t>𝟑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∙</m:t>
                      </m:r>
                      <m:func>
                        <m:func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  <a:ea typeface="Cambria Math"/>
                            </a:rPr>
                            <m:t>sin</m:t>
                          </m:r>
                        </m:fName>
                        <m:e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60°=3∙</m:t>
                          </m:r>
                          <m:f>
                            <m:fPr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= </m:t>
                          </m:r>
                          <m:f>
                            <m:fPr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=1,5 </m:t>
                          </m:r>
                        </m:e>
                      </m:func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76" name="Прямоугольник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186390"/>
                <a:ext cx="3587842" cy="63478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Прямоугольник 76"/>
              <p:cNvSpPr/>
              <p:nvPr/>
            </p:nvSpPr>
            <p:spPr>
              <a:xfrm>
                <a:off x="2324609" y="5971821"/>
                <a:ext cx="1663852" cy="7472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latin typeface="Cambria Math"/>
                        </a:rPr>
                        <m:t>А</m:t>
                      </m:r>
                      <m:d>
                        <m:dPr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1" i="1" smtClean="0">
                                  <a:latin typeface="Cambria Math"/>
                                </a:rPr>
                                <m:t>𝟑</m:t>
                              </m:r>
                              <m:rad>
                                <m:radPr>
                                  <m:degHide m:val="on"/>
                                  <m:ctrlPr>
                                    <a:rPr lang="ru-RU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𝟑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ru-RU" b="1" i="1" smtClean="0"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  <m:r>
                            <a:rPr lang="ru-RU" b="1" i="1" smtClean="0">
                              <a:latin typeface="Cambria Math"/>
                            </a:rPr>
                            <m:t>;</m:t>
                          </m:r>
                          <m:r>
                            <a:rPr lang="ru-RU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ru-RU" b="1" i="1" smtClean="0">
                              <a:latin typeface="Cambria Math"/>
                            </a:rPr>
                            <m:t>,</m:t>
                          </m:r>
                          <m:r>
                            <a:rPr lang="ru-RU" b="1" i="1" smtClean="0">
                              <a:latin typeface="Cambria Math"/>
                            </a:rPr>
                            <m:t>𝟓</m:t>
                          </m:r>
                          <m:r>
                            <a:rPr lang="ru-RU" b="1" i="1" smtClean="0">
                              <a:latin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77" name="Прямоугольник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609" y="5971821"/>
                <a:ext cx="1663852" cy="74725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434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Повторим!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412776"/>
                <a:ext cx="3600400" cy="5040560"/>
              </a:xfr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US" sz="3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US" sz="3600" dirty="0" smtClean="0"/>
              </a:p>
              <a:p>
                <a:pPr marL="114300" indent="0">
                  <a:buNone/>
                </a:pPr>
                <a:endParaRPr lang="en-US" sz="3600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US" sz="3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US" sz="3600" dirty="0" smtClean="0"/>
              </a:p>
              <a:p>
                <a:pPr marL="114300" indent="0">
                  <a:buNone/>
                </a:pPr>
                <a:endParaRPr lang="en-US" sz="3600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𝑡𝑔𝐴</m:t>
                      </m:r>
                      <m:r>
                        <a:rPr lang="en-US" sz="3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412776"/>
                <a:ext cx="3600400" cy="504056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ый треугольник 3"/>
          <p:cNvSpPr/>
          <p:nvPr/>
        </p:nvSpPr>
        <p:spPr>
          <a:xfrm>
            <a:off x="4427984" y="2564904"/>
            <a:ext cx="3816424" cy="201622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881808" y="451876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00433" y="2204864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988024" y="3029642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с</a:t>
            </a:r>
            <a:endParaRPr lang="ru-RU" sz="2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200433" y="444918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670171" y="4497901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b</a:t>
            </a:r>
            <a:endParaRPr lang="ru-RU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4081414" y="3491307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a</a:t>
            </a:r>
            <a:endParaRPr lang="ru-RU" sz="2400" i="1" dirty="0"/>
          </a:p>
        </p:txBody>
      </p:sp>
      <p:sp>
        <p:nvSpPr>
          <p:cNvPr id="11" name="Прямоугольный треугольник 10"/>
          <p:cNvSpPr/>
          <p:nvPr/>
        </p:nvSpPr>
        <p:spPr>
          <a:xfrm>
            <a:off x="7668344" y="4293096"/>
            <a:ext cx="576064" cy="288032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18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r>
              <a:rPr lang="ru-RU" dirty="0" smtClean="0"/>
              <a:t>Задача 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4464496" cy="165618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тангенс угла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треугольника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изображённого на рисунке.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 txBox="1">
                <a:spLocks/>
              </p:cNvSpPr>
              <p:nvPr/>
            </p:nvSpPr>
            <p:spPr>
              <a:xfrm>
                <a:off x="467544" y="2924944"/>
                <a:ext cx="7585620" cy="360040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05840" indent="-22860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80160" indent="-22860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54480" indent="-228600" algn="l" defTabSz="914400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86000" indent="-18288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14300" indent="0">
                  <a:buFont typeface="Arial" pitchFamily="34" charset="0"/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</a:t>
                </a:r>
              </a:p>
              <a:p>
                <a:pPr marL="114300" indent="0">
                  <a:buFont typeface="Arial" pitchFamily="34" charset="0"/>
                  <a:buNone/>
                </a:pPr>
                <a:r>
                  <a:rPr lang="ru-RU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cs typeface="Times New Roman" panose="02020603050405020304" pitchFamily="18" charset="0"/>
                      </a:rPr>
                      <m:t>𝒕𝒈</m:t>
                    </m:r>
                    <m:r>
                      <a:rPr lang="en-US" sz="2800" b="1" i="1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b="1" i="1" smtClean="0">
                        <a:latin typeface="Cambria Math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2800" b="1" i="1" smtClean="0">
                        <a:latin typeface="Cambria Math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𝑨𝑪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𝑩𝑪</m:t>
                        </m:r>
                      </m:den>
                    </m:f>
                  </m:oMath>
                </a14:m>
                <a:endParaRPr 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924944"/>
                <a:ext cx="7585620" cy="3600400"/>
              </a:xfrm>
              <a:prstGeom prst="rect">
                <a:avLst/>
              </a:prstGeom>
              <a:blipFill rotWithShape="1">
                <a:blip r:embed="rId2"/>
                <a:stretch>
                  <a:fillRect t="-13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s://math-oge.sdamgia.ru/get_file?id=16151&amp;png=1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124744"/>
            <a:ext cx="2833092" cy="131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ый треугольник 4"/>
          <p:cNvSpPr/>
          <p:nvPr/>
        </p:nvSpPr>
        <p:spPr>
          <a:xfrm flipH="1">
            <a:off x="7308304" y="1484784"/>
            <a:ext cx="360040" cy="10801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80112" y="2060848"/>
            <a:ext cx="20882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668344" y="1484784"/>
            <a:ext cx="0" cy="57606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3568" y="4369854"/>
                <a:ext cx="1759584" cy="896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𝒕𝒈</m:t>
                      </m:r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𝑩</m:t>
                      </m:r>
                      <m:r>
                        <a:rPr lang="en-US" sz="28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𝟕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369854"/>
                <a:ext cx="1759584" cy="89614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555776" y="4631464"/>
                <a:ext cx="119705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𝟑</m:t>
                      </m:r>
                      <m:r>
                        <a:rPr lang="en-US" sz="2800" b="1" i="1" smtClean="0">
                          <a:latin typeface="Cambria Math"/>
                        </a:rPr>
                        <m:t>,</m:t>
                      </m:r>
                      <m:r>
                        <a:rPr lang="en-US" sz="2800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4631464"/>
                <a:ext cx="1197059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923928" y="5922825"/>
            <a:ext cx="2034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Ответ.  3,5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77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2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ru-RU" dirty="0" smtClean="0"/>
              <a:t>Задача 2.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412776"/>
                <a:ext cx="3672408" cy="1657648"/>
              </a:xfr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треугольнике АВС  угол А  равен 90˚. Найти АВ,  если  известно,  что ВС = 12 см,  а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i="0" smtClean="0">
                            <a:latin typeface="Cambria Math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ru-RU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А</m:t>
                        </m:r>
                      </m:e>
                    </m:func>
                    <m:r>
                      <a:rPr lang="ru-RU" sz="2400" b="0" i="1" smtClean="0">
                        <a:latin typeface="Cambria Math"/>
                        <a:cs typeface="Times New Roman" panose="02020603050405020304" pitchFamily="18" charset="0"/>
                      </a:rPr>
                      <m:t>=0,8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412776"/>
                <a:ext cx="3672408" cy="1657648"/>
              </a:xfrm>
              <a:blipFill rotWithShape="1">
                <a:blip r:embed="rId2"/>
                <a:stretch>
                  <a:fillRect t="-2555" r="-165" b="-18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ый треугольник 3"/>
          <p:cNvSpPr/>
          <p:nvPr/>
        </p:nvSpPr>
        <p:spPr>
          <a:xfrm>
            <a:off x="4444535" y="1116562"/>
            <a:ext cx="3816424" cy="2016224"/>
          </a:xfrm>
          <a:prstGeom prst="rtTriangl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898359" y="3070424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43478" y="741999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39623" y="311669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Объект 2"/>
              <p:cNvSpPr txBox="1">
                <a:spLocks/>
              </p:cNvSpPr>
              <p:nvPr/>
            </p:nvSpPr>
            <p:spPr>
              <a:xfrm>
                <a:off x="238758" y="3618976"/>
                <a:ext cx="8009439" cy="283436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rmAutofit/>
              </a:bodyPr>
              <a:lstStyle>
                <a:lvl1pPr marL="3429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2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005840" indent="-22860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280160" indent="-22860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6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554480" indent="-228600" algn="l" defTabSz="914400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2286000" indent="-18288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14300" indent="0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</a:t>
                </a:r>
              </a:p>
              <a:p>
                <a:pPr marL="114300" indent="0"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i="0" smtClean="0">
                            <a:latin typeface="Cambria Math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ru-RU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А</m:t>
                        </m:r>
                      </m:e>
                    </m:func>
                    <m:r>
                      <a:rPr lang="ru-RU" sz="2800" b="0" i="1" smtClean="0">
                        <a:latin typeface="Cambria Math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ВС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АВ</m:t>
                        </m:r>
                      </m:den>
                    </m:f>
                  </m:oMath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58" y="3618976"/>
                <a:ext cx="8009439" cy="2834360"/>
              </a:xfrm>
              <a:prstGeom prst="rect">
                <a:avLst/>
              </a:prstGeom>
              <a:blipFill rotWithShape="1">
                <a:blip r:embed="rId3"/>
                <a:stretch>
                  <a:fillRect t="-14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/>
          <p:cNvSpPr/>
          <p:nvPr/>
        </p:nvSpPr>
        <p:spPr>
          <a:xfrm>
            <a:off x="4444535" y="2924944"/>
            <a:ext cx="343489" cy="207842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>
            <a:off x="7740352" y="2852936"/>
            <a:ext cx="520606" cy="279850"/>
          </a:xfrm>
          <a:prstGeom prst="rtTriangle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115215" y="2133091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12 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881143" y="1340768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?</a:t>
            </a:r>
            <a:endParaRPr lang="ru-RU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59632" y="5028522"/>
                <a:ext cx="1503360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/>
                        </a:rPr>
                        <m:t>0,8= </m:t>
                      </m:r>
                      <m:f>
                        <m:fPr>
                          <m:ctrlPr>
                            <a:rPr lang="ru-R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/>
                            </a:rPr>
                            <m:t>АВ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5028522"/>
                <a:ext cx="1503360" cy="783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566762" y="4149080"/>
                <a:ext cx="1440843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ru-RU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ru-R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/>
                            </a:rPr>
                            <m:t>АВ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762" y="4149080"/>
                <a:ext cx="1440843" cy="7861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51017" y="5235758"/>
                <a:ext cx="2771336" cy="617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/>
                      </a:rPr>
                      <m:t>АВ= </m:t>
                    </m:r>
                    <m:f>
                      <m:fPr>
                        <m:ctrlPr>
                          <a:rPr lang="ru-R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/>
                          </a:rPr>
                          <m:t>12</m:t>
                        </m:r>
                        <m:r>
                          <a:rPr lang="ru-RU" sz="2400" b="0" i="1" smtClean="0">
                            <a:latin typeface="Cambria Math"/>
                            <a:ea typeface="Cambria Math"/>
                          </a:rPr>
                          <m:t>∙10</m:t>
                        </m:r>
                      </m:num>
                      <m:den>
                        <m:r>
                          <a:rPr lang="ru-RU" sz="24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2400" dirty="0" smtClean="0"/>
                  <a:t>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15(см)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017" y="5235758"/>
                <a:ext cx="2771336" cy="617157"/>
              </a:xfrm>
              <a:prstGeom prst="rect">
                <a:avLst/>
              </a:prstGeom>
              <a:blipFill rotWithShape="1">
                <a:blip r:embed="rId6"/>
                <a:stretch>
                  <a:fillRect r="-2643" b="-89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826627" y="5979476"/>
            <a:ext cx="3211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Ответ. АВ =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58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80928"/>
            <a:ext cx="7848872" cy="1143000"/>
          </a:xfrm>
        </p:spPr>
        <p:txBody>
          <a:bodyPr/>
          <a:lstStyle/>
          <a:p>
            <a:r>
              <a:rPr lang="ru-RU" b="1" dirty="0" smtClean="0"/>
              <a:t>Освоение нового материала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7724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79512" y="1556285"/>
            <a:ext cx="8136904" cy="4465003"/>
          </a:xfrm>
        </p:spPr>
        <p:txBody>
          <a:bodyPr>
            <a:normAutofit/>
          </a:bodyPr>
          <a:lstStyle/>
          <a:p>
            <a:endParaRPr lang="ru-RU" sz="1900" b="1" dirty="0" smtClean="0"/>
          </a:p>
          <a:p>
            <a:r>
              <a:rPr lang="ru-RU" sz="1900" b="1" dirty="0" smtClean="0">
                <a:solidFill>
                  <a:schemeClr val="tx1"/>
                </a:solidFill>
              </a:rPr>
              <a:t>Сегодня мы поговорим о тригонометрических функциях произвольных углов. Речь идет о том, что мы будем </a:t>
            </a:r>
            <a:r>
              <a:rPr lang="ru-RU" sz="1900" b="1" dirty="0"/>
              <a:t>измерять тригонометрические функции не в прямоугольном треугольнике, а для любого угла. Не только до 90°, но и в 180°, и 200°, и 360</a:t>
            </a:r>
            <a:r>
              <a:rPr lang="ru-RU" sz="1900" b="1" dirty="0" smtClean="0"/>
              <a:t>°. Мы сможем найти </a:t>
            </a:r>
            <a:r>
              <a:rPr lang="en-US" sz="1900" b="1" dirty="0" smtClean="0"/>
              <a:t>sin </a:t>
            </a:r>
            <a:r>
              <a:rPr lang="ru-RU" sz="1900" b="1" dirty="0" smtClean="0"/>
              <a:t>и </a:t>
            </a:r>
            <a:r>
              <a:rPr lang="en-US" sz="1900" b="1" dirty="0" smtClean="0"/>
              <a:t>cos </a:t>
            </a:r>
            <a:r>
              <a:rPr lang="ru-RU" sz="1900" b="1" dirty="0" smtClean="0"/>
              <a:t>этих углов.</a:t>
            </a:r>
          </a:p>
          <a:p>
            <a:r>
              <a:rPr lang="ru-RU" sz="1900" b="1" dirty="0" smtClean="0"/>
              <a:t>Давайте посмотрим как зародилась эта мысль. Для начала брали прямоугольный треугольник и отталкиваясь от его сторон выражали тригонометрические функции.</a:t>
            </a:r>
            <a:endParaRPr lang="ru-RU" sz="1900" b="1" dirty="0"/>
          </a:p>
          <a:p>
            <a:pPr marL="114300" indent="0">
              <a:buNone/>
            </a:pPr>
            <a:endParaRPr lang="ru-RU" sz="1900" b="1" dirty="0"/>
          </a:p>
          <a:p>
            <a:endParaRPr lang="ru-RU" sz="1900" b="1" dirty="0"/>
          </a:p>
          <a:p>
            <a:endParaRPr lang="ru-RU" sz="1900" b="1" dirty="0"/>
          </a:p>
          <a:p>
            <a:endParaRPr lang="ru-RU" sz="1900" b="1" dirty="0"/>
          </a:p>
        </p:txBody>
      </p:sp>
    </p:spTree>
    <p:extLst>
      <p:ext uri="{BB962C8B-B14F-4D97-AF65-F5344CB8AC3E}">
        <p14:creationId xmlns:p14="http://schemas.microsoft.com/office/powerpoint/2010/main" val="408950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6491288" cy="61277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Повторение</a:t>
            </a:r>
            <a:endParaRPr lang="ru-RU" sz="3200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179512" y="764704"/>
            <a:ext cx="2448272" cy="2304256"/>
            <a:chOff x="179512" y="764704"/>
            <a:chExt cx="2448272" cy="2304256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611560" y="1052736"/>
              <a:ext cx="1584176" cy="2016224"/>
              <a:chOff x="611560" y="1052736"/>
              <a:chExt cx="936104" cy="1512168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611560" y="1052736"/>
                <a:ext cx="0" cy="151216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611560" y="2564904"/>
                <a:ext cx="936104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611560" y="1052736"/>
                <a:ext cx="936104" cy="151216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611560" y="2564904"/>
                <a:ext cx="936104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179512" y="764704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А</a:t>
              </a:r>
              <a:endParaRPr lang="ru-RU" sz="28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95736" y="2545740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В</a:t>
              </a:r>
              <a:endParaRPr lang="ru-RU" sz="28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9512" y="2545740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С</a:t>
              </a:r>
              <a:endParaRPr lang="ru-RU" sz="28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685999" y="764704"/>
                <a:ext cx="2448272" cy="2573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Синус острого угла прямоугольного треугольника – это отношение противолежащего данному углу катета к гипотенузе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ru-RU" b="0" i="1" smtClean="0">
                              <a:latin typeface="Cambria Math"/>
                            </a:rPr>
                            <m:t>А=</m:t>
                          </m:r>
                          <m:f>
                            <m:fPr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0" i="1" smtClean="0">
                                  <a:latin typeface="Cambria Math"/>
                                </a:rPr>
                                <m:t>СВ</m:t>
                              </m:r>
                            </m:num>
                            <m:den>
                              <m:r>
                                <a:rPr lang="ru-RU" b="0" i="1" smtClean="0">
                                  <a:latin typeface="Cambria Math"/>
                                </a:rPr>
                                <m:t>АВ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999" y="764704"/>
                <a:ext cx="2448272" cy="2573782"/>
              </a:xfrm>
              <a:prstGeom prst="rect">
                <a:avLst/>
              </a:prstGeom>
              <a:blipFill rotWithShape="1">
                <a:blip r:embed="rId2"/>
                <a:stretch>
                  <a:fillRect l="-2244" t="-1182" r="-4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Прямая соединительная линия 17"/>
          <p:cNvCxnSpPr/>
          <p:nvPr/>
        </p:nvCxnSpPr>
        <p:spPr>
          <a:xfrm>
            <a:off x="611560" y="3068960"/>
            <a:ext cx="1584176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11" idx="3"/>
          </p:cNvCxnSpPr>
          <p:nvPr/>
        </p:nvCxnSpPr>
        <p:spPr>
          <a:xfrm flipH="1" flipV="1">
            <a:off x="611560" y="1026314"/>
            <a:ext cx="1584176" cy="204264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Пирог 21"/>
          <p:cNvSpPr/>
          <p:nvPr/>
        </p:nvSpPr>
        <p:spPr>
          <a:xfrm rot="10800000">
            <a:off x="-508" y="440669"/>
            <a:ext cx="1224136" cy="1224136"/>
          </a:xfrm>
          <a:prstGeom prst="pie">
            <a:avLst>
              <a:gd name="adj1" fmla="val 14003254"/>
              <a:gd name="adj2" fmla="val 16200000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179512" y="3789040"/>
            <a:ext cx="2448272" cy="2304256"/>
            <a:chOff x="179512" y="764704"/>
            <a:chExt cx="2448272" cy="2304256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611560" y="1052736"/>
              <a:ext cx="1584176" cy="2016224"/>
              <a:chOff x="611560" y="1052736"/>
              <a:chExt cx="936104" cy="1512168"/>
            </a:xfrm>
          </p:grpSpPr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611560" y="1052736"/>
                <a:ext cx="0" cy="151216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611560" y="2564904"/>
                <a:ext cx="936104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611560" y="1052736"/>
                <a:ext cx="936104" cy="151216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611560" y="2564904"/>
                <a:ext cx="936104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179512" y="764704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А</a:t>
              </a:r>
              <a:endParaRPr lang="ru-RU" sz="28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195736" y="2545740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В</a:t>
              </a:r>
              <a:endParaRPr lang="ru-RU" sz="28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79512" y="2545740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С</a:t>
              </a:r>
              <a:endParaRPr lang="ru-RU" sz="28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685999" y="3789040"/>
                <a:ext cx="2448272" cy="2573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Косинус острого угла прямоугольного треугольника – это отношение прилежащего данному углу катета к гипотенузе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func>
                            <m:func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ru-RU" b="0" i="1" smtClean="0">
                                  <a:latin typeface="Cambria Math"/>
                                </a:rPr>
                                <m:t>А</m:t>
                              </m:r>
                            </m:e>
                          </m:func>
                        </m:fName>
                        <m:e>
                          <m:r>
                            <a:rPr lang="ru-RU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0" i="1" smtClean="0">
                                  <a:latin typeface="Cambria Math"/>
                                </a:rPr>
                                <m:t>АС</m:t>
                              </m:r>
                            </m:num>
                            <m:den>
                              <m:r>
                                <a:rPr lang="ru-RU" b="0" i="1" smtClean="0">
                                  <a:latin typeface="Cambria Math"/>
                                </a:rPr>
                                <m:t>АВ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999" y="3789040"/>
                <a:ext cx="2448272" cy="2573782"/>
              </a:xfrm>
              <a:prstGeom prst="rect">
                <a:avLst/>
              </a:prstGeom>
              <a:blipFill rotWithShape="1">
                <a:blip r:embed="rId3"/>
                <a:stretch>
                  <a:fillRect l="-2244" t="-1185" r="-3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Прямая соединительная линия 32"/>
          <p:cNvCxnSpPr/>
          <p:nvPr/>
        </p:nvCxnSpPr>
        <p:spPr>
          <a:xfrm flipV="1">
            <a:off x="611560" y="4077072"/>
            <a:ext cx="0" cy="201622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25" idx="3"/>
          </p:cNvCxnSpPr>
          <p:nvPr/>
        </p:nvCxnSpPr>
        <p:spPr>
          <a:xfrm flipH="1" flipV="1">
            <a:off x="611560" y="4050650"/>
            <a:ext cx="1584176" cy="204264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5" name="Пирог 34"/>
          <p:cNvSpPr/>
          <p:nvPr/>
        </p:nvSpPr>
        <p:spPr>
          <a:xfrm rot="10800000">
            <a:off x="-508" y="3465005"/>
            <a:ext cx="1224136" cy="1224136"/>
          </a:xfrm>
          <a:prstGeom prst="pie">
            <a:avLst>
              <a:gd name="adj1" fmla="val 14003254"/>
              <a:gd name="adj2" fmla="val 16200000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6012160" y="764704"/>
            <a:ext cx="2448272" cy="2304256"/>
            <a:chOff x="179512" y="764704"/>
            <a:chExt cx="2448272" cy="2304256"/>
          </a:xfrm>
        </p:grpSpPr>
        <p:grpSp>
          <p:nvGrpSpPr>
            <p:cNvPr id="50" name="Группа 49"/>
            <p:cNvGrpSpPr/>
            <p:nvPr/>
          </p:nvGrpSpPr>
          <p:grpSpPr>
            <a:xfrm>
              <a:off x="611560" y="1052736"/>
              <a:ext cx="1584176" cy="2016224"/>
              <a:chOff x="611560" y="1052736"/>
              <a:chExt cx="936104" cy="1512168"/>
            </a:xfrm>
          </p:grpSpPr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611560" y="1052736"/>
                <a:ext cx="0" cy="151216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611560" y="2564904"/>
                <a:ext cx="936104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611560" y="1052736"/>
                <a:ext cx="936104" cy="151216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611560" y="2564904"/>
                <a:ext cx="936104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1" name="TextBox 50"/>
            <p:cNvSpPr txBox="1"/>
            <p:nvPr/>
          </p:nvSpPr>
          <p:spPr>
            <a:xfrm>
              <a:off x="179512" y="764704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А</a:t>
              </a:r>
              <a:endParaRPr lang="ru-RU" sz="2800" b="1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195736" y="2545740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В</a:t>
              </a:r>
              <a:endParaRPr lang="ru-RU" sz="2800" b="1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79512" y="2545740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С</a:t>
              </a:r>
              <a:endParaRPr lang="ru-RU" sz="2800" b="1" dirty="0"/>
            </a:p>
          </p:txBody>
        </p:sp>
      </p:grpSp>
      <p:cxnSp>
        <p:nvCxnSpPr>
          <p:cNvPr id="58" name="Прямая соединительная линия 57"/>
          <p:cNvCxnSpPr/>
          <p:nvPr/>
        </p:nvCxnSpPr>
        <p:spPr>
          <a:xfrm>
            <a:off x="6444208" y="3068960"/>
            <a:ext cx="1584176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endCxn id="51" idx="3"/>
          </p:cNvCxnSpPr>
          <p:nvPr/>
        </p:nvCxnSpPr>
        <p:spPr>
          <a:xfrm flipV="1">
            <a:off x="6444208" y="1026314"/>
            <a:ext cx="0" cy="204264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032849" y="3402250"/>
                <a:ext cx="2448272" cy="2826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Тангенс острого угла прямоугольного треугольника – это отношение противолежащего данному углу катета к прилежащему катету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𝑡𝑔</m:t>
                          </m:r>
                        </m:fName>
                        <m:e>
                          <m:r>
                            <a:rPr lang="ru-RU" b="0" i="1" smtClean="0">
                              <a:latin typeface="Cambria Math"/>
                            </a:rPr>
                            <m:t>А=</m:t>
                          </m:r>
                          <m:f>
                            <m:fPr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0" i="1" smtClean="0">
                                  <a:latin typeface="Cambria Math"/>
                                </a:rPr>
                                <m:t>СВ</m:t>
                              </m:r>
                            </m:num>
                            <m:den>
                              <m:r>
                                <a:rPr lang="ru-RU" b="0" i="1" smtClean="0">
                                  <a:latin typeface="Cambria Math"/>
                                </a:rPr>
                                <m:t>А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849" y="3402250"/>
                <a:ext cx="2448272" cy="2826928"/>
              </a:xfrm>
              <a:prstGeom prst="rect">
                <a:avLst/>
              </a:prstGeom>
              <a:blipFill rotWithShape="1">
                <a:blip r:embed="rId4"/>
                <a:stretch>
                  <a:fillRect l="-2244" t="-1078" r="-27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Заголовок 1"/>
              <p:cNvSpPr txBox="1">
                <a:spLocks/>
              </p:cNvSpPr>
              <p:nvPr/>
            </p:nvSpPr>
            <p:spPr>
              <a:xfrm>
                <a:off x="2982540" y="6283309"/>
                <a:ext cx="6491288" cy="612775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>
                <a:lvl1pPr algn="l" defTabSz="914400" rtl="0" eaLnBrk="1" latinLnBrk="0" hangingPunct="1">
                  <a:spcBef>
                    <a:spcPct val="0"/>
                  </a:spcBef>
                  <a:buNone/>
                  <a:defRPr sz="3600" kern="1200" cap="all" spc="-60" baseline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ru-RU" sz="3200" dirty="0" smtClean="0"/>
                  <a:t>ОТТ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unc>
                          <m:func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</m:func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unc>
                          <m:func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</m:func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=1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62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540" y="6283309"/>
                <a:ext cx="6491288" cy="612775"/>
              </a:xfrm>
              <a:prstGeom prst="rect">
                <a:avLst/>
              </a:prstGeom>
              <a:blipFill rotWithShape="1">
                <a:blip r:embed="rId5"/>
                <a:stretch>
                  <a:fillRect l="-2347" t="-7000" b="-3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046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 animBg="1"/>
      <p:bldP spid="32" grpId="0"/>
      <p:bldP spid="35" grpId="0" animBg="1"/>
      <p:bldP spid="60" grpId="0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7992888" cy="4465003"/>
          </a:xfrm>
        </p:spPr>
        <p:txBody>
          <a:bodyPr>
            <a:normAutofit lnSpcReduction="10000"/>
          </a:bodyPr>
          <a:lstStyle/>
          <a:p>
            <a:endParaRPr lang="ru-RU" sz="1900" b="1" dirty="0" smtClean="0"/>
          </a:p>
          <a:p>
            <a:r>
              <a:rPr lang="ru-RU" sz="2400" b="1" dirty="0" smtClean="0">
                <a:solidFill>
                  <a:srgbClr val="FF0000"/>
                </a:solidFill>
              </a:rPr>
              <a:t>Но возник вопрос:</a:t>
            </a:r>
          </a:p>
          <a:p>
            <a:pPr marL="114300" indent="0">
              <a:buNone/>
            </a:pPr>
            <a:r>
              <a:rPr lang="ru-RU" sz="1900" b="1" dirty="0" smtClean="0"/>
              <a:t>А как найти отношение сторон (т.е. использовать функции </a:t>
            </a:r>
            <a:r>
              <a:rPr lang="en-US" sz="1900" b="1" dirty="0" smtClean="0"/>
              <a:t>sin, cos, </a:t>
            </a:r>
            <a:r>
              <a:rPr lang="en-US" sz="1900" b="1" dirty="0" err="1" smtClean="0"/>
              <a:t>tg</a:t>
            </a:r>
            <a:r>
              <a:rPr lang="en-US" sz="1900" b="1" dirty="0" smtClean="0"/>
              <a:t> </a:t>
            </a:r>
            <a:r>
              <a:rPr lang="ru-RU" sz="1900" b="1" dirty="0" smtClean="0"/>
              <a:t>и </a:t>
            </a:r>
            <a:r>
              <a:rPr lang="en-US" sz="1900" b="1" dirty="0" err="1" smtClean="0"/>
              <a:t>ctg</a:t>
            </a:r>
            <a:r>
              <a:rPr lang="ru-RU" sz="1900" b="1" dirty="0" smtClean="0"/>
              <a:t>) для треугольников не прямоугольных, у которых есть углы больше, чем 90°?</a:t>
            </a:r>
            <a:endParaRPr lang="ru-RU" sz="1900" b="1" dirty="0"/>
          </a:p>
          <a:p>
            <a:pPr marL="114300" indent="0">
              <a:buNone/>
            </a:pPr>
            <a:endParaRPr lang="ru-RU" sz="1900" b="1" dirty="0"/>
          </a:p>
          <a:p>
            <a:r>
              <a:rPr lang="ru-RU" sz="2400" b="1" dirty="0">
                <a:solidFill>
                  <a:srgbClr val="FF0000"/>
                </a:solidFill>
              </a:rPr>
              <a:t>Н</a:t>
            </a:r>
            <a:r>
              <a:rPr lang="ru-RU" sz="2400" b="1" dirty="0" smtClean="0">
                <a:solidFill>
                  <a:srgbClr val="FF0000"/>
                </a:solidFill>
              </a:rPr>
              <a:t>а этот вопрос был найден ответ и была придумана система.</a:t>
            </a:r>
          </a:p>
          <a:p>
            <a:pPr marL="114300" indent="0">
              <a:buNone/>
            </a:pPr>
            <a:r>
              <a:rPr lang="ru-RU" sz="1900" b="1" dirty="0" smtClean="0"/>
              <a:t>Для начала начертим окружность с центром в точке О. Разобьём окружность на четыре части проведя через её центр координатные оси х и у.</a:t>
            </a:r>
          </a:p>
          <a:p>
            <a:pPr marL="114300" indent="0">
              <a:buNone/>
            </a:pPr>
            <a:r>
              <a:rPr lang="ru-RU" sz="1900" b="1" dirty="0" smtClean="0"/>
              <a:t>Вершина рассматриваемого угла, для которого необходимо определить тригонометрическую функцию, будет находиться в центре окружности, а одна из его сторон будет совпадать с осью х.</a:t>
            </a:r>
            <a:endParaRPr lang="ru-RU" sz="1900" b="1" dirty="0"/>
          </a:p>
          <a:p>
            <a:endParaRPr lang="ru-RU" sz="1900" b="1" dirty="0"/>
          </a:p>
          <a:p>
            <a:endParaRPr lang="ru-RU" sz="1900" b="1" dirty="0"/>
          </a:p>
        </p:txBody>
      </p:sp>
    </p:spTree>
    <p:extLst>
      <p:ext uri="{BB962C8B-B14F-4D97-AF65-F5344CB8AC3E}">
        <p14:creationId xmlns:p14="http://schemas.microsoft.com/office/powerpoint/2010/main" val="424895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577</TotalTime>
  <Words>1487</Words>
  <Application>Microsoft Office PowerPoint</Application>
  <PresentationFormat>Экран (4:3)</PresentationFormat>
  <Paragraphs>402</Paragraphs>
  <Slides>28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</vt:lpstr>
      <vt:lpstr>Calibri</vt:lpstr>
      <vt:lpstr>Cambria</vt:lpstr>
      <vt:lpstr>Cambria Math</vt:lpstr>
      <vt:lpstr>Symbol</vt:lpstr>
      <vt:lpstr>Times New Roman</vt:lpstr>
      <vt:lpstr>Соседство</vt:lpstr>
      <vt:lpstr>Формула</vt:lpstr>
      <vt:lpstr>Определение тригонометрических функций углов от 0° до 180°  Синус, косинус,  тангенс, котангенс угла</vt:lpstr>
      <vt:lpstr>Презентация PowerPoint</vt:lpstr>
      <vt:lpstr>Повторим!</vt:lpstr>
      <vt:lpstr>Задача 1.</vt:lpstr>
      <vt:lpstr>Задача 2. </vt:lpstr>
      <vt:lpstr>Освоение нового материала</vt:lpstr>
      <vt:lpstr>Презентация PowerPoint</vt:lpstr>
      <vt:lpstr>Повторение</vt:lpstr>
      <vt:lpstr>Презентация PowerPoint</vt:lpstr>
      <vt:lpstr>Т. е. угол теперь выглядит следующим образом. Рассмотрим образовавшийся прямоугольный треугольник ОМD. Длина противолежащего катета в образовавшемся прямоугольном треугольнике в точности совпадает с координатой точки М по оси ординат, а гипотенуза нам пока неизвестна.  </vt:lpstr>
      <vt:lpstr>Определение Полуокружность называется единичной, если ее центр находится в начале координат, а радиус равен 1.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3.</vt:lpstr>
      <vt:lpstr>Задача 4.</vt:lpstr>
      <vt:lpstr>Задача 4.</vt:lpstr>
      <vt:lpstr>Презентация PowerPoint</vt:lpstr>
      <vt:lpstr>Задача 5.</vt:lpstr>
      <vt:lpstr>Вычисление  координат  точки</vt:lpstr>
      <vt:lpstr>Задача 6.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Учетная запись Майкрософт</cp:lastModifiedBy>
  <cp:revision>46</cp:revision>
  <dcterms:created xsi:type="dcterms:W3CDTF">2020-11-09T20:30:30Z</dcterms:created>
  <dcterms:modified xsi:type="dcterms:W3CDTF">2023-11-15T03:50:13Z</dcterms:modified>
</cp:coreProperties>
</file>