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8" r:id="rId1"/>
  </p:sldMasterIdLst>
  <p:notesMasterIdLst>
    <p:notesMasterId r:id="rId19"/>
  </p:notesMasterIdLst>
  <p:sldIdLst>
    <p:sldId id="297" r:id="rId2"/>
    <p:sldId id="259" r:id="rId3"/>
    <p:sldId id="263" r:id="rId4"/>
    <p:sldId id="264" r:id="rId5"/>
    <p:sldId id="266" r:id="rId6"/>
    <p:sldId id="267" r:id="rId7"/>
    <p:sldId id="279" r:id="rId8"/>
    <p:sldId id="300" r:id="rId9"/>
    <p:sldId id="280" r:id="rId10"/>
    <p:sldId id="281" r:id="rId11"/>
    <p:sldId id="305" r:id="rId12"/>
    <p:sldId id="306" r:id="rId13"/>
    <p:sldId id="284" r:id="rId14"/>
    <p:sldId id="291" r:id="rId15"/>
    <p:sldId id="288" r:id="rId16"/>
    <p:sldId id="286" r:id="rId17"/>
    <p:sldId id="304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1" autoAdjust="0"/>
    <p:restoredTop sz="90727" autoAdjust="0"/>
  </p:normalViewPr>
  <p:slideViewPr>
    <p:cSldViewPr snapToGrid="0">
      <p:cViewPr varScale="1">
        <p:scale>
          <a:sx n="91" d="100"/>
          <a:sy n="91" d="100"/>
        </p:scale>
        <p:origin x="5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89A82-FBBA-48C5-BDB6-5CED4C12BCC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2F962-909B-4AEF-8B68-996156A5A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533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96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984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6489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672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4536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562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885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06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23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93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3016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809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64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535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2645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13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313D0-71F5-458A-AA63-F8EDBF94F96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67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  <p:sldLayoutId id="2147484100" r:id="rId12"/>
    <p:sldLayoutId id="2147484101" r:id="rId13"/>
    <p:sldLayoutId id="2147484102" r:id="rId14"/>
    <p:sldLayoutId id="2147484103" r:id="rId15"/>
    <p:sldLayoutId id="214748410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5394" y="304800"/>
            <a:ext cx="10256896" cy="578068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 smtClean="0"/>
              <a:t>Раскройте </a:t>
            </a:r>
            <a:r>
              <a:rPr lang="ru-RU" sz="2800" dirty="0" smtClean="0"/>
              <a:t>скобки и приведите подобные слагаемые.</a:t>
            </a:r>
          </a:p>
          <a:p>
            <a:pPr marL="0" indent="0" algn="just">
              <a:buNone/>
            </a:pPr>
            <a:r>
              <a:rPr lang="ru-RU" sz="2800" dirty="0" smtClean="0"/>
              <a:t>1. х+(2х+0,5)=</a:t>
            </a:r>
          </a:p>
          <a:p>
            <a:pPr marL="0" indent="0" algn="just">
              <a:buNone/>
            </a:pP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 smtClean="0"/>
              <a:t>2. 3х-(х-2)=</a:t>
            </a:r>
          </a:p>
          <a:p>
            <a:pPr marL="0" indent="0" algn="just">
              <a:buNone/>
            </a:pP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 smtClean="0"/>
              <a:t>3. 3(6-5х)+17х-10=</a:t>
            </a:r>
          </a:p>
        </p:txBody>
      </p:sp>
      <p:pic>
        <p:nvPicPr>
          <p:cNvPr id="4" name="Picture 2" descr="http://player.myshared.ru/19/1204977/slides/slide_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1" t="58246" r="65261" b="3910"/>
          <a:stretch/>
        </p:blipFill>
        <p:spPr bwMode="auto">
          <a:xfrm>
            <a:off x="418011" y="4738387"/>
            <a:ext cx="1643063" cy="217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937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02187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Возведите в степень: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98179"/>
            <a:ext cx="8596668" cy="484318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4000" dirty="0"/>
              <a:t>(-</a:t>
            </a:r>
            <a:r>
              <a:rPr lang="ru-RU" sz="4000" dirty="0" smtClean="0"/>
              <a:t>2)</a:t>
            </a:r>
            <a:r>
              <a:rPr lang="ru-RU" sz="4000" baseline="30000" dirty="0" smtClean="0"/>
              <a:t>3</a:t>
            </a:r>
            <a:r>
              <a:rPr lang="ru-RU" sz="4000" dirty="0" smtClean="0"/>
              <a:t> </a:t>
            </a:r>
            <a:r>
              <a:rPr lang="ru-RU" sz="4000" baseline="30000" dirty="0" smtClean="0"/>
              <a:t>=</a:t>
            </a:r>
            <a:endParaRPr lang="ru-RU" sz="4000" dirty="0" smtClean="0"/>
          </a:p>
          <a:p>
            <a:pPr marL="0" indent="0" algn="just">
              <a:buNone/>
            </a:pPr>
            <a:r>
              <a:rPr lang="ru-RU" sz="4000" baseline="30000" dirty="0"/>
              <a:t> </a:t>
            </a:r>
            <a:r>
              <a:rPr lang="ru-RU" sz="4000" dirty="0"/>
              <a:t>(-</a:t>
            </a:r>
            <a:r>
              <a:rPr lang="ru-RU" sz="4000" dirty="0" smtClean="0"/>
              <a:t>5)</a:t>
            </a:r>
            <a:r>
              <a:rPr lang="ru-RU" sz="4000" baseline="30000" dirty="0" smtClean="0"/>
              <a:t>2 =</a:t>
            </a:r>
            <a:endParaRPr lang="ru-RU" sz="4000" dirty="0" smtClean="0"/>
          </a:p>
          <a:p>
            <a:pPr marL="0" indent="0" algn="just">
              <a:buNone/>
            </a:pPr>
            <a:r>
              <a:rPr lang="ru-RU" sz="4000" dirty="0" smtClean="0"/>
              <a:t> </a:t>
            </a:r>
            <a:r>
              <a:rPr lang="ru-RU" sz="4000" dirty="0"/>
              <a:t>(-</a:t>
            </a:r>
            <a:r>
              <a:rPr lang="ru-RU" sz="4000" dirty="0" smtClean="0"/>
              <a:t>1/2)</a:t>
            </a:r>
            <a:r>
              <a:rPr lang="ru-RU" sz="4000" baseline="30000" dirty="0" smtClean="0"/>
              <a:t>4</a:t>
            </a:r>
            <a:r>
              <a:rPr lang="ru-RU" sz="4000" dirty="0" smtClean="0"/>
              <a:t> =</a:t>
            </a:r>
          </a:p>
          <a:p>
            <a:pPr marL="0" indent="0" algn="just">
              <a:buNone/>
            </a:pPr>
            <a:r>
              <a:rPr lang="ru-RU" sz="4000" dirty="0" smtClean="0"/>
              <a:t>(-1/2)</a:t>
            </a:r>
            <a:r>
              <a:rPr lang="ru-RU" sz="4000" baseline="30000" dirty="0" smtClean="0"/>
              <a:t>3</a:t>
            </a:r>
            <a:r>
              <a:rPr lang="ru-RU" sz="4000" dirty="0" smtClean="0"/>
              <a:t> =</a:t>
            </a:r>
          </a:p>
          <a:p>
            <a:pPr marL="0" indent="0" algn="just">
              <a:buNone/>
            </a:pPr>
            <a:r>
              <a:rPr lang="ru-RU" sz="4000" dirty="0" smtClean="0"/>
              <a:t>(-1)</a:t>
            </a:r>
            <a:r>
              <a:rPr lang="ru-RU" sz="4000" baseline="30000" dirty="0" smtClean="0"/>
              <a:t>3 =</a:t>
            </a:r>
            <a:endParaRPr lang="ru-RU" sz="4000" dirty="0" smtClean="0"/>
          </a:p>
          <a:p>
            <a:pPr marL="0" indent="0" algn="just">
              <a:buNone/>
            </a:pPr>
            <a:r>
              <a:rPr lang="ru-RU" sz="4000" dirty="0" smtClean="0"/>
              <a:t>(-1)</a:t>
            </a:r>
            <a:r>
              <a:rPr lang="ru-RU" sz="4000" baseline="30000" dirty="0" smtClean="0"/>
              <a:t>2 =</a:t>
            </a:r>
            <a:endParaRPr lang="ru-RU" sz="4000" dirty="0"/>
          </a:p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endParaRPr lang="ru-RU" sz="3600" dirty="0"/>
          </a:p>
          <a:p>
            <a:pPr marL="0" indent="0" algn="ctr">
              <a:buNone/>
            </a:pPr>
            <a:r>
              <a:rPr lang="ru-RU" sz="3600" dirty="0" smtClean="0"/>
              <a:t>Какую закономерность вы увидели?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6439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311" y="1930400"/>
            <a:ext cx="9035691" cy="177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18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149" y="2186466"/>
            <a:ext cx="9123037" cy="124973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12589"/>
            <a:ext cx="6453668" cy="203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937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Расставьте действия в выражениях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b="1" dirty="0" smtClean="0"/>
              <a:t>3</a:t>
            </a:r>
            <a:r>
              <a:rPr lang="ru-RU" sz="4000" b="1" baseline="30000" dirty="0" smtClean="0"/>
              <a:t>3</a:t>
            </a:r>
            <a:r>
              <a:rPr lang="ru-RU" sz="4000" b="1" dirty="0" smtClean="0"/>
              <a:t>+5</a:t>
            </a:r>
            <a:r>
              <a:rPr lang="ru-RU" sz="4000" b="1" baseline="30000" dirty="0" smtClean="0"/>
              <a:t>2;</a:t>
            </a:r>
          </a:p>
          <a:p>
            <a:pPr marL="0" indent="0" algn="ctr">
              <a:buNone/>
            </a:pPr>
            <a:r>
              <a:rPr lang="ru-RU" sz="4000" b="1" dirty="0" smtClean="0"/>
              <a:t>(-2,4:0,3+10)</a:t>
            </a:r>
            <a:r>
              <a:rPr lang="ru-RU" sz="4000" b="1" baseline="30000" dirty="0" smtClean="0"/>
              <a:t>3;</a:t>
            </a:r>
            <a:r>
              <a:rPr lang="ru-RU" sz="4000" b="1" dirty="0" smtClean="0"/>
              <a:t> </a:t>
            </a:r>
            <a:endParaRPr lang="ru-RU" sz="4000" b="1" baseline="30000" dirty="0"/>
          </a:p>
          <a:p>
            <a:pPr marL="0" indent="0" algn="ctr">
              <a:buNone/>
            </a:pPr>
            <a:endParaRPr lang="ru-RU" sz="4000" dirty="0"/>
          </a:p>
          <a:p>
            <a:pPr algn="ctr"/>
            <a:endParaRPr lang="ru-RU" dirty="0"/>
          </a:p>
        </p:txBody>
      </p:sp>
      <p:pic>
        <p:nvPicPr>
          <p:cNvPr id="4" name="Picture 2" descr="http://player.myshared.ru/19/1204977/slides/slide_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1" t="58246" r="65261" b="3910"/>
          <a:stretch/>
        </p:blipFill>
        <p:spPr bwMode="auto">
          <a:xfrm>
            <a:off x="371475" y="5214937"/>
            <a:ext cx="1243013" cy="164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Найди ошибки в записях: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1505" y="1774100"/>
            <a:ext cx="6745114" cy="424113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а) 5 ∙ 5 ∙ 5 ∙ 5 = 4</a:t>
            </a:r>
            <a:r>
              <a:rPr lang="ru-RU" sz="3600" baseline="30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ru-RU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б) (-3)</a:t>
            </a:r>
            <a:r>
              <a:rPr lang="ru-RU" sz="3600" baseline="30000" dirty="0" smtClean="0">
                <a:solidFill>
                  <a:schemeClr val="tx1"/>
                </a:solidFill>
              </a:rPr>
              <a:t> 2</a:t>
            </a:r>
            <a:r>
              <a:rPr lang="ru-RU" sz="3600" dirty="0" smtClean="0">
                <a:solidFill>
                  <a:schemeClr val="tx1"/>
                </a:solidFill>
              </a:rPr>
              <a:t> = -9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в) 6 ∙ 6 ∙ 6 = 6</a:t>
            </a:r>
            <a:r>
              <a:rPr lang="ru-RU" sz="3600" baseline="30000" dirty="0" smtClean="0">
                <a:solidFill>
                  <a:schemeClr val="tx1"/>
                </a:solidFill>
              </a:rPr>
              <a:t>3</a:t>
            </a:r>
            <a:endParaRPr lang="ru-RU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г) 9</a:t>
            </a:r>
            <a:r>
              <a:rPr lang="ru-RU" sz="3600" baseline="30000" dirty="0" smtClean="0">
                <a:solidFill>
                  <a:schemeClr val="tx1"/>
                </a:solidFill>
              </a:rPr>
              <a:t>1</a:t>
            </a:r>
            <a:r>
              <a:rPr lang="ru-RU" sz="3600" dirty="0" smtClean="0">
                <a:solidFill>
                  <a:schemeClr val="tx1"/>
                </a:solidFill>
              </a:rPr>
              <a:t>  = 1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д) (-2) ∙(-2) ∙(-2) ∙ (-2) = (-2)</a:t>
            </a:r>
            <a:r>
              <a:rPr lang="ru-RU" sz="3600" baseline="30000" dirty="0" smtClean="0">
                <a:solidFill>
                  <a:schemeClr val="tx1"/>
                </a:solidFill>
              </a:rPr>
              <a:t> 4</a:t>
            </a:r>
            <a:r>
              <a:rPr lang="ru-RU" sz="3600" dirty="0" smtClean="0">
                <a:solidFill>
                  <a:schemeClr val="tx1"/>
                </a:solidFill>
              </a:rPr>
              <a:t>  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е) 0</a:t>
            </a:r>
            <a:r>
              <a:rPr lang="ru-RU" sz="3600" baseline="30000" dirty="0" smtClean="0">
                <a:solidFill>
                  <a:schemeClr val="tx1"/>
                </a:solidFill>
              </a:rPr>
              <a:t> 8</a:t>
            </a:r>
            <a:r>
              <a:rPr lang="ru-RU" sz="3600" dirty="0" smtClean="0">
                <a:solidFill>
                  <a:schemeClr val="tx1"/>
                </a:solidFill>
              </a:rPr>
              <a:t> = 0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ж) 1</a:t>
            </a:r>
            <a:r>
              <a:rPr lang="ru-RU" sz="3600" baseline="30000" dirty="0" smtClean="0">
                <a:solidFill>
                  <a:schemeClr val="tx1"/>
                </a:solidFill>
              </a:rPr>
              <a:t> 7</a:t>
            </a:r>
            <a:r>
              <a:rPr lang="ru-RU" sz="3600" dirty="0" smtClean="0">
                <a:solidFill>
                  <a:schemeClr val="tx1"/>
                </a:solidFill>
              </a:rPr>
              <a:t> =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7</a:t>
            </a:r>
            <a:endParaRPr lang="ru-RU" sz="3600" b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9" name="Picture 2" descr="http://player.myshared.ru/19/1204977/slides/slide_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1" t="58246" r="65261" b="3910"/>
          <a:stretch/>
        </p:blipFill>
        <p:spPr bwMode="auto">
          <a:xfrm>
            <a:off x="484294" y="4943475"/>
            <a:ext cx="152337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96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0971" y="420414"/>
            <a:ext cx="9160330" cy="3563007"/>
          </a:xfrm>
        </p:spPr>
        <p:txBody>
          <a:bodyPr>
            <a:normAutofit fontScale="90000"/>
          </a:bodyPr>
          <a:lstStyle/>
          <a:p>
            <a:pPr indent="457200"/>
            <a:r>
              <a:rPr lang="ru-RU" sz="4800" dirty="0">
                <a:solidFill>
                  <a:schemeClr val="tx1"/>
                </a:solidFill>
              </a:rPr>
              <a:t>Из чисел 2, 3, 5 составьте все возможные степени, основание которых равно одному из </a:t>
            </a:r>
            <a:r>
              <a:rPr lang="ru-RU" sz="4800" dirty="0" smtClean="0">
                <a:solidFill>
                  <a:schemeClr val="tx1"/>
                </a:solidFill>
              </a:rPr>
              <a:t>них, </a:t>
            </a:r>
            <a:r>
              <a:rPr lang="ru-RU" sz="4800" dirty="0">
                <a:solidFill>
                  <a:schemeClr val="tx1"/>
                </a:solidFill>
              </a:rPr>
              <a:t>а показатель – другому. </a:t>
            </a: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>Запишите степени </a:t>
            </a:r>
            <a:r>
              <a:rPr lang="ru-RU" sz="4800" dirty="0">
                <a:solidFill>
                  <a:schemeClr val="tx1"/>
                </a:solidFill>
              </a:rPr>
              <a:t>в порядке </a:t>
            </a:r>
            <a:r>
              <a:rPr lang="ru-RU" sz="4800" dirty="0" smtClean="0">
                <a:solidFill>
                  <a:schemeClr val="tx1"/>
                </a:solidFill>
              </a:rPr>
              <a:t>возрастания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4800" dirty="0" smtClean="0">
                <a:solidFill>
                  <a:schemeClr val="tx1"/>
                </a:solidFill>
              </a:rPr>
              <a:t>их значений.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player.myshared.ru/19/1204977/slides/slide_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1" t="58246" r="65261" b="3910"/>
          <a:stretch/>
        </p:blipFill>
        <p:spPr bwMode="auto">
          <a:xfrm>
            <a:off x="369995" y="5057775"/>
            <a:ext cx="152337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17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92777"/>
            <a:ext cx="8596668" cy="504858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8800" dirty="0" smtClean="0"/>
              <a:t>Верно ли, что если 2∙3=3∙2 ,</a:t>
            </a:r>
          </a:p>
          <a:p>
            <a:pPr marL="0" indent="0" algn="ctr">
              <a:buNone/>
            </a:pPr>
            <a:r>
              <a:rPr lang="ru-RU" sz="8800" dirty="0" smtClean="0"/>
              <a:t> то и  2³=3²?</a:t>
            </a:r>
          </a:p>
        </p:txBody>
      </p:sp>
      <p:pic>
        <p:nvPicPr>
          <p:cNvPr id="4" name="Picture 2" descr="http://player.myshared.ru/19/1204977/slides/slide_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1" t="58246" r="65261" b="3910"/>
          <a:stretch/>
        </p:blipFill>
        <p:spPr bwMode="auto">
          <a:xfrm>
            <a:off x="498582" y="5057775"/>
            <a:ext cx="152337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66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Домашнее задание.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Параграф 5. стр. 38-39 (вопросы 1-6)</a:t>
            </a:r>
          </a:p>
          <a:p>
            <a:pPr marL="0" indent="0">
              <a:buNone/>
            </a:pPr>
            <a:r>
              <a:rPr lang="ru-RU" sz="4400" dirty="0" smtClean="0"/>
              <a:t>№ 156(1-4)</a:t>
            </a:r>
          </a:p>
          <a:p>
            <a:pPr marL="0" indent="0">
              <a:buNone/>
            </a:pPr>
            <a:r>
              <a:rPr lang="ru-RU" sz="4400" dirty="0" smtClean="0"/>
              <a:t>№ 158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130696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Тема урока: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438400"/>
            <a:ext cx="10156921" cy="3602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/>
              <a:t>Степень с натуральным показателем</a:t>
            </a:r>
            <a:endParaRPr lang="ru-RU" sz="6000" dirty="0"/>
          </a:p>
        </p:txBody>
      </p:sp>
      <p:pic>
        <p:nvPicPr>
          <p:cNvPr id="4" name="Picture 2" descr="http://player.myshared.ru/19/1204977/slides/slide_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1" t="58246" r="65261" b="3910"/>
          <a:stretch/>
        </p:blipFill>
        <p:spPr bwMode="auto">
          <a:xfrm>
            <a:off x="418011" y="4738387"/>
            <a:ext cx="1643063" cy="217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66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9300" y="88178"/>
            <a:ext cx="8153400" cy="990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Как найти площадь квадрата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и объем куба?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204363" y="5043055"/>
            <a:ext cx="2069637" cy="998307"/>
          </a:xfrm>
        </p:spPr>
        <p:txBody>
          <a:bodyPr>
            <a:normAutofit lnSpcReduction="10000"/>
          </a:bodyPr>
          <a:lstStyle/>
          <a:p>
            <a:pPr marL="320040" indent="-320040">
              <a:buNone/>
              <a:defRPr/>
            </a:pPr>
            <a:r>
              <a:rPr lang="en-US" sz="3600" dirty="0" smtClean="0"/>
              <a:t> </a:t>
            </a:r>
            <a:r>
              <a:rPr lang="ru-RU" sz="6000" b="1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5914" y="2708275"/>
            <a:ext cx="2160587" cy="2089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729345" y="5347855"/>
            <a:ext cx="2549238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6000" b="1" spc="50" baseline="3000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Куб 5"/>
          <p:cNvSpPr/>
          <p:nvPr/>
        </p:nvSpPr>
        <p:spPr>
          <a:xfrm>
            <a:off x="6885709" y="2492376"/>
            <a:ext cx="2305917" cy="2376787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52255" y="2672556"/>
            <a:ext cx="2582861" cy="250904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87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418" y="193964"/>
            <a:ext cx="8456583" cy="6664036"/>
          </a:xfrm>
        </p:spPr>
        <p:txBody>
          <a:bodyPr>
            <a:normAutofit fontScale="90000"/>
          </a:bodyPr>
          <a:lstStyle/>
          <a:p>
            <a:pPr marL="342900" lvl="0" indent="-342900" algn="ctr">
              <a:spcBef>
                <a:spcPts val="1000"/>
              </a:spcBef>
            </a:pPr>
            <a:r>
              <a:rPr lang="ru-RU" sz="8800" dirty="0" smtClean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  <a:t>2∙2</a:t>
            </a:r>
            <a: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  <a:t>3∙3∙3</a:t>
            </a:r>
            <a: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6000" dirty="0" smtClean="0">
                <a:solidFill>
                  <a:prstClr val="black"/>
                </a:solidFill>
              </a:rPr>
              <a:t>Как </a:t>
            </a:r>
            <a:r>
              <a:rPr lang="ru-RU" sz="6000" dirty="0">
                <a:solidFill>
                  <a:prstClr val="black"/>
                </a:solidFill>
              </a:rPr>
              <a:t>коротко записать произведение?</a:t>
            </a:r>
            <a:br>
              <a:rPr lang="ru-RU" sz="6000" dirty="0">
                <a:solidFill>
                  <a:prstClr val="black"/>
                </a:solidFill>
              </a:rPr>
            </a:b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12983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8146" y="609599"/>
            <a:ext cx="9393382" cy="6248401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  <a:t>2∙2=2²-</a:t>
            </a:r>
            <a:r>
              <a:rPr lang="ru-RU" sz="6000" dirty="0" smtClean="0">
                <a:solidFill>
                  <a:prstClr val="black"/>
                </a:solidFill>
                <a:ea typeface="+mn-ea"/>
                <a:cs typeface="+mn-cs"/>
              </a:rPr>
              <a:t>два </a:t>
            </a:r>
            <a:r>
              <a:rPr lang="ru-RU" sz="6000" dirty="0" smtClean="0">
                <a:solidFill>
                  <a:prstClr val="black"/>
                </a:solidFill>
                <a:ea typeface="+mn-ea"/>
                <a:cs typeface="+mn-cs"/>
              </a:rPr>
              <a:t>в </a:t>
            </a:r>
            <a:r>
              <a:rPr lang="ru-RU" sz="6000" dirty="0" smtClean="0">
                <a:solidFill>
                  <a:prstClr val="black"/>
                </a:solidFill>
                <a:ea typeface="+mn-ea"/>
                <a:cs typeface="+mn-cs"/>
              </a:rPr>
              <a:t>квадрате</a:t>
            </a:r>
            <a: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  <a:t>3∙3∙3=3³-</a:t>
            </a:r>
            <a:r>
              <a:rPr lang="ru-RU" sz="6000" dirty="0" smtClean="0">
                <a:solidFill>
                  <a:prstClr val="black"/>
                </a:solidFill>
                <a:ea typeface="+mn-ea"/>
                <a:cs typeface="+mn-cs"/>
              </a:rPr>
              <a:t>три </a:t>
            </a:r>
            <a:r>
              <a:rPr lang="ru-RU" sz="6000" dirty="0" smtClean="0">
                <a:solidFill>
                  <a:prstClr val="black"/>
                </a:solidFill>
                <a:ea typeface="+mn-ea"/>
                <a:cs typeface="+mn-cs"/>
              </a:rPr>
              <a:t>в кубе</a:t>
            </a:r>
            <a: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</a:b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158026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219" y="0"/>
            <a:ext cx="8913784" cy="6303818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Продолжи записи: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0219" y="1219200"/>
            <a:ext cx="878378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solidFill>
                  <a:prstClr val="black"/>
                </a:solidFill>
              </a:rPr>
              <a:t>5∙5∙5∙</a:t>
            </a:r>
            <a:r>
              <a:rPr lang="ru-RU" sz="6000" dirty="0" smtClean="0">
                <a:solidFill>
                  <a:prstClr val="black"/>
                </a:solidFill>
              </a:rPr>
              <a:t>5∙5∙5=</a:t>
            </a:r>
            <a:r>
              <a:rPr lang="ru-RU" sz="6000" dirty="0">
                <a:solidFill>
                  <a:prstClr val="black"/>
                </a:solidFill>
              </a:rPr>
              <a:t/>
            </a:r>
            <a:br>
              <a:rPr lang="ru-RU" sz="6000" dirty="0">
                <a:solidFill>
                  <a:prstClr val="black"/>
                </a:solidFill>
              </a:rPr>
            </a:br>
            <a:r>
              <a:rPr lang="ru-RU" sz="6000" dirty="0" smtClean="0">
                <a:solidFill>
                  <a:prstClr val="black"/>
                </a:solidFill>
              </a:rPr>
              <a:t>(-4)∙(-4)∙(-4)=</a:t>
            </a:r>
          </a:p>
          <a:p>
            <a:pPr algn="ctr"/>
            <a:r>
              <a:rPr lang="ru-RU" sz="6000" dirty="0" smtClean="0">
                <a:solidFill>
                  <a:prstClr val="black"/>
                </a:solidFill>
              </a:rPr>
              <a:t>0,1∙0,1∙0,1∙0,1=</a:t>
            </a:r>
          </a:p>
          <a:p>
            <a:pPr algn="ctr"/>
            <a:r>
              <a:rPr lang="ru-RU" sz="6000" dirty="0" err="1" smtClean="0">
                <a:solidFill>
                  <a:prstClr val="black"/>
                </a:solidFill>
              </a:rPr>
              <a:t>с∙с∙с</a:t>
            </a:r>
            <a:r>
              <a:rPr lang="ru-RU" sz="6000" dirty="0" smtClean="0">
                <a:solidFill>
                  <a:prstClr val="black"/>
                </a:solidFill>
              </a:rPr>
              <a:t>∙…∙с=</a:t>
            </a:r>
          </a:p>
          <a:p>
            <a:pPr algn="ctr"/>
            <a:r>
              <a:rPr lang="en-US" dirty="0"/>
              <a:t>     </a:t>
            </a:r>
            <a:r>
              <a:rPr lang="en-US" dirty="0" smtClean="0"/>
              <a:t>                      </a:t>
            </a:r>
            <a:r>
              <a:rPr lang="ru-RU" sz="2400" dirty="0" smtClean="0">
                <a:solidFill>
                  <a:srgbClr val="FF0000"/>
                </a:solidFill>
              </a:rPr>
              <a:t>100 множителей</a:t>
            </a:r>
            <a:r>
              <a:rPr lang="en-US" dirty="0">
                <a:solidFill>
                  <a:srgbClr val="FF0000"/>
                </a:solidFill>
              </a:rPr>
              <a:t>  </a:t>
            </a:r>
            <a:r>
              <a:rPr lang="en-US" dirty="0"/>
              <a:t>                               </a:t>
            </a:r>
            <a:endParaRPr lang="ru-RU" sz="7200" dirty="0" smtClean="0">
              <a:solidFill>
                <a:prstClr val="black"/>
              </a:solidFill>
            </a:endParaRPr>
          </a:p>
          <a:p>
            <a:pPr algn="ctr"/>
            <a:r>
              <a:rPr lang="ru-RU" sz="7200" dirty="0" err="1" smtClean="0"/>
              <a:t>а∙а</a:t>
            </a:r>
            <a:r>
              <a:rPr lang="ru-RU" sz="7200" dirty="0" smtClean="0"/>
              <a:t>∙…∙а=</a:t>
            </a:r>
            <a:endParaRPr lang="en-US" sz="7200" dirty="0"/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n-</a:t>
            </a:r>
            <a:r>
              <a:rPr lang="ru-RU" sz="2800" dirty="0" smtClean="0">
                <a:solidFill>
                  <a:srgbClr val="FF0000"/>
                </a:solidFill>
              </a:rPr>
              <a:t> множителей</a:t>
            </a:r>
            <a:r>
              <a:rPr lang="en-US" sz="2800" dirty="0" smtClean="0">
                <a:solidFill>
                  <a:srgbClr val="FF0000"/>
                </a:solidFill>
              </a:rPr>
              <a:t>  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94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9288" y="644706"/>
            <a:ext cx="4643438" cy="4339698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а</a:t>
            </a:r>
            <a:r>
              <a:rPr lang="ru-RU" sz="4000" b="1" dirty="0" smtClean="0">
                <a:solidFill>
                  <a:schemeClr val="tx1"/>
                </a:solidFill>
              </a:rPr>
              <a:t>- основание     степени</a:t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/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n</a:t>
            </a:r>
            <a:r>
              <a:rPr lang="ru-RU" sz="4000" b="1" dirty="0" smtClean="0">
                <a:solidFill>
                  <a:schemeClr val="tx1"/>
                </a:solidFill>
              </a:rPr>
              <a:t>- показатель степени </a:t>
            </a:r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http://player.myshared.ru/4/199386/slides/slide_2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79" t="8840" r="22643" b="40231"/>
          <a:stretch/>
        </p:blipFill>
        <p:spPr bwMode="auto">
          <a:xfrm>
            <a:off x="157162" y="458968"/>
            <a:ext cx="5436079" cy="404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player.myshared.ru/19/1204977/slides/slide_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1" t="58246" r="65261" b="3910"/>
          <a:stretch/>
        </p:blipFill>
        <p:spPr bwMode="auto">
          <a:xfrm>
            <a:off x="457200" y="4889936"/>
            <a:ext cx="1485900" cy="1964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094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8701" y="609599"/>
            <a:ext cx="7245300" cy="957943"/>
          </a:xfrm>
        </p:spPr>
        <p:txBody>
          <a:bodyPr>
            <a:normAutofit/>
          </a:bodyPr>
          <a:lstStyle/>
          <a:p>
            <a:r>
              <a:rPr lang="ru-RU" sz="4400" b="1" u="sng" dirty="0">
                <a:solidFill>
                  <a:schemeClr val="tx1"/>
                </a:solidFill>
              </a:rPr>
              <a:t>Определение степени</a:t>
            </a:r>
            <a:endParaRPr lang="ru-RU" sz="4400" b="1" u="sng" dirty="0"/>
          </a:p>
        </p:txBody>
      </p:sp>
      <p:pic>
        <p:nvPicPr>
          <p:cNvPr id="5" name="Picture 4" descr="https://ds02.infourok.ru/uploads/ex/08b7/00070d96-7a399deb/640/img1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9" t="20486" r="14427" b="55451"/>
          <a:stretch/>
        </p:blipFill>
        <p:spPr bwMode="auto">
          <a:xfrm>
            <a:off x="2028701" y="4959171"/>
            <a:ext cx="5372120" cy="146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10343" y="1463041"/>
            <a:ext cx="82557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Степенью</a:t>
            </a:r>
            <a:r>
              <a:rPr lang="ru-RU" sz="4000" dirty="0"/>
              <a:t> числа </a:t>
            </a:r>
            <a:r>
              <a:rPr lang="ru-RU" sz="4000" b="1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 с натуральным показателем </a:t>
            </a:r>
            <a:r>
              <a:rPr lang="en-US" sz="4000" b="1" dirty="0">
                <a:solidFill>
                  <a:srgbClr val="FF0000"/>
                </a:solidFill>
              </a:rPr>
              <a:t>n</a:t>
            </a:r>
            <a:r>
              <a:rPr lang="ru-RU" sz="4000" dirty="0"/>
              <a:t>, большим 1, называется </a:t>
            </a:r>
            <a:r>
              <a:rPr lang="ru-RU" sz="4000" dirty="0" smtClean="0"/>
              <a:t>выражение </a:t>
            </a:r>
            <a:r>
              <a:rPr lang="en-US" sz="4000" b="1" dirty="0">
                <a:solidFill>
                  <a:srgbClr val="FF0000"/>
                </a:solidFill>
              </a:rPr>
              <a:t>a</a:t>
            </a:r>
            <a:r>
              <a:rPr lang="en-US" sz="4000" b="1" baseline="30000" dirty="0">
                <a:solidFill>
                  <a:srgbClr val="FF0000"/>
                </a:solidFill>
              </a:rPr>
              <a:t>n</a:t>
            </a:r>
            <a:r>
              <a:rPr lang="ru-RU" sz="4000" dirty="0" smtClean="0"/>
              <a:t>,</a:t>
            </a:r>
            <a:r>
              <a:rPr lang="en-US" sz="4000" dirty="0" smtClean="0"/>
              <a:t> </a:t>
            </a:r>
            <a:r>
              <a:rPr lang="ru-RU" sz="4000" dirty="0" smtClean="0"/>
              <a:t>равное</a:t>
            </a:r>
            <a:r>
              <a:rPr lang="en-US" sz="4000" dirty="0" smtClean="0"/>
              <a:t> </a:t>
            </a:r>
            <a:r>
              <a:rPr lang="ru-RU" sz="4000" dirty="0" smtClean="0"/>
              <a:t>произведению </a:t>
            </a:r>
            <a:r>
              <a:rPr lang="en-US" sz="4000" b="1" dirty="0" smtClean="0">
                <a:solidFill>
                  <a:srgbClr val="FF0000"/>
                </a:solidFill>
              </a:rPr>
              <a:t>n</a:t>
            </a:r>
            <a:r>
              <a:rPr lang="en-US" sz="4000" dirty="0" smtClean="0"/>
              <a:t> – </a:t>
            </a:r>
            <a:r>
              <a:rPr lang="ru-RU" sz="4000" dirty="0" smtClean="0"/>
              <a:t>множителей, каждый из которых равен </a:t>
            </a:r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53750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3363" y="5307011"/>
            <a:ext cx="4729162" cy="142240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ru-RU" b="1" baseline="30000" dirty="0">
                <a:solidFill>
                  <a:schemeClr val="accent2">
                    <a:lumMod val="50000"/>
                  </a:schemeClr>
                </a:solidFill>
              </a:rPr>
              <a:t>1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= 4</a:t>
            </a:r>
            <a:r>
              <a:rPr lang="ru-RU" b="1" baseline="30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x-y)</a:t>
            </a:r>
            <a:r>
              <a:rPr lang="en-US" b="1" baseline="30000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=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x-y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 descr="https://fs01.urokimatematiki.ru/e/001072-004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71" b="27665"/>
          <a:stretch/>
        </p:blipFill>
        <p:spPr bwMode="auto">
          <a:xfrm>
            <a:off x="1277410" y="557214"/>
            <a:ext cx="8278146" cy="164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player.myshared.ru/19/1204977/slides/slide_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1" t="58246" r="65261" b="3910"/>
          <a:stretch/>
        </p:blipFill>
        <p:spPr bwMode="auto">
          <a:xfrm>
            <a:off x="485774" y="4714054"/>
            <a:ext cx="1427383" cy="188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player.myshared.ru/4/199386/slides/slide_4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23" t="9833" r="24001" b="37984"/>
          <a:stretch/>
        </p:blipFill>
        <p:spPr bwMode="auto">
          <a:xfrm>
            <a:off x="2946291" y="1858963"/>
            <a:ext cx="4486171" cy="3448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522846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1713</TotalTime>
  <Words>246</Words>
  <Application>Microsoft Office PowerPoint</Application>
  <PresentationFormat>Широкоэкранный</PresentationFormat>
  <Paragraphs>53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Тема урока:</vt:lpstr>
      <vt:lpstr>Как найти площадь квадрата и объем куба?</vt:lpstr>
      <vt:lpstr> 2∙2 3∙3∙3  Как коротко записать произведение? </vt:lpstr>
      <vt:lpstr> 2∙2=2²-два в квадрате  3∙3∙3=3³-три в кубе </vt:lpstr>
      <vt:lpstr>Продолжи записи:</vt:lpstr>
      <vt:lpstr>а- основание     степени  n- показатель степени </vt:lpstr>
      <vt:lpstr>Определение степени</vt:lpstr>
      <vt:lpstr>41 = 4  (x-y)1= x-y </vt:lpstr>
      <vt:lpstr>Возведите в степень:</vt:lpstr>
      <vt:lpstr>Презентация PowerPoint</vt:lpstr>
      <vt:lpstr>Презентация PowerPoint</vt:lpstr>
      <vt:lpstr>Расставьте действия в выражениях</vt:lpstr>
      <vt:lpstr>Найди ошибки в записях:</vt:lpstr>
      <vt:lpstr>Из чисел 2, 3, 5 составьте все возможные степени, основание которых равно одному из них, а показатель – другому.  Запишите степени в порядке возрастания их значений.</vt:lpstr>
      <vt:lpstr>Презентация PowerPoint</vt:lpstr>
      <vt:lpstr>Домашнее задание.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алгебры  в 7 классе</dc:title>
  <dc:creator>User</dc:creator>
  <cp:lastModifiedBy>Пользователь Windows</cp:lastModifiedBy>
  <cp:revision>130</cp:revision>
  <dcterms:created xsi:type="dcterms:W3CDTF">2017-10-02T15:18:24Z</dcterms:created>
  <dcterms:modified xsi:type="dcterms:W3CDTF">2023-11-01T05:34:12Z</dcterms:modified>
</cp:coreProperties>
</file>