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</p:sldMasterIdLst>
  <p:notesMasterIdLst>
    <p:notesMasterId r:id="rId35"/>
  </p:notesMasterIdLst>
  <p:sldIdLst>
    <p:sldId id="257" r:id="rId3"/>
    <p:sldId id="258" r:id="rId4"/>
    <p:sldId id="259" r:id="rId5"/>
    <p:sldId id="260" r:id="rId6"/>
    <p:sldId id="269" r:id="rId7"/>
    <p:sldId id="261" r:id="rId8"/>
    <p:sldId id="262" r:id="rId9"/>
    <p:sldId id="270" r:id="rId10"/>
    <p:sldId id="274" r:id="rId11"/>
    <p:sldId id="263" r:id="rId12"/>
    <p:sldId id="272" r:id="rId13"/>
    <p:sldId id="275" r:id="rId14"/>
    <p:sldId id="302" r:id="rId15"/>
    <p:sldId id="303" r:id="rId16"/>
    <p:sldId id="301" r:id="rId17"/>
    <p:sldId id="277" r:id="rId18"/>
    <p:sldId id="278" r:id="rId19"/>
    <p:sldId id="286" r:id="rId20"/>
    <p:sldId id="279" r:id="rId21"/>
    <p:sldId id="282" r:id="rId22"/>
    <p:sldId id="292" r:id="rId23"/>
    <p:sldId id="287" r:id="rId24"/>
    <p:sldId id="295" r:id="rId25"/>
    <p:sldId id="296" r:id="rId26"/>
    <p:sldId id="297" r:id="rId27"/>
    <p:sldId id="288" r:id="rId28"/>
    <p:sldId id="293" r:id="rId29"/>
    <p:sldId id="283" r:id="rId30"/>
    <p:sldId id="281" r:id="rId31"/>
    <p:sldId id="290" r:id="rId32"/>
    <p:sldId id="291" r:id="rId33"/>
    <p:sldId id="29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6B255-F6BC-4554-A6B4-7A8C6EBE704A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C1C5-6F34-4E33-849E-73E87FBA2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74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ADA0-22A7-4DBE-8DDB-28F1BDA0C5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2210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D1C17-9000-4814-8267-B5C656D290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91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DC9ED-5760-4E6F-998A-DB8053FF75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580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A27C5-853E-41AF-AB4E-D8C7760A2F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028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11717-F446-4401-BE2F-7E49F30F83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79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A9D30-A0C3-4F8B-875F-B669E3C3DC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259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01E49-B63C-4C8D-891B-A52070BB46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768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372B9-64AB-4C35-B443-FF1D47E64A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55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B1AF-5B26-4E40-8D63-A207471E3B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743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2B035-2B88-4276-994B-04A774D85A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686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2203-791F-4B74-B9ED-10975E88E0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07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815B1-D7C8-4011-82BF-11FBCB08980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8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25949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>П</a:t>
            </a: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>равописание приставок на з/с.</a:t>
            </a:r>
            <a:br>
              <a:rPr lang="ru-RU" sz="48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+mn-ea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+mn-ea"/>
                <a:cs typeface="Times New Roman" pitchFamily="18" charset="0"/>
              </a:rPr>
              <a:t>урок открытия новых знаний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+mn-ea"/>
                <a:cs typeface="Times New Roman" pitchFamily="18" charset="0"/>
              </a:rPr>
              <a:t>)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 класс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463040" y="3717032"/>
            <a:ext cx="6196405" cy="20060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Picture 2" descr="H:\Documents and Settings\22\Рабочий стол\моя\АНИМАЦИЯ,РАЗНОЕ\Анимашки\Анимашки_ClipArt\AG00218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81329">
            <a:off x="7197803" y="5040793"/>
            <a:ext cx="1584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032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15212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урока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7128792" cy="4094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Этап 1.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Этап мотивации (самоопределения)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 учебной деятельности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Этап 2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Этап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актуализации и фиксирования индивидуального затруднения в пробном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действии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Этап 3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Постановка учебной цели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Этап 4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Усвоение новых знаний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:\Documents and Settings\22\Рабочий стол\моя\АНИМАЦИЯ,РАЗНОЕ\Анимашки\Анимашки_ClipArt\AG00218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18671">
            <a:off x="6641306" y="4960145"/>
            <a:ext cx="1584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315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15212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урока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7128792" cy="4094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Этап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5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Этап первичного закрепления с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проговариванием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во внешней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речи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Этап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Этап самостоятельной работы с самопроверкой по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эталону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Этап 7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. Включение в систему знаний и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повторение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Этап 8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Этап рефлексии учебной деятельности на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уроке, домашнее задание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:\Documents and Settings\22\Рабочий стол\моя\АНИМАЦИЯ,РАЗНОЕ\Анимашки\Анимашки_ClipArt\AG00218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18671">
            <a:off x="6641306" y="4960145"/>
            <a:ext cx="1584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742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152128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Ход урока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784887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 1. Этап мотивации (самоопределения) к учебной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lvl="0">
              <a:buClr>
                <a:srgbClr val="D34817"/>
              </a:buClr>
            </a:pPr>
            <a:r>
              <a:rPr lang="ru-RU" dirty="0">
                <a:solidFill>
                  <a:prstClr val="black"/>
                </a:solidFill>
              </a:rPr>
              <a:t>Приём    </a:t>
            </a:r>
            <a:r>
              <a:rPr lang="ru-RU" b="1" i="1" dirty="0">
                <a:solidFill>
                  <a:prstClr val="black"/>
                </a:solidFill>
              </a:rPr>
              <a:t>«Необъявленная тема»</a:t>
            </a:r>
          </a:p>
          <a:p>
            <a:pPr lvl="0">
              <a:buClr>
                <a:srgbClr val="D34817"/>
              </a:buClr>
            </a:pPr>
            <a:r>
              <a:rPr lang="ru-RU" b="1" dirty="0">
                <a:solidFill>
                  <a:prstClr val="black"/>
                </a:solidFill>
              </a:rPr>
              <a:t>Чтение лингвистической сказки </a:t>
            </a:r>
            <a:r>
              <a:rPr lang="ru-RU" dirty="0">
                <a:solidFill>
                  <a:prstClr val="black"/>
                </a:solidFill>
              </a:rPr>
              <a:t>(Приложение 1)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04" y="0"/>
            <a:ext cx="19510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42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4096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629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86210"/>
          </a:xfrm>
        </p:spPr>
        <p:txBody>
          <a:bodyPr>
            <a:normAutofit/>
          </a:bodyPr>
          <a:lstStyle/>
          <a:p>
            <a:pPr marL="274320" lvl="0" indent="-274320" algn="ctr">
              <a:spcBef>
                <a:spcPts val="580"/>
              </a:spcBef>
            </a:pPr>
            <a:r>
              <a:rPr lang="ru-RU" sz="3200" b="1" dirty="0">
                <a:solidFill>
                  <a:srgbClr val="0070C0"/>
                </a:solidFill>
                <a:latin typeface="Cambria"/>
                <a:ea typeface="+mn-ea"/>
                <a:cs typeface="+mn-cs"/>
              </a:rPr>
              <a:t>Эвристическая </a:t>
            </a:r>
            <a:r>
              <a:rPr lang="ru-RU" sz="3200" b="1" dirty="0" smtClean="0">
                <a:solidFill>
                  <a:srgbClr val="0070C0"/>
                </a:solidFill>
                <a:latin typeface="Cambria"/>
                <a:ea typeface="+mn-ea"/>
                <a:cs typeface="+mn-cs"/>
              </a:rPr>
              <a:t>беседа  </a:t>
            </a:r>
            <a:r>
              <a:rPr lang="ru-RU" sz="3200" b="1" dirty="0">
                <a:solidFill>
                  <a:srgbClr val="0070C0"/>
                </a:solidFill>
                <a:latin typeface="Cambria"/>
                <a:ea typeface="+mn-ea"/>
                <a:cs typeface="+mn-cs"/>
              </a:rPr>
              <a:t>по содержанию сказки.</a:t>
            </a:r>
            <a:r>
              <a:rPr lang="ru-RU" sz="26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507288" cy="4572000"/>
          </a:xfrm>
        </p:spPr>
        <p:txBody>
          <a:bodyPr/>
          <a:lstStyle/>
          <a:p>
            <a:pPr lvl="0">
              <a:buClr>
                <a:srgbClr val="D34817"/>
              </a:buClr>
            </a:pPr>
            <a:r>
              <a:rPr lang="ru-RU" sz="3200" dirty="0" smtClean="0">
                <a:solidFill>
                  <a:prstClr val="black"/>
                </a:solidFill>
              </a:rPr>
              <a:t>- </a:t>
            </a:r>
            <a:r>
              <a:rPr lang="ru-RU" sz="3200" dirty="0">
                <a:solidFill>
                  <a:prstClr val="black"/>
                </a:solidFill>
              </a:rPr>
              <a:t>О чём говорилось в сказке? (о приставках)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sz="3200" dirty="0">
                <a:solidFill>
                  <a:prstClr val="black"/>
                </a:solidFill>
              </a:rPr>
              <a:t>    _ О каких приставках? (на з/с)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sz="3200" dirty="0">
                <a:solidFill>
                  <a:prstClr val="black"/>
                </a:solidFill>
              </a:rPr>
              <a:t>    -  Какова тема нашего урока?  (выслушиваются варианты ответов учащихся)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720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50088" cy="149817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Этап 2. </a:t>
            </a:r>
            <a:r>
              <a:rPr lang="ru-RU" sz="3600" b="1" dirty="0">
                <a:solidFill>
                  <a:srgbClr val="0070C0"/>
                </a:solidFill>
              </a:rPr>
              <a:t>Этап актуализации и фиксирования индивидуального затруднения в пробном действии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Приём «Знаю-Хочу узнать-Узнал»</a:t>
            </a:r>
          </a:p>
          <a:p>
            <a:endParaRPr lang="ru-RU" b="1" dirty="0" smtClean="0"/>
          </a:p>
          <a:p>
            <a:pPr>
              <a:buFontTx/>
              <a:buChar char="-"/>
            </a:pPr>
            <a:r>
              <a:rPr lang="ru-RU" dirty="0" smtClean="0"/>
              <a:t>Что вы знаете о приставках?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b="1" dirty="0" smtClean="0"/>
              <a:t>Заполните первую  колонку таблицы «Знаю»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96752"/>
            <a:ext cx="12795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019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Этап 3. </a:t>
            </a:r>
            <a:r>
              <a:rPr lang="ru-RU" b="1" dirty="0">
                <a:solidFill>
                  <a:srgbClr val="0070C0"/>
                </a:solidFill>
              </a:rPr>
              <a:t>Постановка учебной цели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Я узнаю…</a:t>
            </a:r>
            <a:endParaRPr lang="ru-RU" sz="4400" b="1" dirty="0"/>
          </a:p>
          <a:p>
            <a:endParaRPr lang="ru-RU" sz="4400" b="1" dirty="0" smtClean="0"/>
          </a:p>
          <a:p>
            <a:r>
              <a:rPr lang="ru-RU" sz="4400" b="1" dirty="0" smtClean="0"/>
              <a:t>Я научусь…</a:t>
            </a:r>
          </a:p>
          <a:p>
            <a:endParaRPr lang="ru-RU" sz="4400" b="1" dirty="0" smtClean="0"/>
          </a:p>
          <a:p>
            <a:pPr marL="0" indent="0">
              <a:buNone/>
            </a:pPr>
            <a:r>
              <a:rPr lang="ru-RU" sz="3600" dirty="0" smtClean="0"/>
              <a:t>- Заполните вторую колонку таблицы.</a:t>
            </a:r>
            <a:endParaRPr lang="ru-RU" sz="3600" dirty="0"/>
          </a:p>
        </p:txBody>
      </p:sp>
      <p:pic>
        <p:nvPicPr>
          <p:cNvPr id="4" name="Picture 4" descr="соба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713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Этап 4. </a:t>
            </a:r>
            <a:r>
              <a:rPr lang="ru-RU" b="1" dirty="0">
                <a:solidFill>
                  <a:srgbClr val="0070C0"/>
                </a:solidFill>
              </a:rPr>
              <a:t>Усвоение новых знаний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1. Понаблюдаем и исследуем</a:t>
            </a:r>
          </a:p>
          <a:p>
            <a:endParaRPr lang="ru-RU" b="1" dirty="0" smtClean="0"/>
          </a:p>
          <a:p>
            <a:r>
              <a:rPr lang="ru-RU" b="1" i="1" dirty="0" smtClean="0"/>
              <a:t>Расчертить                    раздать</a:t>
            </a:r>
          </a:p>
          <a:p>
            <a:r>
              <a:rPr lang="ru-RU" b="1" i="1" dirty="0" smtClean="0"/>
              <a:t>Вспомнить                     взломать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Почему слова написаны в два столбика?</a:t>
            </a:r>
          </a:p>
          <a:p>
            <a:pPr marL="0" indent="0">
              <a:buNone/>
            </a:pPr>
            <a:r>
              <a:rPr lang="ru-RU" dirty="0" smtClean="0"/>
              <a:t> -  От каких условий, по-вашему, зависит написание букв в этих приставках?</a:t>
            </a:r>
          </a:p>
          <a:p>
            <a:endParaRPr lang="ru-RU" dirty="0"/>
          </a:p>
        </p:txBody>
      </p:sp>
      <p:pic>
        <p:nvPicPr>
          <p:cNvPr id="4" name="Picture 11" descr="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1052736"/>
            <a:ext cx="21431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726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Этап 4. </a:t>
            </a:r>
            <a:r>
              <a:rPr lang="ru-RU" sz="3600" b="1" dirty="0">
                <a:solidFill>
                  <a:srgbClr val="0070C0"/>
                </a:solidFill>
              </a:rPr>
              <a:t>Усвоение новых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/>
          <a:lstStyle/>
          <a:p>
            <a:r>
              <a:rPr lang="ru-RU" dirty="0"/>
              <a:t>2. </a:t>
            </a:r>
            <a:r>
              <a:rPr lang="ru-RU" b="1" dirty="0"/>
              <a:t>Работа с таблицей </a:t>
            </a:r>
            <a:r>
              <a:rPr lang="ru-RU" dirty="0"/>
              <a:t>учебника (стр. 198)</a:t>
            </a:r>
          </a:p>
          <a:p>
            <a:endParaRPr lang="ru-RU" dirty="0" smtClean="0"/>
          </a:p>
          <a:p>
            <a:r>
              <a:rPr lang="ru-RU" dirty="0" smtClean="0"/>
              <a:t>Рассмотрите таблицу, ответьте на вопрос (стр. 199).</a:t>
            </a:r>
          </a:p>
          <a:p>
            <a:endParaRPr lang="ru-RU" dirty="0"/>
          </a:p>
          <a:p>
            <a:r>
              <a:rPr lang="ru-RU" dirty="0" smtClean="0"/>
              <a:t>3. </a:t>
            </a:r>
            <a:r>
              <a:rPr lang="ru-RU" b="1" dirty="0" smtClean="0"/>
              <a:t>Составление алгоритма </a:t>
            </a:r>
            <a:r>
              <a:rPr lang="ru-RU" dirty="0" smtClean="0"/>
              <a:t> (работа в парах)</a:t>
            </a:r>
          </a:p>
          <a:p>
            <a:r>
              <a:rPr lang="ru-RU" b="1" dirty="0" smtClean="0"/>
              <a:t>4. Афиширование</a:t>
            </a:r>
          </a:p>
          <a:p>
            <a:endParaRPr lang="ru-RU" dirty="0"/>
          </a:p>
        </p:txBody>
      </p:sp>
      <p:pic>
        <p:nvPicPr>
          <p:cNvPr id="4" name="Picture 4" descr="Рисунок1yy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4682440"/>
            <a:ext cx="22322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user\Pictures\забавные картинки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4365104"/>
            <a:ext cx="2376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85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6480720" cy="26396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Этап 5. </a:t>
            </a:r>
            <a:r>
              <a:rPr lang="ru-RU" b="1" dirty="0">
                <a:solidFill>
                  <a:srgbClr val="0070C0"/>
                </a:solidFill>
              </a:rPr>
              <a:t>Этап первичного закрепления с проговариванием во внешней речи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2780928"/>
            <a:ext cx="7772400" cy="3238872"/>
          </a:xfrm>
        </p:spPr>
        <p:txBody>
          <a:bodyPr/>
          <a:lstStyle/>
          <a:p>
            <a:pPr lvl="0">
              <a:buClr>
                <a:srgbClr val="D34817"/>
              </a:buClr>
            </a:pPr>
            <a:r>
              <a:rPr lang="ru-RU" b="1" dirty="0" smtClean="0">
                <a:solidFill>
                  <a:prstClr val="black"/>
                </a:solidFill>
              </a:rPr>
              <a:t>Комментирование</a:t>
            </a:r>
          </a:p>
          <a:p>
            <a:pPr lvl="0">
              <a:buClr>
                <a:srgbClr val="D34817"/>
              </a:buClr>
            </a:pPr>
            <a:endParaRPr lang="ru-RU" b="1" dirty="0" smtClean="0">
              <a:solidFill>
                <a:prstClr val="black"/>
              </a:solidFill>
            </a:endParaRPr>
          </a:p>
          <a:p>
            <a:pPr lvl="0">
              <a:buClr>
                <a:srgbClr val="D34817"/>
              </a:buClr>
            </a:pPr>
            <a:r>
              <a:rPr lang="ru-RU" b="1" dirty="0" smtClean="0">
                <a:solidFill>
                  <a:prstClr val="black"/>
                </a:solidFill>
              </a:rPr>
              <a:t>Упр</a:t>
            </a:r>
            <a:r>
              <a:rPr lang="ru-RU" b="1" dirty="0">
                <a:solidFill>
                  <a:prstClr val="black"/>
                </a:solidFill>
              </a:rPr>
              <a:t>. 121 стр. 199 </a:t>
            </a:r>
            <a:r>
              <a:rPr lang="ru-RU" dirty="0">
                <a:solidFill>
                  <a:prstClr val="black"/>
                </a:solidFill>
              </a:rPr>
              <a:t>(списать, выбирая нужную букву и обозначая орфограмму в приставках)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   </a:t>
            </a:r>
          </a:p>
          <a:p>
            <a:endParaRPr lang="ru-RU" dirty="0"/>
          </a:p>
        </p:txBody>
      </p:sp>
      <p:pic>
        <p:nvPicPr>
          <p:cNvPr id="4" name="Picture 4" descr="вот т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844824"/>
            <a:ext cx="1878012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71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17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17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Разработчики:</a:t>
            </a:r>
            <a:r>
              <a:rPr lang="ru-RU" sz="2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spcAft>
                <a:spcPts val="0"/>
              </a:spcAft>
              <a:buNone/>
            </a:pPr>
            <a:r>
              <a:rPr lang="ru-RU" sz="3000" kern="150" dirty="0" err="1" smtClean="0">
                <a:solidFill>
                  <a:srgbClr val="0070C0"/>
                </a:solidFill>
                <a:latin typeface="Comic Sans MS" pitchFamily="66" charset="0"/>
                <a:ea typeface="Lucida Sans Unicode"/>
                <a:cs typeface="Times New Roman" pitchFamily="18" charset="0"/>
              </a:rPr>
              <a:t>Таскаева</a:t>
            </a:r>
            <a:r>
              <a:rPr lang="ru-RU" sz="3000" kern="150" dirty="0" smtClean="0">
                <a:solidFill>
                  <a:srgbClr val="0070C0"/>
                </a:solidFill>
                <a:latin typeface="Comic Sans MS" pitchFamily="66" charset="0"/>
                <a:ea typeface="Lucida Sans Unicode"/>
                <a:cs typeface="Times New Roman" pitchFamily="18" charset="0"/>
              </a:rPr>
              <a:t> А. Н.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3000" kern="150" dirty="0" smtClean="0">
                <a:solidFill>
                  <a:srgbClr val="0070C0"/>
                </a:solidFill>
                <a:latin typeface="Comic Sans MS" pitchFamily="66" charset="0"/>
                <a:ea typeface="Lucida Sans Unicode"/>
                <a:cs typeface="Times New Roman" pitchFamily="18" charset="0"/>
              </a:rPr>
              <a:t>Войтенко Р. И.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3000" kern="150" dirty="0" err="1" smtClean="0">
                <a:solidFill>
                  <a:srgbClr val="0070C0"/>
                </a:solidFill>
                <a:latin typeface="Comic Sans MS" pitchFamily="66" charset="0"/>
                <a:ea typeface="Lucida Sans Unicode"/>
                <a:cs typeface="Times New Roman" pitchFamily="18" charset="0"/>
              </a:rPr>
              <a:t>Яганина</a:t>
            </a:r>
            <a:r>
              <a:rPr lang="ru-RU" sz="3000" kern="150" dirty="0" smtClean="0">
                <a:solidFill>
                  <a:srgbClr val="0070C0"/>
                </a:solidFill>
                <a:latin typeface="Comic Sans MS" pitchFamily="66" charset="0"/>
                <a:ea typeface="Lucida Sans Unicode"/>
                <a:cs typeface="Times New Roman" pitchFamily="18" charset="0"/>
              </a:rPr>
              <a:t> С. В.</a:t>
            </a:r>
            <a:endParaRPr lang="ru-RU" sz="3000" kern="150" dirty="0">
              <a:solidFill>
                <a:srgbClr val="0070C0"/>
              </a:solidFill>
              <a:latin typeface="Comic Sans MS" pitchFamily="66" charset="0"/>
              <a:ea typeface="Lucida Sans Unicode"/>
              <a:cs typeface="Times New Roman" pitchFamily="18" charset="0"/>
            </a:endParaRPr>
          </a:p>
          <a:p>
            <a:pPr marL="0" indent="0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:\Documents and Settings\22\Рабочий стол\моя\АНИМАЦИЯ,РАЗНОЕ\Анимашки\Анимашки_ClipArt\AG00218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81329">
            <a:off x="6641306" y="4960145"/>
            <a:ext cx="1584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182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ФИЗКУЛЬТМИНУТКА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86000"/>
            <a:ext cx="717273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89535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33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Этап 6. </a:t>
            </a:r>
            <a:r>
              <a:rPr lang="ru-RU" sz="3600" b="1" dirty="0">
                <a:solidFill>
                  <a:srgbClr val="0070C0"/>
                </a:solidFill>
              </a:rPr>
              <a:t>Этап самостоятельной работы с самопроверкой по эталону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родолжим нашу работу. Каждый из вас получил три вида заданий. Прочитайте их внимательно и самостоятельно сделайте выбор: какое задание вы будете выполнять. А может быть, кто-то успеет сделать три задания? Не забудьте графически обозначить орфограмму.</a:t>
            </a:r>
            <a:endParaRPr lang="ru-RU" dirty="0"/>
          </a:p>
        </p:txBody>
      </p:sp>
      <p:pic>
        <p:nvPicPr>
          <p:cNvPr id="4" name="Picture 6" descr="slubovvvus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4214812"/>
            <a:ext cx="17145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85" y="4005064"/>
            <a:ext cx="936104" cy="109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06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Маша-растеряша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4" name="Picture 6" descr="slubovvvus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916832"/>
            <a:ext cx="50405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7" y="1336039"/>
            <a:ext cx="19510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8" y="4065230"/>
            <a:ext cx="19510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33956"/>
            <a:ext cx="19510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54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Задание 1</a:t>
            </a:r>
            <a:r>
              <a:rPr lang="ru-RU" sz="26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331640" y="1447800"/>
            <a:ext cx="7355160" cy="4572000"/>
          </a:xfrm>
        </p:spPr>
        <p:txBody>
          <a:bodyPr/>
          <a:lstStyle/>
          <a:p>
            <a:r>
              <a:rPr lang="ru-RU" dirty="0" smtClean="0"/>
              <a:t>Выпишите из текста слова с приставками, оканчивающимися на з/с.</a:t>
            </a:r>
          </a:p>
          <a:p>
            <a:pPr marL="0" indent="0">
              <a:buNone/>
            </a:pPr>
            <a:r>
              <a:rPr lang="ru-RU" dirty="0" smtClean="0"/>
              <a:t>Обозначьте орфограмму графически.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Друзья, мы бездумно пользуемся бесценным даром земли – лесом. Вам бесконечно долго жить на этой прекрасной земле. Берегите зелёного друга!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04945"/>
            <a:ext cx="171291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296144" cy="152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26" y="4509120"/>
            <a:ext cx="972108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05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Задание 2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От данных существительных образуйте однокоренные прилагательные, включив их в состав словосочетаний. Обозначьте графически орфограмму.</a:t>
            </a:r>
          </a:p>
          <a:p>
            <a:endParaRPr lang="ru-RU" dirty="0"/>
          </a:p>
          <a:p>
            <a:r>
              <a:rPr lang="ru-RU" b="1" i="1" dirty="0" smtClean="0"/>
              <a:t>Без заботы – </a:t>
            </a:r>
          </a:p>
          <a:p>
            <a:r>
              <a:rPr lang="ru-RU" b="1" i="1" dirty="0"/>
              <a:t>б</a:t>
            </a:r>
            <a:r>
              <a:rPr lang="ru-RU" b="1" i="1" dirty="0" smtClean="0"/>
              <a:t>ез края –</a:t>
            </a:r>
          </a:p>
          <a:p>
            <a:r>
              <a:rPr lang="ru-RU" b="1" i="1" dirty="0" smtClean="0"/>
              <a:t> без цели - 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171291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5" y="94025"/>
            <a:ext cx="129857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75" y="3429000"/>
            <a:ext cx="1008509" cy="124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33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Задание 3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174976"/>
          </a:xfrm>
        </p:spPr>
        <p:txBody>
          <a:bodyPr/>
          <a:lstStyle/>
          <a:p>
            <a:pPr lvl="0">
              <a:buClr>
                <a:srgbClr val="D34817"/>
              </a:buClr>
            </a:pPr>
            <a:r>
              <a:rPr lang="ru-RU" dirty="0" smtClean="0">
                <a:solidFill>
                  <a:prstClr val="black"/>
                </a:solidFill>
              </a:rPr>
              <a:t>Найдите в словах приставки, оканчивающиеся </a:t>
            </a:r>
            <a:r>
              <a:rPr lang="ru-RU" dirty="0">
                <a:solidFill>
                  <a:prstClr val="black"/>
                </a:solidFill>
              </a:rPr>
              <a:t>на </a:t>
            </a:r>
            <a:r>
              <a:rPr lang="ru-RU" dirty="0" smtClean="0">
                <a:solidFill>
                  <a:prstClr val="black"/>
                </a:solidFill>
              </a:rPr>
              <a:t>з/с. Обозначьте </a:t>
            </a:r>
            <a:r>
              <a:rPr lang="ru-RU" dirty="0">
                <a:solidFill>
                  <a:prstClr val="black"/>
                </a:solidFill>
              </a:rPr>
              <a:t>орфограмму графически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val="D34817"/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D34817"/>
              </a:buClr>
            </a:pPr>
            <a:r>
              <a:rPr lang="ru-RU" b="1" i="1" dirty="0" smtClean="0">
                <a:solidFill>
                  <a:prstClr val="black"/>
                </a:solidFill>
              </a:rPr>
              <a:t>Неисчерпаемый</a:t>
            </a:r>
          </a:p>
          <a:p>
            <a:pPr lvl="0">
              <a:buClr>
                <a:srgbClr val="D34817"/>
              </a:buClr>
            </a:pPr>
            <a:r>
              <a:rPr lang="ru-RU" b="1" i="1" dirty="0">
                <a:solidFill>
                  <a:prstClr val="black"/>
                </a:solidFill>
              </a:rPr>
              <a:t>п</a:t>
            </a:r>
            <a:r>
              <a:rPr lang="ru-RU" b="1" i="1" dirty="0" smtClean="0">
                <a:solidFill>
                  <a:prstClr val="black"/>
                </a:solidFill>
              </a:rPr>
              <a:t>роисшествие</a:t>
            </a:r>
          </a:p>
          <a:p>
            <a:pPr lvl="0">
              <a:buClr>
                <a:srgbClr val="D34817"/>
              </a:buClr>
            </a:pPr>
            <a:r>
              <a:rPr lang="ru-RU" b="1" i="1" dirty="0" smtClean="0">
                <a:solidFill>
                  <a:prstClr val="black"/>
                </a:solidFill>
              </a:rPr>
              <a:t>водоразборный</a:t>
            </a:r>
            <a:endParaRPr lang="ru-RU" b="1" i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0968"/>
            <a:ext cx="171291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29857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2852935"/>
            <a:ext cx="1224135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55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81507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Проверь себя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89715"/>
            <a:ext cx="8892480" cy="493008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Задание 1.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Без</a:t>
            </a:r>
            <a:r>
              <a:rPr lang="ru-RU" dirty="0" smtClean="0"/>
              <a:t>думно, </a:t>
            </a:r>
            <a:r>
              <a:rPr lang="ru-RU" sz="3600" b="1" dirty="0" smtClean="0">
                <a:solidFill>
                  <a:srgbClr val="C00000"/>
                </a:solidFill>
              </a:rPr>
              <a:t>бес</a:t>
            </a:r>
            <a:r>
              <a:rPr lang="ru-RU" dirty="0" smtClean="0"/>
              <a:t>ценным, </a:t>
            </a:r>
            <a:r>
              <a:rPr lang="ru-RU" sz="3600" b="1" dirty="0" smtClean="0">
                <a:solidFill>
                  <a:srgbClr val="C00000"/>
                </a:solidFill>
              </a:rPr>
              <a:t>бес</a:t>
            </a:r>
            <a:r>
              <a:rPr lang="ru-RU" dirty="0" smtClean="0"/>
              <a:t>конечно</a:t>
            </a:r>
            <a:endParaRPr lang="ru-RU" dirty="0"/>
          </a:p>
          <a:p>
            <a:pPr algn="ctr"/>
            <a:r>
              <a:rPr lang="ru-RU" b="1" dirty="0" smtClean="0"/>
              <a:t>Задание 2.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Без</a:t>
            </a:r>
            <a:r>
              <a:rPr lang="ru-RU" dirty="0" smtClean="0"/>
              <a:t>заботный…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Бес</a:t>
            </a:r>
            <a:r>
              <a:rPr lang="ru-RU" dirty="0" smtClean="0"/>
              <a:t>цельный…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Бес</a:t>
            </a:r>
            <a:r>
              <a:rPr lang="ru-RU" dirty="0" smtClean="0"/>
              <a:t>крайний…</a:t>
            </a:r>
          </a:p>
          <a:p>
            <a:pPr marL="0" indent="0" algn="ctr">
              <a:buNone/>
            </a:pPr>
            <a:r>
              <a:rPr lang="ru-RU" b="1" dirty="0" smtClean="0"/>
              <a:t>Задание 3.</a:t>
            </a:r>
          </a:p>
          <a:p>
            <a:pPr lvl="0">
              <a:buClr>
                <a:srgbClr val="D34817"/>
              </a:buClr>
            </a:pPr>
            <a:r>
              <a:rPr lang="ru-RU" dirty="0" smtClean="0">
                <a:solidFill>
                  <a:prstClr val="black"/>
                </a:solidFill>
              </a:rPr>
              <a:t>Не</a:t>
            </a:r>
            <a:r>
              <a:rPr lang="ru-RU" sz="4000" b="1" dirty="0" smtClean="0">
                <a:solidFill>
                  <a:srgbClr val="C00000"/>
                </a:solidFill>
              </a:rPr>
              <a:t>ис</a:t>
            </a:r>
            <a:r>
              <a:rPr lang="ru-RU" dirty="0" smtClean="0">
                <a:solidFill>
                  <a:prstClr val="black"/>
                </a:solidFill>
              </a:rPr>
              <a:t>черпаемый   Про</a:t>
            </a:r>
            <a:r>
              <a:rPr lang="ru-RU" sz="4000" b="1" dirty="0" smtClean="0">
                <a:solidFill>
                  <a:srgbClr val="C00000"/>
                </a:solidFill>
              </a:rPr>
              <a:t>ис</a:t>
            </a:r>
            <a:r>
              <a:rPr lang="ru-RU" dirty="0" smtClean="0">
                <a:solidFill>
                  <a:prstClr val="black"/>
                </a:solidFill>
              </a:rPr>
              <a:t>шествие    водо</a:t>
            </a:r>
            <a:r>
              <a:rPr lang="ru-RU" sz="4000" b="1" dirty="0" smtClean="0">
                <a:solidFill>
                  <a:srgbClr val="C00000"/>
                </a:solidFill>
              </a:rPr>
              <a:t>раз</a:t>
            </a:r>
            <a:r>
              <a:rPr lang="ru-RU" dirty="0" smtClean="0">
                <a:solidFill>
                  <a:prstClr val="black"/>
                </a:solidFill>
              </a:rPr>
              <a:t>борный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Anna\Desktop\фразеология\АА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5536">
            <a:off x="7266928" y="180078"/>
            <a:ext cx="1449387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830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57018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696464"/>
                </a:solidFill>
              </a:rPr>
              <a:t>Я надеюсь, что с орфограммой «Буквы з/с на конце приставок» вы подружились, подружились, как и герои этого отрывка</a:t>
            </a:r>
            <a:r>
              <a:rPr lang="ru-RU" sz="3600" dirty="0" smtClean="0">
                <a:solidFill>
                  <a:srgbClr val="696464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276872"/>
            <a:ext cx="8435280" cy="4392488"/>
          </a:xfrm>
        </p:spPr>
        <p:txBody>
          <a:bodyPr/>
          <a:lstStyle/>
          <a:p>
            <a:r>
              <a:rPr lang="ru-RU" b="1" i="1" dirty="0" smtClean="0"/>
              <a:t>1) Он сразу узнавал его шаги. </a:t>
            </a:r>
          </a:p>
          <a:p>
            <a:r>
              <a:rPr lang="ru-RU" b="1" i="1" dirty="0" smtClean="0"/>
              <a:t>2) «Здравствуй, малыш»,- слышалось в коридоре.</a:t>
            </a:r>
          </a:p>
          <a:p>
            <a:r>
              <a:rPr lang="ru-RU" b="1" i="1" dirty="0" smtClean="0"/>
              <a:t>3) Генка бежал открывать отцу дверь.</a:t>
            </a:r>
          </a:p>
          <a:p>
            <a:r>
              <a:rPr lang="ru-RU" b="1" i="1" dirty="0" smtClean="0"/>
              <a:t>4 Отец поднимался всегда не спеша, словно раздумывал, идти ему или нет.</a:t>
            </a:r>
          </a:p>
          <a:p>
            <a:r>
              <a:rPr lang="ru-RU" b="1" i="1" dirty="0" smtClean="0"/>
              <a:t>5) Ему многое хотелось рассказать…</a:t>
            </a:r>
          </a:p>
          <a:p>
            <a:r>
              <a:rPr lang="ru-RU" b="1" i="1" dirty="0" smtClean="0"/>
              <a:t>6) Вечером Генка с нетерпением ждал возвращения отца.</a:t>
            </a:r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293096"/>
            <a:ext cx="195103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852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Этап 7. </a:t>
            </a:r>
            <a:r>
              <a:rPr lang="ru-RU" sz="3600" b="1" dirty="0" smtClean="0">
                <a:solidFill>
                  <a:srgbClr val="0070C0"/>
                </a:solidFill>
              </a:rPr>
              <a:t>Включение в систему знаний и повторение</a:t>
            </a:r>
            <a:r>
              <a:rPr lang="ru-RU" sz="3600" dirty="0" smtClean="0">
                <a:solidFill>
                  <a:srgbClr val="696464"/>
                </a:solidFill>
              </a:rPr>
              <a:t/>
            </a:r>
            <a:br>
              <a:rPr lang="ru-RU" sz="3600" dirty="0" smtClean="0">
                <a:solidFill>
                  <a:srgbClr val="696464"/>
                </a:solidFill>
              </a:rPr>
            </a:br>
            <a:r>
              <a:rPr lang="ru-RU" sz="3600" b="1" dirty="0" smtClean="0">
                <a:solidFill>
                  <a:srgbClr val="696464"/>
                </a:solidFill>
              </a:rPr>
              <a:t>Работа </a:t>
            </a:r>
            <a:r>
              <a:rPr lang="ru-RU" sz="3600" b="1" dirty="0">
                <a:solidFill>
                  <a:srgbClr val="696464"/>
                </a:solidFill>
              </a:rPr>
              <a:t>с деформированным текстом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8019"/>
            <a:ext cx="8291264" cy="365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nna\Desktop\фразеология\АА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5536">
            <a:off x="7122912" y="5121246"/>
            <a:ext cx="1449387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055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1462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Этап </a:t>
            </a:r>
            <a:r>
              <a:rPr lang="ru-RU" b="1" dirty="0" smtClean="0">
                <a:solidFill>
                  <a:srgbClr val="C00000"/>
                </a:solidFill>
              </a:rPr>
              <a:t>8. </a:t>
            </a:r>
            <a:r>
              <a:rPr lang="ru-RU" b="1" dirty="0">
                <a:solidFill>
                  <a:srgbClr val="0070C0"/>
                </a:solidFill>
              </a:rPr>
              <a:t>Этап рефлексии учебной деятельности на </a:t>
            </a:r>
            <a:r>
              <a:rPr lang="ru-RU" b="1" dirty="0" smtClean="0">
                <a:solidFill>
                  <a:srgbClr val="0070C0"/>
                </a:solidFill>
              </a:rPr>
              <a:t>уроке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132856"/>
            <a:ext cx="8291264" cy="388694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Я узнал…</a:t>
            </a:r>
          </a:p>
          <a:p>
            <a:r>
              <a:rPr lang="ru-RU" sz="3200" b="1" dirty="0" smtClean="0"/>
              <a:t>Я научился…</a:t>
            </a:r>
          </a:p>
          <a:p>
            <a:r>
              <a:rPr lang="ru-RU" sz="3200" b="1" dirty="0" smtClean="0"/>
              <a:t>Я испытывал трудности ….</a:t>
            </a:r>
            <a:endParaRPr lang="ru-RU" sz="3200" b="1" dirty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436096" y="3467080"/>
            <a:ext cx="3240955" cy="288032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17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17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ru-RU" sz="73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Цели</a:t>
            </a:r>
            <a:r>
              <a:rPr lang="ru-RU" sz="2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spcAft>
                <a:spcPts val="0"/>
              </a:spcAft>
              <a:buNone/>
            </a:pP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1.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бразовательная: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расширение понятийной базы учащихся за счёт включения понятий об условиях выбора согласных на конце приставок в зависимости от качества последующих согласных</a:t>
            </a:r>
            <a:r>
              <a:rPr lang="ru-RU" sz="3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lvl="0" indent="0">
              <a:spcAft>
                <a:spcPts val="0"/>
              </a:spcAft>
              <a:buNone/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2.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еятельностная: 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формирование способности учащихся писать приставки на з/с, опираясь на  фонетический анализ согласных по звонкости и глухости.</a:t>
            </a:r>
          </a:p>
          <a:p>
            <a:pPr marL="0" indent="0">
              <a:buNone/>
            </a:pPr>
            <a:endParaRPr lang="ru-RU" b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/>
                <a:ea typeface="Times New Roman"/>
              </a:rPr>
              <a:t>.</a:t>
            </a:r>
            <a:endParaRPr lang="ru-RU" b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:\Documents and Settings\22\Рабочий стол\моя\АНИМАЦИЯ,РАЗНОЕ\Анимашки\Анимашки_ClipArt\AG00218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81329">
            <a:off x="6641306" y="4960145"/>
            <a:ext cx="1584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706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D34817"/>
              </a:buClr>
            </a:pPr>
            <a:r>
              <a:rPr lang="ru-RU" dirty="0" smtClean="0"/>
              <a:t>Звонок. В класс </a:t>
            </a:r>
            <a:r>
              <a:rPr lang="ru-RU" dirty="0">
                <a:cs typeface="Andalus" panose="02020603050405020304" pitchFamily="18" charset="-78"/>
              </a:rPr>
              <a:t>в</a:t>
            </a:r>
            <a:r>
              <a:rPr lang="ru-RU" dirty="0" smtClean="0">
                <a:cs typeface="Andalus" panose="02020603050405020304" pitchFamily="18" charset="-78"/>
              </a:rPr>
              <a:t>ходит учительница, берёт мел, чтобы написать число. А на доске красуются слова: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D34817"/>
              </a:buClr>
              <a:buNone/>
            </a:pPr>
            <a:r>
              <a:rPr lang="ru-RU" b="1" i="1" dirty="0" smtClean="0">
                <a:solidFill>
                  <a:prstClr val="black"/>
                </a:solidFill>
                <a:cs typeface="Andalus" panose="02020603050405020304" pitchFamily="18" charset="-78"/>
              </a:rPr>
              <a:t>«</a:t>
            </a:r>
            <a:r>
              <a:rPr lang="ru-RU" b="1" i="1" dirty="0" err="1">
                <a:solidFill>
                  <a:prstClr val="black"/>
                </a:solidFill>
                <a:cs typeface="Andalus" panose="02020603050405020304" pitchFamily="18" charset="-78"/>
              </a:rPr>
              <a:t>Сдесь</a:t>
            </a:r>
            <a:r>
              <a:rPr lang="ru-RU" b="1" i="1" dirty="0">
                <a:solidFill>
                  <a:prstClr val="black"/>
                </a:solidFill>
                <a:cs typeface="Andalus" panose="02020603050405020304" pitchFamily="18" charset="-78"/>
              </a:rPr>
              <a:t> был Петя</a:t>
            </a:r>
            <a:r>
              <a:rPr lang="ru-RU" b="1" i="1" dirty="0" smtClean="0">
                <a:solidFill>
                  <a:prstClr val="black"/>
                </a:solidFill>
                <a:cs typeface="Andalus" panose="02020603050405020304" pitchFamily="18" charset="-78"/>
              </a:rPr>
              <a:t>»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dirty="0" smtClean="0">
                <a:solidFill>
                  <a:prstClr val="black"/>
                </a:solidFill>
                <a:cs typeface="Andalus" panose="02020603050405020304" pitchFamily="18" charset="-78"/>
              </a:rPr>
              <a:t>Марья Ивановна меняется в лице и, не скрывая волнения, …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dirty="0" smtClean="0">
                <a:solidFill>
                  <a:prstClr val="black"/>
                </a:solidFill>
                <a:cs typeface="Andalus" panose="02020603050405020304" pitchFamily="18" charset="-78"/>
              </a:rPr>
              <a:t>-Что сделала учительница?</a:t>
            </a:r>
          </a:p>
          <a:p>
            <a:pPr lvl="0">
              <a:buClr>
                <a:srgbClr val="D34817"/>
              </a:buCl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cs typeface="Andalus" panose="02020603050405020304" pitchFamily="18" charset="-78"/>
              </a:rPr>
              <a:t>Почему, ведь приставки з не бывает, – удивился Петя.</a:t>
            </a:r>
          </a:p>
          <a:p>
            <a:pPr lvl="0">
              <a:buClr>
                <a:srgbClr val="D34817"/>
              </a:buClr>
              <a:buFontTx/>
              <a:buChar char="-"/>
            </a:pPr>
            <a:endParaRPr lang="ru-RU" dirty="0" smtClean="0">
              <a:solidFill>
                <a:prstClr val="black"/>
              </a:solidFill>
              <a:cs typeface="Andalus" panose="02020603050405020304" pitchFamily="18" charset="-78"/>
            </a:endParaRPr>
          </a:p>
          <a:p>
            <a:pPr marL="0" lvl="0" indent="0">
              <a:buClr>
                <a:srgbClr val="D34817"/>
              </a:buClr>
              <a:buNone/>
            </a:pPr>
            <a:endParaRPr lang="ru-RU" dirty="0">
              <a:solidFill>
                <a:prstClr val="black"/>
              </a:solidFill>
              <a:cs typeface="Andalus" panose="02020603050405020304" pitchFamily="18" charset="-78"/>
            </a:endParaRPr>
          </a:p>
          <a:p>
            <a:endParaRPr lang="ru-RU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65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D34817"/>
              </a:buClr>
            </a:pPr>
            <a:r>
              <a:rPr lang="ru-RU" dirty="0">
                <a:solidFill>
                  <a:prstClr val="black"/>
                </a:solidFill>
              </a:rPr>
              <a:t>А</a:t>
            </a:r>
            <a:r>
              <a:rPr lang="ru-RU" dirty="0" smtClean="0">
                <a:solidFill>
                  <a:prstClr val="black"/>
                </a:solidFill>
              </a:rPr>
              <a:t>) </a:t>
            </a:r>
            <a:r>
              <a:rPr lang="ru-RU" dirty="0">
                <a:solidFill>
                  <a:prstClr val="black"/>
                </a:solidFill>
              </a:rPr>
              <a:t>Творческое задание</a:t>
            </a:r>
            <a:r>
              <a:rPr lang="ru-RU" dirty="0" smtClean="0">
                <a:solidFill>
                  <a:prstClr val="black"/>
                </a:solidFill>
              </a:rPr>
              <a:t>: Кто, по-вашему, прав?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dirty="0" smtClean="0">
                <a:solidFill>
                  <a:prstClr val="black"/>
                </a:solidFill>
              </a:rPr>
              <a:t>Докажите свою  точку зрения. (письменно)</a:t>
            </a:r>
          </a:p>
          <a:p>
            <a:pPr lvl="0">
              <a:buClr>
                <a:srgbClr val="D34817"/>
              </a:buClr>
            </a:pPr>
            <a:r>
              <a:rPr lang="ru-RU" dirty="0" smtClean="0">
                <a:solidFill>
                  <a:prstClr val="black"/>
                </a:solidFill>
              </a:rPr>
              <a:t>Б) </a:t>
            </a:r>
            <a:r>
              <a:rPr lang="ru-RU" dirty="0">
                <a:solidFill>
                  <a:prstClr val="black"/>
                </a:solidFill>
              </a:rPr>
              <a:t>упр. 123, стр. 199</a:t>
            </a:r>
          </a:p>
          <a:p>
            <a:pPr lvl="0">
              <a:buClr>
                <a:srgbClr val="D34817"/>
              </a:buClr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1637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664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58769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chemeClr val="folHlink"/>
              </a:gs>
              <a:gs pos="100000">
                <a:srgbClr val="00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676400" y="0"/>
          <a:ext cx="5257800" cy="6570663"/>
        </p:xfrm>
        <a:graphic>
          <a:graphicData uri="http://schemas.openxmlformats.org/presentationml/2006/ole">
            <p:oleObj spid="_x0000_s8202" name="CorelDRAW" r:id="rId3" imgW="5397480" imgH="8033760" progId="">
              <p:embed/>
            </p:oleObj>
          </a:graphicData>
        </a:graphic>
      </p:graphicFrame>
      <p:pic>
        <p:nvPicPr>
          <p:cNvPr id="1029" name="Picture 6" descr="p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49950"/>
            <a:ext cx="6572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p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267450"/>
            <a:ext cx="6572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 descr="sun_tu4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pink_tuli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4451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pink_tuli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2292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096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7526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68" descr="http://im4-tub.yandex.net/i?id=160152887&amp;tov=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678128"/>
            <a:ext cx="533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725" y="90487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8288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096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2192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0480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4384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6576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0480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8288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75" y="3840479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0960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4384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2672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8768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4102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59765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2672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2192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8768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27" descr="http://im4-tub.yandex.net/i?id=101066252&amp;tov=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486400"/>
            <a:ext cx="488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3622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4290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22860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274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6858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9624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8956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28194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16764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10668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0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096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1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34290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2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2192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3" name="Picture 43" descr="http://im7-tub.yandex.net/i?id=22245482&amp;tov=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39624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Picture 68" descr="http://im4-tub.yandex.net/i?id=160152887&amp;tov=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572000"/>
            <a:ext cx="533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" name="Picture 68" descr="http://im4-tub.yandex.net/i?id=160152887&amp;tov=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181600"/>
            <a:ext cx="533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6" name="Picture 68" descr="http://im4-tub.yandex.net/i?id=160152887&amp;tov=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5181600"/>
            <a:ext cx="533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7" name="Picture 68" descr="http://im4-tub.yandex.net/i?id=160152887&amp;tov=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791200"/>
            <a:ext cx="533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8" name="Picture 68" descr="http://im4-tub.yandex.net/i?id=160152887&amp;tov=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5715000"/>
            <a:ext cx="533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9" name="Picture 68" descr="http://im4-tub.yandex.net/i?id=160152887&amp;tov=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6359525"/>
            <a:ext cx="533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" name="Picture 68" descr="http://im4-tub.yandex.net/i?id=160152887&amp;tov=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6359525"/>
            <a:ext cx="533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1" name="TextBox 59"/>
          <p:cNvSpPr txBox="1">
            <a:spLocks noChangeArrowheads="1"/>
          </p:cNvSpPr>
          <p:nvPr/>
        </p:nvSpPr>
        <p:spPr bwMode="auto">
          <a:xfrm>
            <a:off x="3733800" y="3276600"/>
            <a:ext cx="990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FF00"/>
                </a:solidFill>
              </a:rPr>
              <a:t>Д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FF00"/>
                </a:solidFill>
              </a:rPr>
              <a:t>Р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FF00"/>
                </a:solidFill>
              </a:rPr>
              <a:t>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FF00"/>
                </a:solidFill>
              </a:rPr>
              <a:t>В     З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FF00"/>
                </a:solidFill>
              </a:rPr>
              <a:t>О     Н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FF00"/>
                </a:solidFill>
              </a:rPr>
              <a:t>        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FF00"/>
                </a:solidFill>
              </a:rPr>
              <a:t>        Н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FF00"/>
                </a:solidFill>
              </a:rPr>
              <a:t>        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FF00"/>
                </a:solidFill>
              </a:rPr>
              <a:t>        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1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107362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Планируемые результаты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Предметные</a:t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463040" y="2276872"/>
            <a:ext cx="6196405" cy="3446197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endParaRPr lang="ru-RU" sz="40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ученик научится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правильно писать слова с приставкой на з/с, используя алгоритм.</a:t>
            </a:r>
            <a:endParaRPr lang="ru-RU" sz="4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4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ученик получит возможность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научиться </a:t>
            </a:r>
            <a:r>
              <a:rPr lang="ru-RU" sz="4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самостоятельно искать пути доказательства правильности выбора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:\Documents and Settings\22\Рабочий стол\моя\АНИМАЦИЯ,РАЗНОЕ\Анимашки\Анимашки_ClipArt\AG00218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81329">
            <a:off x="6641306" y="4960145"/>
            <a:ext cx="1584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366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89133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Планируемые результаты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Метапредметные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Регулятивные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43608" y="2492896"/>
            <a:ext cx="7056784" cy="32301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ученик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научится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находить, преобразовывать и передавать информацию, взаимодействовать в процессе решения учебных задач..</a:t>
            </a:r>
            <a:r>
              <a:rPr lang="ru-RU" sz="4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L="0" indent="0">
              <a:buNone/>
            </a:pPr>
            <a:r>
              <a:rPr lang="ru-RU" sz="4000" b="1" i="1" dirty="0" smtClean="0">
                <a:latin typeface="Times New Roman"/>
                <a:ea typeface="Times New Roman"/>
              </a:rPr>
              <a:t>ученик </a:t>
            </a:r>
            <a:r>
              <a:rPr lang="ru-RU" sz="4000" b="1" i="1" dirty="0">
                <a:latin typeface="Times New Roman"/>
                <a:ea typeface="Times New Roman"/>
              </a:rPr>
              <a:t>получит возможность научиться</a:t>
            </a:r>
            <a:r>
              <a:rPr lang="ru-RU" sz="4000" i="1" dirty="0">
                <a:latin typeface="Times New Roman"/>
                <a:ea typeface="Times New Roman"/>
              </a:rPr>
              <a:t>: </a:t>
            </a:r>
            <a:r>
              <a:rPr lang="ru-RU" sz="4000" dirty="0" smtClean="0">
                <a:latin typeface="Times New Roman"/>
                <a:ea typeface="Times New Roman"/>
              </a:rPr>
              <a:t>выбирать </a:t>
            </a:r>
            <a:r>
              <a:rPr lang="ru-RU" sz="4000" dirty="0">
                <a:latin typeface="Times New Roman"/>
                <a:ea typeface="Times New Roman"/>
              </a:rPr>
              <a:t>наиболее эффективный </a:t>
            </a:r>
            <a:r>
              <a:rPr lang="ru-RU" sz="4000" dirty="0" smtClean="0">
                <a:latin typeface="Times New Roman"/>
                <a:ea typeface="Times New Roman"/>
              </a:rPr>
              <a:t>способ достижения цели.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35550"/>
            <a:ext cx="1798637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779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10736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Планируемые результаты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Познавательные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43608" y="2492896"/>
            <a:ext cx="7056784" cy="323017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3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ученик научится</a:t>
            </a:r>
            <a:r>
              <a:rPr lang="ru-RU" sz="3500" i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ru-RU" sz="35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500" dirty="0">
                <a:solidFill>
                  <a:srgbClr val="000000"/>
                </a:solidFill>
                <a:latin typeface="Times New Roman"/>
                <a:ea typeface="Times New Roman"/>
              </a:rPr>
              <a:t>излагать полученную информацию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 правописании приставок; </a:t>
            </a:r>
            <a:r>
              <a:rPr lang="ru-RU" sz="35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35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ученик получит возможность </a:t>
            </a:r>
            <a:r>
              <a:rPr lang="ru-RU" sz="35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научиться</a:t>
            </a:r>
            <a:r>
              <a:rPr lang="ru-RU" sz="35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500" dirty="0" smtClean="0">
                <a:latin typeface="Times New Roman"/>
                <a:ea typeface="Times New Roman"/>
              </a:rPr>
              <a:t>основам </a:t>
            </a:r>
            <a:r>
              <a:rPr lang="ru-RU" sz="3500" dirty="0">
                <a:latin typeface="Times New Roman"/>
                <a:ea typeface="Times New Roman"/>
              </a:rPr>
              <a:t>рефлексивного чтения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:\Documents and Settings\22\Рабочий стол\моя\АНИМАЦИЯ,РАЗНОЕ\Анимашки\Анимашки_ClipArt\AG00218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18671">
            <a:off x="6641306" y="4960145"/>
            <a:ext cx="1584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29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10736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Планируемые результаты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етапредметные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Коммуникативные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115616" y="2708920"/>
            <a:ext cx="6984776" cy="301414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0"/>
              </a:spcAft>
              <a:buNone/>
              <a:tabLst>
                <a:tab pos="630555" algn="l"/>
              </a:tabLst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ученик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научится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принимать решение в ходе диалога и согласовывать его с собеседником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ученик получит возможность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научиться</a:t>
            </a:r>
            <a:r>
              <a:rPr lang="ru-RU" sz="4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учитывать разные мнения и интересы и обосновывать</a:t>
            </a:r>
            <a:r>
              <a:rPr lang="ru-RU" sz="44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собственную позицию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:\Documents and Settings\22\Рабочий стол\моя\АНИМАЦИЯ,РАЗНОЕ\Анимашки\Анимашки_ClipArt\AG00218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18671">
            <a:off x="7053787" y="5430737"/>
            <a:ext cx="1584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05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188640"/>
            <a:ext cx="6965245" cy="194421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Планируемые результаты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Личностные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636132" cy="4094269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Будет сформирован</a:t>
            </a:r>
            <a:r>
              <a:rPr lang="ru-RU" sz="32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интерес к изучаемой орфограмме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Получит 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возможность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для возможность для формирования готовности к самообразованию.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:\Documents and Settings\22\Рабочий стол\моя\АНИМАЦИЯ,РАЗНОЕ\Анимашки\Анимашки_ClipArt\AG00218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18671">
            <a:off x="7454151" y="5465057"/>
            <a:ext cx="1584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39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Оборудование: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251520" y="2060575"/>
            <a:ext cx="8892480" cy="36623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1. Учебник «Русский язык»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5 класс Часть 1 под редакцией А. Д.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Шмелёва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 раздаточный материал: дифференцированные задания для самостоятельной работы с самопроверкой;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редложения на разрезанных листах  для работы с деформированным текстом;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презентация для учащихся.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4000" b="1" i="1" dirty="0" smtClean="0">
              <a:solidFill>
                <a:srgbClr val="000000"/>
              </a:solidFill>
              <a:latin typeface="Times New Roman"/>
              <a:cs typeface="Times New Roman" pitchFamily="18" charset="0"/>
            </a:endParaRPr>
          </a:p>
        </p:txBody>
      </p:sp>
      <p:pic>
        <p:nvPicPr>
          <p:cNvPr id="6" name="Picture 2" descr="H:\Documents and Settings\22\Рабочий стол\моя\АНИМАЦИЯ,РАЗНОЕ\Анимашки\Анимашки_ClipArt\AG00218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18671">
            <a:off x="7053787" y="5220134"/>
            <a:ext cx="1584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39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1115</TotalTime>
  <Words>866</Words>
  <Application>Microsoft Office PowerPoint</Application>
  <PresentationFormat>Экран (4:3)</PresentationFormat>
  <Paragraphs>150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Справедливость</vt:lpstr>
      <vt:lpstr>Оформление по умолчанию</vt:lpstr>
      <vt:lpstr>CorelDRAW</vt:lpstr>
      <vt:lpstr> Правописание приставок на з/с. (урок открытия новых знаний) 5 класс </vt:lpstr>
      <vt:lpstr> Разработчики: </vt:lpstr>
      <vt:lpstr> Цели </vt:lpstr>
      <vt:lpstr>Планируемые результаты Предметные </vt:lpstr>
      <vt:lpstr>Планируемые результаты Метапредметные Регулятивные </vt:lpstr>
      <vt:lpstr>Планируемые результаты Метапредметные Познавательные </vt:lpstr>
      <vt:lpstr>Планируемые результаты Метапредметные   Коммуникативные </vt:lpstr>
      <vt:lpstr>Планируемые результаты Личностные </vt:lpstr>
      <vt:lpstr>Оборудование:</vt:lpstr>
      <vt:lpstr>Структура урока </vt:lpstr>
      <vt:lpstr>Структура урока </vt:lpstr>
      <vt:lpstr>Ход урока </vt:lpstr>
      <vt:lpstr>Слайд 13</vt:lpstr>
      <vt:lpstr>Эвристическая беседа  по содержанию сказки. </vt:lpstr>
      <vt:lpstr>Этап 2. Этап актуализации и фиксирования индивидуального затруднения в пробном действии</vt:lpstr>
      <vt:lpstr>Этап 3. Постановка учебной цели </vt:lpstr>
      <vt:lpstr>Этап 4. Усвоение новых знаний </vt:lpstr>
      <vt:lpstr>Этап 4. Усвоение новых знаний</vt:lpstr>
      <vt:lpstr>Этап 5. Этап первичного закрепления с проговариванием во внешней речи </vt:lpstr>
      <vt:lpstr>ФИЗКУЛЬТМИНУТКА </vt:lpstr>
      <vt:lpstr>Этап 6. Этап самостоятельной работы с самопроверкой по эталону</vt:lpstr>
      <vt:lpstr>Маша-растеряша</vt:lpstr>
      <vt:lpstr>Задание 1.</vt:lpstr>
      <vt:lpstr>Задание 2</vt:lpstr>
      <vt:lpstr>Задание 3</vt:lpstr>
      <vt:lpstr>Проверь себя</vt:lpstr>
      <vt:lpstr>Я надеюсь, что с орфограммой «Буквы з/с на конце приставок» вы подружились, подружились, как и герои этого отрывка.</vt:lpstr>
      <vt:lpstr>Этап 7. Включение в систему знаний и повторение Работа с деформированным текстом</vt:lpstr>
      <vt:lpstr>Этап 8. Этап рефлексии учебной деятельности на уроке </vt:lpstr>
      <vt:lpstr>Домашнее задание</vt:lpstr>
      <vt:lpstr>Домашнее задание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94</cp:revision>
  <dcterms:created xsi:type="dcterms:W3CDTF">2015-07-06T01:47:34Z</dcterms:created>
  <dcterms:modified xsi:type="dcterms:W3CDTF">2023-09-28T05:39:48Z</dcterms:modified>
</cp:coreProperties>
</file>