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682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27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119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98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25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8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82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217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90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90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36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B73BC-548C-48D5-96C7-2284115C910F}" type="datetimeFigureOut">
              <a:rPr lang="ru-RU" smtClean="0"/>
              <a:t>18.09.2023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D100A-CE26-42EC-9710-AFE247E883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05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ru-RU" sz="4800" b="1" i="1"/>
            </a:br>
            <a:r>
              <a:rPr lang="ru-RU" sz="4800" b="1" i="1"/>
              <a:t>Классная </a:t>
            </a:r>
            <a:r>
              <a:rPr lang="ru-RU" sz="4800" b="1" i="1" dirty="0"/>
              <a:t>работа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27703" y="1825625"/>
            <a:ext cx="10926097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/>
              <a:t>Не красна книга письмом, а красна умом.</a:t>
            </a:r>
          </a:p>
          <a:p>
            <a:pPr marL="0" indent="0" algn="ctr">
              <a:buNone/>
            </a:pPr>
            <a:r>
              <a:rPr lang="ru-RU" sz="4000" b="1" dirty="0"/>
              <a:t>Не на пользу книги </a:t>
            </a:r>
            <a:r>
              <a:rPr lang="ru-RU" sz="4000" b="1" u="sng" dirty="0" err="1"/>
              <a:t>ч..тать</a:t>
            </a:r>
            <a:r>
              <a:rPr lang="ru-RU" sz="4000" b="1" dirty="0"/>
              <a:t>, когда только в..</a:t>
            </a:r>
            <a:r>
              <a:rPr lang="ru-RU" sz="4000" b="1" dirty="0" err="1"/>
              <a:t>ршки</a:t>
            </a:r>
            <a:r>
              <a:rPr lang="ru-RU" sz="4000" b="1" dirty="0"/>
              <a:t> с них </a:t>
            </a:r>
            <a:r>
              <a:rPr lang="ru-RU" sz="4000" b="1" u="sng" dirty="0" err="1"/>
              <a:t>хв</a:t>
            </a:r>
            <a:r>
              <a:rPr lang="ru-RU" sz="4000" b="1" u="sng" dirty="0"/>
              <a:t>..тать</a:t>
            </a:r>
            <a:r>
              <a:rPr lang="ru-RU" sz="4000" b="1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lvl="0" indent="0" algn="ctr">
              <a:buNone/>
            </a:pPr>
            <a:r>
              <a:rPr lang="ru-RU" sz="4000" b="1" dirty="0">
                <a:solidFill>
                  <a:prstClr val="black"/>
                </a:solidFill>
              </a:rPr>
              <a:t>Не на пользу книги </a:t>
            </a:r>
            <a:r>
              <a:rPr lang="ru-RU" sz="4000" b="1" u="sng" dirty="0" err="1">
                <a:solidFill>
                  <a:prstClr val="black"/>
                </a:solidFill>
              </a:rPr>
              <a:t>ч</a:t>
            </a:r>
            <a:r>
              <a:rPr lang="ru-RU" sz="4000" b="1" u="sng" dirty="0" err="1">
                <a:solidFill>
                  <a:srgbClr val="FF0000"/>
                </a:solidFill>
              </a:rPr>
              <a:t>И</a:t>
            </a:r>
            <a:r>
              <a:rPr lang="ru-RU" sz="4000" b="1" u="sng" dirty="0" err="1">
                <a:solidFill>
                  <a:prstClr val="black"/>
                </a:solidFill>
              </a:rPr>
              <a:t>тать</a:t>
            </a:r>
            <a:r>
              <a:rPr lang="ru-RU" sz="4000" b="1" dirty="0">
                <a:solidFill>
                  <a:prstClr val="black"/>
                </a:solidFill>
              </a:rPr>
              <a:t>, когда только </a:t>
            </a:r>
            <a:r>
              <a:rPr lang="ru-RU" sz="4000" b="1" dirty="0" err="1">
                <a:solidFill>
                  <a:prstClr val="black"/>
                </a:solidFill>
              </a:rPr>
              <a:t>в</a:t>
            </a:r>
            <a:r>
              <a:rPr lang="ru-RU" sz="4000" b="1" dirty="0" err="1">
                <a:solidFill>
                  <a:srgbClr val="FF0000"/>
                </a:solidFill>
              </a:rPr>
              <a:t>Е</a:t>
            </a:r>
            <a:r>
              <a:rPr lang="ru-RU" sz="4000" b="1" dirty="0" err="1">
                <a:solidFill>
                  <a:prstClr val="black"/>
                </a:solidFill>
              </a:rPr>
              <a:t>ршки</a:t>
            </a:r>
            <a:r>
              <a:rPr lang="ru-RU" sz="4000" b="1" dirty="0">
                <a:solidFill>
                  <a:prstClr val="black"/>
                </a:solidFill>
              </a:rPr>
              <a:t> с них </a:t>
            </a:r>
            <a:r>
              <a:rPr lang="ru-RU" sz="4000" b="1" u="sng" dirty="0" err="1">
                <a:solidFill>
                  <a:prstClr val="black"/>
                </a:solidFill>
              </a:rPr>
              <a:t>хв</a:t>
            </a:r>
            <a:r>
              <a:rPr lang="ru-RU" sz="4000" b="1" u="sng" dirty="0" err="1">
                <a:solidFill>
                  <a:srgbClr val="FF0000"/>
                </a:solidFill>
              </a:rPr>
              <a:t>А</a:t>
            </a:r>
            <a:r>
              <a:rPr lang="ru-RU" sz="4000" b="1" u="sng" dirty="0" err="1">
                <a:solidFill>
                  <a:prstClr val="black"/>
                </a:solidFill>
              </a:rPr>
              <a:t>тать</a:t>
            </a:r>
            <a:r>
              <a:rPr lang="ru-RU" sz="4000" b="1" dirty="0">
                <a:solidFill>
                  <a:prstClr val="black"/>
                </a:solidFill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78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/>
              <a:t>В неопределенной форме после буквы </a:t>
            </a:r>
            <a:r>
              <a:rPr lang="ru-RU" sz="4800" b="1" dirty="0">
                <a:solidFill>
                  <a:srgbClr val="C00000"/>
                </a:solidFill>
              </a:rPr>
              <a:t>Ч</a:t>
            </a:r>
            <a:r>
              <a:rPr lang="ru-RU" sz="4800" dirty="0"/>
              <a:t> пишется мягкий знак.</a:t>
            </a:r>
          </a:p>
          <a:p>
            <a:pPr marL="0" indent="0" algn="ctr">
              <a:buNone/>
            </a:pPr>
            <a:r>
              <a:rPr lang="ru-RU" sz="4800" dirty="0"/>
              <a:t>Бере</a:t>
            </a:r>
            <a:r>
              <a:rPr lang="ru-RU" sz="4800" u="dbl" dirty="0"/>
              <a:t>ч</a:t>
            </a:r>
            <a:r>
              <a:rPr lang="ru-RU" sz="4800" b="1" u="sng" dirty="0">
                <a:solidFill>
                  <a:srgbClr val="C00000"/>
                </a:solidFill>
              </a:rPr>
              <a:t>ь</a:t>
            </a:r>
            <a:r>
              <a:rPr lang="ru-RU" sz="4800" dirty="0"/>
              <a:t> (что делать?) бере</a:t>
            </a:r>
            <a:r>
              <a:rPr lang="ru-RU" sz="4800" u="dbl" dirty="0"/>
              <a:t>ч</a:t>
            </a:r>
            <a:r>
              <a:rPr lang="ru-RU" sz="4800" b="1" u="sng" dirty="0">
                <a:solidFill>
                  <a:srgbClr val="C00000"/>
                </a:solidFill>
              </a:rPr>
              <a:t>ь</a:t>
            </a:r>
            <a:r>
              <a:rPr lang="ru-RU" sz="4800" dirty="0"/>
              <a:t>ся</a:t>
            </a:r>
          </a:p>
        </p:txBody>
      </p:sp>
    </p:spTree>
    <p:extLst>
      <p:ext uri="{BB962C8B-B14F-4D97-AF65-F5344CB8AC3E}">
        <p14:creationId xmlns:p14="http://schemas.microsoft.com/office/powerpoint/2010/main" val="1563352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746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/>
              <a:t>Работа в группе. Заполните таблицу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211979"/>
              </p:ext>
            </p:extLst>
          </p:nvPr>
        </p:nvGraphicFramePr>
        <p:xfrm>
          <a:off x="280219" y="1430597"/>
          <a:ext cx="11326761" cy="5184115"/>
        </p:xfrm>
        <a:graphic>
          <a:graphicData uri="http://schemas.openxmlformats.org/drawingml/2006/table">
            <a:tbl>
              <a:tblPr firstRow="1" firstCol="1" bandRow="1"/>
              <a:tblGrid>
                <a:gridCol w="6059312">
                  <a:extLst>
                    <a:ext uri="{9D8B030D-6E8A-4147-A177-3AD203B41FA5}">
                      <a16:colId xmlns:a16="http://schemas.microsoft.com/office/drawing/2014/main" val="4067632493"/>
                    </a:ext>
                  </a:extLst>
                </a:gridCol>
                <a:gridCol w="5267449">
                  <a:extLst>
                    <a:ext uri="{9D8B030D-6E8A-4147-A177-3AD203B41FA5}">
                      <a16:colId xmlns:a16="http://schemas.microsoft.com/office/drawing/2014/main" val="649870970"/>
                    </a:ext>
                  </a:extLst>
                </a:gridCol>
              </a:tblGrid>
              <a:tr h="407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 пишется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Примеры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7361107"/>
                  </a:ext>
                </a:extLst>
              </a:tr>
              <a:tr h="13709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1.В существительных 3 склонения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961522"/>
                  </a:ext>
                </a:extLst>
              </a:tr>
              <a:tr h="5483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2.В глаголах 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498636"/>
                  </a:ext>
                </a:extLst>
              </a:tr>
              <a:tr h="40753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 не пишется  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01111"/>
                  </a:ext>
                </a:extLst>
              </a:tr>
              <a:tr h="11311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1.В существительных 1 и 2 склонения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761651"/>
                  </a:ext>
                </a:extLst>
              </a:tr>
              <a:tr h="12226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2.В кратких прилагательных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481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482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452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Работа в группе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473298"/>
              </p:ext>
            </p:extLst>
          </p:nvPr>
        </p:nvGraphicFramePr>
        <p:xfrm>
          <a:off x="575187" y="899656"/>
          <a:ext cx="11120284" cy="5806258"/>
        </p:xfrm>
        <a:graphic>
          <a:graphicData uri="http://schemas.openxmlformats.org/drawingml/2006/table">
            <a:tbl>
              <a:tblPr firstRow="1" firstCol="1" bandRow="1"/>
              <a:tblGrid>
                <a:gridCol w="5158576">
                  <a:extLst>
                    <a:ext uri="{9D8B030D-6E8A-4147-A177-3AD203B41FA5}">
                      <a16:colId xmlns:a16="http://schemas.microsoft.com/office/drawing/2014/main" val="2041830214"/>
                    </a:ext>
                  </a:extLst>
                </a:gridCol>
                <a:gridCol w="5961708">
                  <a:extLst>
                    <a:ext uri="{9D8B030D-6E8A-4147-A177-3AD203B41FA5}">
                      <a16:colId xmlns:a16="http://schemas.microsoft.com/office/drawing/2014/main" val="10348604"/>
                    </a:ext>
                  </a:extLst>
                </a:gridCol>
              </a:tblGrid>
              <a:tr h="47574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 пишется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726324"/>
                  </a:ext>
                </a:extLst>
              </a:tr>
              <a:tr h="1173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1.В существительных 3 склонения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Молодежь,  дрожь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317854"/>
                  </a:ext>
                </a:extLst>
              </a:tr>
              <a:tr h="7136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2.В глаголах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чувствуешь, сжечь, лечь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191526"/>
                  </a:ext>
                </a:extLst>
              </a:tr>
              <a:tr h="65414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 не пишется </a:t>
                      </a:r>
                      <a:r>
                        <a:rPr lang="ru-RU" sz="4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278222"/>
                  </a:ext>
                </a:extLst>
              </a:tr>
              <a:tr h="16056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1.В существительных 1 и 2 склонения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у существительных во </a:t>
                      </a: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мн.числе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луч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много (туч)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23183"/>
                  </a:ext>
                </a:extLst>
              </a:tr>
              <a:tr h="10704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2.В кратких прилагательных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похож 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871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754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Домашнее задание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/>
              <a:t>П. 109 упр. 623, </a:t>
            </a:r>
          </a:p>
          <a:p>
            <a:pPr marL="0" indent="0">
              <a:buNone/>
            </a:pPr>
            <a:r>
              <a:rPr lang="ru-RU" sz="4400" dirty="0"/>
              <a:t>распределить слова по группам</a:t>
            </a:r>
          </a:p>
        </p:txBody>
      </p:sp>
    </p:spTree>
    <p:extLst>
      <p:ext uri="{BB962C8B-B14F-4D97-AF65-F5344CB8AC3E}">
        <p14:creationId xmlns:p14="http://schemas.microsoft.com/office/powerpoint/2010/main" val="2770012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470" y="0"/>
            <a:ext cx="117839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93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179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002060"/>
                </a:solidFill>
              </a:rPr>
              <a:t>Стихотворение « Я учу глаголы»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5471" y="943896"/>
            <a:ext cx="11754463" cy="5751871"/>
          </a:xfrm>
        </p:spPr>
        <p:txBody>
          <a:bodyPr numCol="3"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пришла из школы,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учу глаголы.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Мне их выучить - пустяк!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меня свой метод!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Применяется он так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Новый этот метод: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«Кричать» - кричу,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«Вертеть» - верчу,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«Двигать» - двигаю.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«Прыгать» - прыгаю.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и прыгала! Я и двигала!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и топала! Я и пела!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Пела я, пока в прихожей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Вдруг звонок не зазвенел!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Открываю: наш сосед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(Он живет под нами).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 причесан, не одет –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тапках и пижаме.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 кричит: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Прошу прощенья!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Это что – землетрясенье?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Или, может быть, слоны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Надо мной поселены?!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-Уважаемый сосед,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Никого в квартире нет.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 пришла  из школы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учу глаголы…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857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94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5845"/>
            <a:ext cx="10515600" cy="476111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глаголы учила девочка? </a:t>
            </a:r>
          </a:p>
          <a:p>
            <a:pPr marL="0" indent="0" algn="ctr">
              <a:buNone/>
            </a:pP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кричать</a:t>
            </a:r>
          </a:p>
          <a:p>
            <a:pPr marL="0" indent="0" algn="ctr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вертеть </a:t>
            </a:r>
          </a:p>
          <a:p>
            <a:pPr marL="0" indent="0" algn="ctr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двигать</a:t>
            </a:r>
          </a:p>
          <a:p>
            <a:pPr marL="0" indent="0" algn="ctr">
              <a:buNone/>
            </a:pP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прыгать</a:t>
            </a:r>
          </a:p>
        </p:txBody>
      </p:sp>
    </p:spTree>
    <p:extLst>
      <p:ext uri="{BB962C8B-B14F-4D97-AF65-F5344CB8AC3E}">
        <p14:creationId xmlns:p14="http://schemas.microsoft.com/office/powerpoint/2010/main" val="182915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1474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К данным глаголам поставьте вопросы: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/>
              <a:t>что делать?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ru-RU" sz="5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кричать</a:t>
            </a:r>
          </a:p>
          <a:p>
            <a:pPr marL="0" lvl="0" indent="0" algn="ctr">
              <a:buNone/>
            </a:pPr>
            <a:r>
              <a:rPr lang="ru-RU" sz="5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вертеть </a:t>
            </a:r>
          </a:p>
          <a:p>
            <a:pPr marL="0" lvl="0" indent="0" algn="ctr">
              <a:buNone/>
            </a:pPr>
            <a:r>
              <a:rPr lang="ru-RU" sz="5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двигать</a:t>
            </a:r>
          </a:p>
          <a:p>
            <a:pPr marL="0" lvl="0" indent="0" algn="ctr">
              <a:buNone/>
            </a:pPr>
            <a:r>
              <a:rPr lang="ru-RU" sz="5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прыгать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6172200" y="1814051"/>
            <a:ext cx="5183188" cy="691023"/>
          </a:xfrm>
        </p:spPr>
        <p:txBody>
          <a:bodyPr>
            <a:normAutofit fontScale="25000" lnSpcReduction="20000"/>
          </a:bodyPr>
          <a:lstStyle/>
          <a:p>
            <a:pPr lvl="0" algn="ctr"/>
            <a:endParaRPr lang="ru-RU" sz="7400" dirty="0">
              <a:solidFill>
                <a:prstClr val="black"/>
              </a:solidFill>
            </a:endParaRPr>
          </a:p>
          <a:p>
            <a:pPr lvl="0" algn="ctr"/>
            <a:r>
              <a:rPr lang="ru-RU" sz="16000" dirty="0">
                <a:solidFill>
                  <a:prstClr val="black"/>
                </a:solidFill>
              </a:rPr>
              <a:t>что сделать?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испечь </a:t>
            </a:r>
            <a:endParaRPr lang="ru-RU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исполнить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обуть </a:t>
            </a:r>
            <a:endParaRPr lang="ru-RU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обеднеть </a:t>
            </a:r>
            <a:endParaRPr lang="ru-RU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49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86697" y="1825625"/>
            <a:ext cx="11459497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6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«Неопределенная форма глагола»</a:t>
            </a:r>
          </a:p>
          <a:p>
            <a:pPr marL="0" indent="0">
              <a:buNone/>
            </a:pPr>
            <a:endParaRPr lang="ru-RU" sz="5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</a:p>
          <a:p>
            <a:pPr marL="0" indent="0">
              <a:buNone/>
            </a:pPr>
            <a:r>
              <a:rPr lang="ru-RU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получить знания о неопределенной форме глагола;</a:t>
            </a:r>
          </a:p>
          <a:p>
            <a:pPr marL="0" indent="0">
              <a:buNone/>
            </a:pPr>
            <a:r>
              <a:rPr lang="ru-RU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изучить трудные случаи написания глаголов в неопределенной форме.</a:t>
            </a:r>
          </a:p>
        </p:txBody>
      </p:sp>
    </p:spTree>
    <p:extLst>
      <p:ext uri="{BB962C8B-B14F-4D97-AF65-F5344CB8AC3E}">
        <p14:creationId xmlns:p14="http://schemas.microsoft.com/office/powerpoint/2010/main" val="66828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09457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Инфинитив </a:t>
            </a:r>
            <a:r>
              <a:rPr lang="ru-RU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лат. слово </a:t>
            </a:r>
            <a:r>
              <a:rPr lang="en-US" sz="5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infinitivus</a:t>
            </a:r>
            <a:r>
              <a:rPr lang="en-US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(modus)</a:t>
            </a:r>
            <a:r>
              <a:rPr lang="ru-RU" sz="5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"неопределённый"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25209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>
                <a:solidFill>
                  <a:srgbClr val="0070C0"/>
                </a:solidFill>
              </a:rPr>
              <a:t>Работа в парах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u="sng" dirty="0"/>
              <a:t>Упражнение 620. </a:t>
            </a:r>
          </a:p>
          <a:p>
            <a:pPr marL="0" indent="0">
              <a:buNone/>
            </a:pPr>
            <a:r>
              <a:rPr lang="ru-RU" sz="4400" dirty="0"/>
              <a:t>Выпишите глаголы в неопределённой форме. </a:t>
            </a:r>
          </a:p>
          <a:p>
            <a:pPr marL="0" indent="0">
              <a:buNone/>
            </a:pP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1523" y="3158766"/>
            <a:ext cx="4526833" cy="333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822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5469"/>
          </a:xfrm>
        </p:spPr>
        <p:txBody>
          <a:bodyPr>
            <a:normAutofit/>
          </a:bodyPr>
          <a:lstStyle/>
          <a:p>
            <a:r>
              <a:rPr lang="ru-RU" sz="6000" b="1" dirty="0">
                <a:solidFill>
                  <a:srgbClr val="C00000"/>
                </a:solidFill>
              </a:rPr>
              <a:t>Проверка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961" y="1430594"/>
            <a:ext cx="11518491" cy="47463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7200" dirty="0"/>
              <a:t>Ходить    Шевелить   Думать</a:t>
            </a:r>
          </a:p>
          <a:p>
            <a:pPr marL="0" indent="0" algn="ctr">
              <a:buNone/>
            </a:pPr>
            <a:r>
              <a:rPr lang="ru-RU" sz="7200" dirty="0"/>
              <a:t>Гадать  </a:t>
            </a:r>
            <a:r>
              <a:rPr lang="ru-RU" sz="7200" dirty="0" err="1"/>
              <a:t>Соглядать</a:t>
            </a:r>
            <a:r>
              <a:rPr lang="ru-RU" sz="7200" dirty="0"/>
              <a:t>   Стоять</a:t>
            </a:r>
          </a:p>
          <a:p>
            <a:pPr marL="0" indent="0" algn="ctr">
              <a:buNone/>
            </a:pPr>
            <a:r>
              <a:rPr lang="ru-RU" sz="7200" dirty="0"/>
              <a:t>Побереч</a:t>
            </a:r>
            <a:r>
              <a:rPr lang="ru-RU" sz="7200" u="sng" dirty="0">
                <a:solidFill>
                  <a:srgbClr val="C00000"/>
                </a:solidFill>
              </a:rPr>
              <a:t>ь</a:t>
            </a:r>
          </a:p>
          <a:p>
            <a:pPr marL="0" indent="0" algn="ctr">
              <a:buNone/>
            </a:pPr>
            <a:r>
              <a:rPr lang="ru-RU" sz="7200" dirty="0"/>
              <a:t>Подстереч</a:t>
            </a:r>
            <a:r>
              <a:rPr lang="ru-RU" sz="7200" u="sng" dirty="0">
                <a:solidFill>
                  <a:srgbClr val="C00000"/>
                </a:solidFill>
              </a:rPr>
              <a:t>ь</a:t>
            </a:r>
          </a:p>
        </p:txBody>
      </p:sp>
    </p:spTree>
    <p:extLst>
      <p:ext uri="{BB962C8B-B14F-4D97-AF65-F5344CB8AC3E}">
        <p14:creationId xmlns:p14="http://schemas.microsoft.com/office/powerpoint/2010/main" val="368108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Физкультминутка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8438" y="2651531"/>
            <a:ext cx="5133518" cy="3642063"/>
          </a:xfrm>
          <a:prstGeom prst="rect">
            <a:avLst/>
          </a:prstGeom>
        </p:spPr>
      </p:pic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672" y="1027906"/>
            <a:ext cx="4288287" cy="4288287"/>
          </a:xfr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5905"/>
            <a:ext cx="3923071" cy="490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7076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413</Words>
  <Application>Microsoft Office PowerPoint</Application>
  <PresentationFormat>Широкоэкранный</PresentationFormat>
  <Paragraphs>104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 Классная работа</vt:lpstr>
      <vt:lpstr>Стихотворение « Я учу глаголы»</vt:lpstr>
      <vt:lpstr>Презентация PowerPoint</vt:lpstr>
      <vt:lpstr>К данным глаголам поставьте вопросы:</vt:lpstr>
      <vt:lpstr>Презентация PowerPoint</vt:lpstr>
      <vt:lpstr>Презентация PowerPoint</vt:lpstr>
      <vt:lpstr>Работа в парах</vt:lpstr>
      <vt:lpstr>Проверка</vt:lpstr>
      <vt:lpstr>Физкультминутка</vt:lpstr>
      <vt:lpstr>Презентация PowerPoint</vt:lpstr>
      <vt:lpstr>Работа в группе. Заполните таблицу</vt:lpstr>
      <vt:lpstr>Работа в группе</vt:lpstr>
      <vt:lpstr>Домашнее задание 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Двадцать пятое апреля Классная работа</dc:title>
  <dc:creator>User</dc:creator>
  <cp:lastModifiedBy>User</cp:lastModifiedBy>
  <cp:revision>13</cp:revision>
  <dcterms:created xsi:type="dcterms:W3CDTF">2022-04-23T17:56:13Z</dcterms:created>
  <dcterms:modified xsi:type="dcterms:W3CDTF">2023-09-18T13:40:37Z</dcterms:modified>
</cp:coreProperties>
</file>