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1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77007C-1696-4CF1-B415-9D25413D708C}" type="doc">
      <dgm:prSet loTypeId="urn:microsoft.com/office/officeart/2005/8/layout/hierarchy3" loCatId="hierarchy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BCD98F66-2A50-4D62-83B6-2E7F69097DC8}">
      <dgm:prSet phldrT="[Текст]"/>
      <dgm:spPr/>
      <dgm:t>
        <a:bodyPr/>
        <a:lstStyle/>
        <a:p>
          <a:r>
            <a:rPr lang="ru-RU" dirty="0"/>
            <a:t>Основные сферы ФГ</a:t>
          </a:r>
        </a:p>
      </dgm:t>
    </dgm:pt>
    <dgm:pt modelId="{286D9092-0798-4893-B497-C3EB9800EA36}" type="parTrans" cxnId="{441947C5-C9EB-4F73-A003-159E89C7F038}">
      <dgm:prSet/>
      <dgm:spPr/>
      <dgm:t>
        <a:bodyPr/>
        <a:lstStyle/>
        <a:p>
          <a:endParaRPr lang="ru-RU"/>
        </a:p>
      </dgm:t>
    </dgm:pt>
    <dgm:pt modelId="{2F3CCCDB-6567-4586-A6B0-65B7C2DF99C9}" type="sibTrans" cxnId="{441947C5-C9EB-4F73-A003-159E89C7F038}">
      <dgm:prSet/>
      <dgm:spPr/>
      <dgm:t>
        <a:bodyPr/>
        <a:lstStyle/>
        <a:p>
          <a:endParaRPr lang="ru-RU"/>
        </a:p>
      </dgm:t>
    </dgm:pt>
    <dgm:pt modelId="{7F1318AD-298E-4A86-BB13-44A3059EDEAF}">
      <dgm:prSet phldrT="[Текст]"/>
      <dgm:spPr/>
      <dgm:t>
        <a:bodyPr/>
        <a:lstStyle/>
        <a:p>
          <a:r>
            <a:rPr lang="ru-RU" dirty="0"/>
            <a:t>Читательская</a:t>
          </a:r>
        </a:p>
      </dgm:t>
    </dgm:pt>
    <dgm:pt modelId="{8A8B0704-7DF2-4767-AAE2-18FE295E38F8}" type="parTrans" cxnId="{C2BBDB12-8BC5-4E1E-BD94-F17B81D61C58}">
      <dgm:prSet/>
      <dgm:spPr/>
      <dgm:t>
        <a:bodyPr/>
        <a:lstStyle/>
        <a:p>
          <a:endParaRPr lang="ru-RU"/>
        </a:p>
      </dgm:t>
    </dgm:pt>
    <dgm:pt modelId="{E009648D-493E-49A6-B26E-1002712EF176}" type="sibTrans" cxnId="{C2BBDB12-8BC5-4E1E-BD94-F17B81D61C58}">
      <dgm:prSet/>
      <dgm:spPr/>
      <dgm:t>
        <a:bodyPr/>
        <a:lstStyle/>
        <a:p>
          <a:endParaRPr lang="ru-RU"/>
        </a:p>
      </dgm:t>
    </dgm:pt>
    <dgm:pt modelId="{F08E7567-55C6-4B6A-9F53-F373A6FE9C28}">
      <dgm:prSet phldrT="[Текст]"/>
      <dgm:spPr/>
      <dgm:t>
        <a:bodyPr/>
        <a:lstStyle/>
        <a:p>
          <a:r>
            <a:rPr lang="ru-RU" dirty="0"/>
            <a:t>Математическая</a:t>
          </a:r>
        </a:p>
      </dgm:t>
    </dgm:pt>
    <dgm:pt modelId="{C079533B-24F9-4730-91FE-A3D874FB4F0D}" type="parTrans" cxnId="{44B2103E-6DA2-4135-AB2D-3522BE97C97D}">
      <dgm:prSet/>
      <dgm:spPr/>
      <dgm:t>
        <a:bodyPr/>
        <a:lstStyle/>
        <a:p>
          <a:endParaRPr lang="ru-RU"/>
        </a:p>
      </dgm:t>
    </dgm:pt>
    <dgm:pt modelId="{D2FAD9ED-30FB-4DE4-82FA-703ED4412AC4}" type="sibTrans" cxnId="{44B2103E-6DA2-4135-AB2D-3522BE97C97D}">
      <dgm:prSet/>
      <dgm:spPr/>
      <dgm:t>
        <a:bodyPr/>
        <a:lstStyle/>
        <a:p>
          <a:endParaRPr lang="ru-RU"/>
        </a:p>
      </dgm:t>
    </dgm:pt>
    <dgm:pt modelId="{F7F88AE4-942D-4D29-A02C-A099394FF99B}">
      <dgm:prSet phldrT="[Текст]"/>
      <dgm:spPr/>
      <dgm:t>
        <a:bodyPr/>
        <a:lstStyle/>
        <a:p>
          <a:r>
            <a:rPr lang="ru-RU" dirty="0"/>
            <a:t>Обобщенные характеристики ФГ</a:t>
          </a:r>
        </a:p>
      </dgm:t>
    </dgm:pt>
    <dgm:pt modelId="{59973CAD-7684-40A6-91A4-AD9726A5B35B}" type="parTrans" cxnId="{F7B0FDB6-2B74-4F17-BA1E-0FDA6DC967E9}">
      <dgm:prSet/>
      <dgm:spPr/>
      <dgm:t>
        <a:bodyPr/>
        <a:lstStyle/>
        <a:p>
          <a:endParaRPr lang="ru-RU"/>
        </a:p>
      </dgm:t>
    </dgm:pt>
    <dgm:pt modelId="{FED6731F-82B8-4DB2-B497-DD6C47962B14}" type="sibTrans" cxnId="{F7B0FDB6-2B74-4F17-BA1E-0FDA6DC967E9}">
      <dgm:prSet/>
      <dgm:spPr/>
      <dgm:t>
        <a:bodyPr/>
        <a:lstStyle/>
        <a:p>
          <a:endParaRPr lang="ru-RU"/>
        </a:p>
      </dgm:t>
    </dgm:pt>
    <dgm:pt modelId="{79BBCF12-56FF-42EB-8B15-90A94C8C32C9}">
      <dgm:prSet phldrT="[Текст]"/>
      <dgm:spPr/>
      <dgm:t>
        <a:bodyPr/>
        <a:lstStyle/>
        <a:p>
          <a:r>
            <a:rPr lang="ru-RU" dirty="0"/>
            <a:t>Финансовая</a:t>
          </a:r>
        </a:p>
      </dgm:t>
    </dgm:pt>
    <dgm:pt modelId="{9F90466B-9939-4668-BD70-90B796037467}" type="parTrans" cxnId="{C50BAE58-AC19-4AA2-905B-B3CA773AFE56}">
      <dgm:prSet/>
      <dgm:spPr/>
      <dgm:t>
        <a:bodyPr/>
        <a:lstStyle/>
        <a:p>
          <a:endParaRPr lang="ru-RU"/>
        </a:p>
      </dgm:t>
    </dgm:pt>
    <dgm:pt modelId="{7AEBF26D-7112-445B-815D-8028AAA77C87}" type="sibTrans" cxnId="{C50BAE58-AC19-4AA2-905B-B3CA773AFE56}">
      <dgm:prSet/>
      <dgm:spPr/>
      <dgm:t>
        <a:bodyPr/>
        <a:lstStyle/>
        <a:p>
          <a:endParaRPr lang="ru-RU"/>
        </a:p>
      </dgm:t>
    </dgm:pt>
    <dgm:pt modelId="{F4876FA8-F662-4580-8171-C1C9B1EE9821}">
      <dgm:prSet phldrT="[Текст]"/>
      <dgm:spPr/>
      <dgm:t>
        <a:bodyPr/>
        <a:lstStyle/>
        <a:p>
          <a:r>
            <a:rPr lang="ru-RU" dirty="0"/>
            <a:t>Глобальные компетенции</a:t>
          </a:r>
        </a:p>
      </dgm:t>
    </dgm:pt>
    <dgm:pt modelId="{309EA823-D501-47F3-8793-C604985EC377}" type="parTrans" cxnId="{1B1081E2-CCF6-49FC-9751-C1B6CCF6E1AF}">
      <dgm:prSet/>
      <dgm:spPr/>
      <dgm:t>
        <a:bodyPr/>
        <a:lstStyle/>
        <a:p>
          <a:endParaRPr lang="ru-RU"/>
        </a:p>
      </dgm:t>
    </dgm:pt>
    <dgm:pt modelId="{DD184D0B-9654-4D6C-B283-3FC4FD2F7C98}" type="sibTrans" cxnId="{1B1081E2-CCF6-49FC-9751-C1B6CCF6E1AF}">
      <dgm:prSet/>
      <dgm:spPr/>
      <dgm:t>
        <a:bodyPr/>
        <a:lstStyle/>
        <a:p>
          <a:endParaRPr lang="ru-RU"/>
        </a:p>
      </dgm:t>
    </dgm:pt>
    <dgm:pt modelId="{05FA5283-4A36-46E4-BA9D-3FB58D78EB13}">
      <dgm:prSet/>
      <dgm:spPr/>
      <dgm:t>
        <a:bodyPr/>
        <a:lstStyle/>
        <a:p>
          <a:r>
            <a:rPr lang="ru-RU" dirty="0" err="1"/>
            <a:t>Естественно-научная</a:t>
          </a:r>
          <a:endParaRPr lang="ru-RU" dirty="0"/>
        </a:p>
      </dgm:t>
    </dgm:pt>
    <dgm:pt modelId="{6C445C5A-5BEE-4B9C-B77A-35082400A914}" type="parTrans" cxnId="{20FADD09-500E-4802-AA26-5E2A8008FC97}">
      <dgm:prSet/>
      <dgm:spPr/>
      <dgm:t>
        <a:bodyPr/>
        <a:lstStyle/>
        <a:p>
          <a:endParaRPr lang="ru-RU"/>
        </a:p>
      </dgm:t>
    </dgm:pt>
    <dgm:pt modelId="{63341CF2-694F-473C-835E-8076B5338D42}" type="sibTrans" cxnId="{20FADD09-500E-4802-AA26-5E2A8008FC97}">
      <dgm:prSet/>
      <dgm:spPr/>
      <dgm:t>
        <a:bodyPr/>
        <a:lstStyle/>
        <a:p>
          <a:endParaRPr lang="ru-RU"/>
        </a:p>
      </dgm:t>
    </dgm:pt>
    <dgm:pt modelId="{161C1BC4-7EDF-4746-9C7A-76EE65D039E8}">
      <dgm:prSet/>
      <dgm:spPr/>
      <dgm:t>
        <a:bodyPr/>
        <a:lstStyle/>
        <a:p>
          <a:r>
            <a:rPr lang="ru-RU" dirty="0" err="1"/>
            <a:t>Креативное</a:t>
          </a:r>
          <a:r>
            <a:rPr lang="ru-RU" dirty="0"/>
            <a:t> мышление</a:t>
          </a:r>
        </a:p>
      </dgm:t>
    </dgm:pt>
    <dgm:pt modelId="{94A97519-FB1B-4DF0-B443-0B9CF6E18CA8}" type="parTrans" cxnId="{2EA38D5D-B5CE-4457-9496-F571B85061DC}">
      <dgm:prSet/>
      <dgm:spPr/>
      <dgm:t>
        <a:bodyPr/>
        <a:lstStyle/>
        <a:p>
          <a:endParaRPr lang="ru-RU"/>
        </a:p>
      </dgm:t>
    </dgm:pt>
    <dgm:pt modelId="{76654CAF-479C-4FCE-8477-E323953585B0}" type="sibTrans" cxnId="{2EA38D5D-B5CE-4457-9496-F571B85061DC}">
      <dgm:prSet/>
      <dgm:spPr/>
      <dgm:t>
        <a:bodyPr/>
        <a:lstStyle/>
        <a:p>
          <a:endParaRPr lang="ru-RU"/>
        </a:p>
      </dgm:t>
    </dgm:pt>
    <dgm:pt modelId="{75CC5AA7-5274-4F0C-8515-518224772B17}" type="pres">
      <dgm:prSet presAssocID="{7877007C-1696-4CF1-B415-9D25413D708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2ADC21D-C8B9-4E37-B8BA-B04F3DE0E6BB}" type="pres">
      <dgm:prSet presAssocID="{BCD98F66-2A50-4D62-83B6-2E7F69097DC8}" presName="root" presStyleCnt="0"/>
      <dgm:spPr/>
    </dgm:pt>
    <dgm:pt modelId="{AFD09EFB-2FAE-475C-9894-5D4A2C8EA0E3}" type="pres">
      <dgm:prSet presAssocID="{BCD98F66-2A50-4D62-83B6-2E7F69097DC8}" presName="rootComposite" presStyleCnt="0"/>
      <dgm:spPr/>
    </dgm:pt>
    <dgm:pt modelId="{1E5E0F85-93FF-4E6F-8650-564C46F422E8}" type="pres">
      <dgm:prSet presAssocID="{BCD98F66-2A50-4D62-83B6-2E7F69097DC8}" presName="rootText" presStyleLbl="node1" presStyleIdx="0" presStyleCnt="2"/>
      <dgm:spPr/>
      <dgm:t>
        <a:bodyPr/>
        <a:lstStyle/>
        <a:p>
          <a:endParaRPr lang="ru-RU"/>
        </a:p>
      </dgm:t>
    </dgm:pt>
    <dgm:pt modelId="{A3A13A6F-BB89-4F9F-AFDE-C483A63C55AB}" type="pres">
      <dgm:prSet presAssocID="{BCD98F66-2A50-4D62-83B6-2E7F69097DC8}" presName="rootConnector" presStyleLbl="node1" presStyleIdx="0" presStyleCnt="2"/>
      <dgm:spPr/>
      <dgm:t>
        <a:bodyPr/>
        <a:lstStyle/>
        <a:p>
          <a:endParaRPr lang="ru-RU"/>
        </a:p>
      </dgm:t>
    </dgm:pt>
    <dgm:pt modelId="{088B2D6D-8D84-4847-97D4-E548C59F499E}" type="pres">
      <dgm:prSet presAssocID="{BCD98F66-2A50-4D62-83B6-2E7F69097DC8}" presName="childShape" presStyleCnt="0"/>
      <dgm:spPr/>
    </dgm:pt>
    <dgm:pt modelId="{F006FC5E-2ED8-48A1-BFAA-F4650123F8EB}" type="pres">
      <dgm:prSet presAssocID="{8A8B0704-7DF2-4767-AAE2-18FE295E38F8}" presName="Name13" presStyleLbl="parChTrans1D2" presStyleIdx="0" presStyleCnt="6"/>
      <dgm:spPr/>
      <dgm:t>
        <a:bodyPr/>
        <a:lstStyle/>
        <a:p>
          <a:endParaRPr lang="ru-RU"/>
        </a:p>
      </dgm:t>
    </dgm:pt>
    <dgm:pt modelId="{5A336D77-028C-44D2-A720-0FC9E22EC4A6}" type="pres">
      <dgm:prSet presAssocID="{7F1318AD-298E-4A86-BB13-44A3059EDEAF}" presName="childText" presStyleLbl="bgAcc1" presStyleIdx="0" presStyleCnt="6" custLinFactNeighborX="-2818" custLinFactNeighborY="52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05491C-85CD-4B46-B6B2-227A39D7113D}" type="pres">
      <dgm:prSet presAssocID="{C079533B-24F9-4730-91FE-A3D874FB4F0D}" presName="Name13" presStyleLbl="parChTrans1D2" presStyleIdx="1" presStyleCnt="6"/>
      <dgm:spPr/>
      <dgm:t>
        <a:bodyPr/>
        <a:lstStyle/>
        <a:p>
          <a:endParaRPr lang="ru-RU"/>
        </a:p>
      </dgm:t>
    </dgm:pt>
    <dgm:pt modelId="{EC86E346-932E-459B-A9E4-0790A33BEDA4}" type="pres">
      <dgm:prSet presAssocID="{F08E7567-55C6-4B6A-9F53-F373A6FE9C28}" presName="childText" presStyleLbl="bg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B5EFC7-FEA0-421C-9C2F-8879BA3D0D53}" type="pres">
      <dgm:prSet presAssocID="{6C445C5A-5BEE-4B9C-B77A-35082400A914}" presName="Name13" presStyleLbl="parChTrans1D2" presStyleIdx="2" presStyleCnt="6"/>
      <dgm:spPr/>
      <dgm:t>
        <a:bodyPr/>
        <a:lstStyle/>
        <a:p>
          <a:endParaRPr lang="ru-RU"/>
        </a:p>
      </dgm:t>
    </dgm:pt>
    <dgm:pt modelId="{0BD904F0-E678-4301-9D2E-7751B06841BD}" type="pres">
      <dgm:prSet presAssocID="{05FA5283-4A36-46E4-BA9D-3FB58D78EB13}" presName="childText" presStyleLbl="bgAcc1" presStyleIdx="2" presStyleCnt="6" custLinFactNeighborX="-2517" custLinFactNeighborY="-16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767270-62DE-47AB-B074-36ABCF0ED38B}" type="pres">
      <dgm:prSet presAssocID="{F7F88AE4-942D-4D29-A02C-A099394FF99B}" presName="root" presStyleCnt="0"/>
      <dgm:spPr/>
    </dgm:pt>
    <dgm:pt modelId="{0A10E6EB-5CC7-4FB7-AB06-E6BDEA9BB859}" type="pres">
      <dgm:prSet presAssocID="{F7F88AE4-942D-4D29-A02C-A099394FF99B}" presName="rootComposite" presStyleCnt="0"/>
      <dgm:spPr/>
    </dgm:pt>
    <dgm:pt modelId="{32CE0F14-8042-4328-A28D-81EEB0D0D0CE}" type="pres">
      <dgm:prSet presAssocID="{F7F88AE4-942D-4D29-A02C-A099394FF99B}" presName="rootText" presStyleLbl="node1" presStyleIdx="1" presStyleCnt="2"/>
      <dgm:spPr/>
      <dgm:t>
        <a:bodyPr/>
        <a:lstStyle/>
        <a:p>
          <a:endParaRPr lang="ru-RU"/>
        </a:p>
      </dgm:t>
    </dgm:pt>
    <dgm:pt modelId="{B6E7C91A-58D0-4035-8DF4-AE2A5A075322}" type="pres">
      <dgm:prSet presAssocID="{F7F88AE4-942D-4D29-A02C-A099394FF99B}" presName="rootConnector" presStyleLbl="node1" presStyleIdx="1" presStyleCnt="2"/>
      <dgm:spPr/>
      <dgm:t>
        <a:bodyPr/>
        <a:lstStyle/>
        <a:p>
          <a:endParaRPr lang="ru-RU"/>
        </a:p>
      </dgm:t>
    </dgm:pt>
    <dgm:pt modelId="{BB7FEA09-E48F-4003-9029-E74770A87B11}" type="pres">
      <dgm:prSet presAssocID="{F7F88AE4-942D-4D29-A02C-A099394FF99B}" presName="childShape" presStyleCnt="0"/>
      <dgm:spPr/>
    </dgm:pt>
    <dgm:pt modelId="{65637F48-EF1C-47C5-A606-64C75F2800D8}" type="pres">
      <dgm:prSet presAssocID="{9F90466B-9939-4668-BD70-90B796037467}" presName="Name13" presStyleLbl="parChTrans1D2" presStyleIdx="3" presStyleCnt="6"/>
      <dgm:spPr/>
      <dgm:t>
        <a:bodyPr/>
        <a:lstStyle/>
        <a:p>
          <a:endParaRPr lang="ru-RU"/>
        </a:p>
      </dgm:t>
    </dgm:pt>
    <dgm:pt modelId="{3211CC37-E8DE-4273-9A60-A9F87C8A2D15}" type="pres">
      <dgm:prSet presAssocID="{79BBCF12-56FF-42EB-8B15-90A94C8C32C9}" presName="childText" presStyleLbl="bg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BCF517-1FF1-4842-BBDB-2C6E6DCD8E87}" type="pres">
      <dgm:prSet presAssocID="{309EA823-D501-47F3-8793-C604985EC377}" presName="Name13" presStyleLbl="parChTrans1D2" presStyleIdx="4" presStyleCnt="6"/>
      <dgm:spPr/>
      <dgm:t>
        <a:bodyPr/>
        <a:lstStyle/>
        <a:p>
          <a:endParaRPr lang="ru-RU"/>
        </a:p>
      </dgm:t>
    </dgm:pt>
    <dgm:pt modelId="{5479F422-807D-4812-95B4-B345EC4210C3}" type="pres">
      <dgm:prSet presAssocID="{F4876FA8-F662-4580-8171-C1C9B1EE9821}" presName="childText" presStyleLbl="bgAcc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C74134-A653-4A1C-B51D-7C5AC04D5402}" type="pres">
      <dgm:prSet presAssocID="{94A97519-FB1B-4DF0-B443-0B9CF6E18CA8}" presName="Name13" presStyleLbl="parChTrans1D2" presStyleIdx="5" presStyleCnt="6"/>
      <dgm:spPr/>
      <dgm:t>
        <a:bodyPr/>
        <a:lstStyle/>
        <a:p>
          <a:endParaRPr lang="ru-RU"/>
        </a:p>
      </dgm:t>
    </dgm:pt>
    <dgm:pt modelId="{C185C7C2-F2C2-46AF-AAD2-8DFE39223B6C}" type="pres">
      <dgm:prSet presAssocID="{161C1BC4-7EDF-4746-9C7A-76EE65D039E8}" presName="childText" presStyleLbl="bgAcc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B1081E2-CCF6-49FC-9751-C1B6CCF6E1AF}" srcId="{F7F88AE4-942D-4D29-A02C-A099394FF99B}" destId="{F4876FA8-F662-4580-8171-C1C9B1EE9821}" srcOrd="1" destOrd="0" parTransId="{309EA823-D501-47F3-8793-C604985EC377}" sibTransId="{DD184D0B-9654-4D6C-B283-3FC4FD2F7C98}"/>
    <dgm:cxn modelId="{E48B7D7E-C5BF-43F2-B5B8-9783829ADE0F}" type="presOf" srcId="{F7F88AE4-942D-4D29-A02C-A099394FF99B}" destId="{32CE0F14-8042-4328-A28D-81EEB0D0D0CE}" srcOrd="0" destOrd="0" presId="urn:microsoft.com/office/officeart/2005/8/layout/hierarchy3"/>
    <dgm:cxn modelId="{A64FD8E5-D2FD-4BE1-A97C-9788E4F20073}" type="presOf" srcId="{C079533B-24F9-4730-91FE-A3D874FB4F0D}" destId="{9B05491C-85CD-4B46-B6B2-227A39D7113D}" srcOrd="0" destOrd="0" presId="urn:microsoft.com/office/officeart/2005/8/layout/hierarchy3"/>
    <dgm:cxn modelId="{17587B0D-A369-4B02-89AB-E3C8AACE9430}" type="presOf" srcId="{F08E7567-55C6-4B6A-9F53-F373A6FE9C28}" destId="{EC86E346-932E-459B-A9E4-0790A33BEDA4}" srcOrd="0" destOrd="0" presId="urn:microsoft.com/office/officeart/2005/8/layout/hierarchy3"/>
    <dgm:cxn modelId="{1C3DBC4F-AAB2-42EB-8CD2-88BE20FA0CC5}" type="presOf" srcId="{F7F88AE4-942D-4D29-A02C-A099394FF99B}" destId="{B6E7C91A-58D0-4035-8DF4-AE2A5A075322}" srcOrd="1" destOrd="0" presId="urn:microsoft.com/office/officeart/2005/8/layout/hierarchy3"/>
    <dgm:cxn modelId="{156BF887-EF71-4E60-A125-4F9C7AED9B26}" type="presOf" srcId="{309EA823-D501-47F3-8793-C604985EC377}" destId="{10BCF517-1FF1-4842-BBDB-2C6E6DCD8E87}" srcOrd="0" destOrd="0" presId="urn:microsoft.com/office/officeart/2005/8/layout/hierarchy3"/>
    <dgm:cxn modelId="{441947C5-C9EB-4F73-A003-159E89C7F038}" srcId="{7877007C-1696-4CF1-B415-9D25413D708C}" destId="{BCD98F66-2A50-4D62-83B6-2E7F69097DC8}" srcOrd="0" destOrd="0" parTransId="{286D9092-0798-4893-B497-C3EB9800EA36}" sibTransId="{2F3CCCDB-6567-4586-A6B0-65B7C2DF99C9}"/>
    <dgm:cxn modelId="{E8171176-CFC1-4BA4-803E-6AE0CF83834A}" type="presOf" srcId="{6C445C5A-5BEE-4B9C-B77A-35082400A914}" destId="{A2B5EFC7-FEA0-421C-9C2F-8879BA3D0D53}" srcOrd="0" destOrd="0" presId="urn:microsoft.com/office/officeart/2005/8/layout/hierarchy3"/>
    <dgm:cxn modelId="{995DE0BB-FF47-43CF-9E4B-0B1C3AD26693}" type="presOf" srcId="{F4876FA8-F662-4580-8171-C1C9B1EE9821}" destId="{5479F422-807D-4812-95B4-B345EC4210C3}" srcOrd="0" destOrd="0" presId="urn:microsoft.com/office/officeart/2005/8/layout/hierarchy3"/>
    <dgm:cxn modelId="{C2BBDB12-8BC5-4E1E-BD94-F17B81D61C58}" srcId="{BCD98F66-2A50-4D62-83B6-2E7F69097DC8}" destId="{7F1318AD-298E-4A86-BB13-44A3059EDEAF}" srcOrd="0" destOrd="0" parTransId="{8A8B0704-7DF2-4767-AAE2-18FE295E38F8}" sibTransId="{E009648D-493E-49A6-B26E-1002712EF176}"/>
    <dgm:cxn modelId="{50792B07-6853-45FC-9403-8ED59566D4E4}" type="presOf" srcId="{7F1318AD-298E-4A86-BB13-44A3059EDEAF}" destId="{5A336D77-028C-44D2-A720-0FC9E22EC4A6}" srcOrd="0" destOrd="0" presId="urn:microsoft.com/office/officeart/2005/8/layout/hierarchy3"/>
    <dgm:cxn modelId="{2B32174C-684D-488C-8E8B-6B960658854E}" type="presOf" srcId="{BCD98F66-2A50-4D62-83B6-2E7F69097DC8}" destId="{1E5E0F85-93FF-4E6F-8650-564C46F422E8}" srcOrd="0" destOrd="0" presId="urn:microsoft.com/office/officeart/2005/8/layout/hierarchy3"/>
    <dgm:cxn modelId="{44B2103E-6DA2-4135-AB2D-3522BE97C97D}" srcId="{BCD98F66-2A50-4D62-83B6-2E7F69097DC8}" destId="{F08E7567-55C6-4B6A-9F53-F373A6FE9C28}" srcOrd="1" destOrd="0" parTransId="{C079533B-24F9-4730-91FE-A3D874FB4F0D}" sibTransId="{D2FAD9ED-30FB-4DE4-82FA-703ED4412AC4}"/>
    <dgm:cxn modelId="{F7B0FDB6-2B74-4F17-BA1E-0FDA6DC967E9}" srcId="{7877007C-1696-4CF1-B415-9D25413D708C}" destId="{F7F88AE4-942D-4D29-A02C-A099394FF99B}" srcOrd="1" destOrd="0" parTransId="{59973CAD-7684-40A6-91A4-AD9726A5B35B}" sibTransId="{FED6731F-82B8-4DB2-B497-DD6C47962B14}"/>
    <dgm:cxn modelId="{8B7ED6C7-FA3E-4E5A-AF67-569ADF38AA11}" type="presOf" srcId="{05FA5283-4A36-46E4-BA9D-3FB58D78EB13}" destId="{0BD904F0-E678-4301-9D2E-7751B06841BD}" srcOrd="0" destOrd="0" presId="urn:microsoft.com/office/officeart/2005/8/layout/hierarchy3"/>
    <dgm:cxn modelId="{7EA71B5A-1CDF-4668-B6EF-94A617989BEC}" type="presOf" srcId="{79BBCF12-56FF-42EB-8B15-90A94C8C32C9}" destId="{3211CC37-E8DE-4273-9A60-A9F87C8A2D15}" srcOrd="0" destOrd="0" presId="urn:microsoft.com/office/officeart/2005/8/layout/hierarchy3"/>
    <dgm:cxn modelId="{6E3027A5-CF15-45C0-9925-D508FB77F46D}" type="presOf" srcId="{7877007C-1696-4CF1-B415-9D25413D708C}" destId="{75CC5AA7-5274-4F0C-8515-518224772B17}" srcOrd="0" destOrd="0" presId="urn:microsoft.com/office/officeart/2005/8/layout/hierarchy3"/>
    <dgm:cxn modelId="{2EA38D5D-B5CE-4457-9496-F571B85061DC}" srcId="{F7F88AE4-942D-4D29-A02C-A099394FF99B}" destId="{161C1BC4-7EDF-4746-9C7A-76EE65D039E8}" srcOrd="2" destOrd="0" parTransId="{94A97519-FB1B-4DF0-B443-0B9CF6E18CA8}" sibTransId="{76654CAF-479C-4FCE-8477-E323953585B0}"/>
    <dgm:cxn modelId="{5EA0FB09-BCD4-4FC9-902B-7265DB0C3CAB}" type="presOf" srcId="{8A8B0704-7DF2-4767-AAE2-18FE295E38F8}" destId="{F006FC5E-2ED8-48A1-BFAA-F4650123F8EB}" srcOrd="0" destOrd="0" presId="urn:microsoft.com/office/officeart/2005/8/layout/hierarchy3"/>
    <dgm:cxn modelId="{EABD851F-7887-443C-8185-811E696411FB}" type="presOf" srcId="{BCD98F66-2A50-4D62-83B6-2E7F69097DC8}" destId="{A3A13A6F-BB89-4F9F-AFDE-C483A63C55AB}" srcOrd="1" destOrd="0" presId="urn:microsoft.com/office/officeart/2005/8/layout/hierarchy3"/>
    <dgm:cxn modelId="{42BADFED-CE98-49E6-820A-E9931E3398A9}" type="presOf" srcId="{94A97519-FB1B-4DF0-B443-0B9CF6E18CA8}" destId="{64C74134-A653-4A1C-B51D-7C5AC04D5402}" srcOrd="0" destOrd="0" presId="urn:microsoft.com/office/officeart/2005/8/layout/hierarchy3"/>
    <dgm:cxn modelId="{C090C099-F11F-41C5-A582-B48B12579A80}" type="presOf" srcId="{9F90466B-9939-4668-BD70-90B796037467}" destId="{65637F48-EF1C-47C5-A606-64C75F2800D8}" srcOrd="0" destOrd="0" presId="urn:microsoft.com/office/officeart/2005/8/layout/hierarchy3"/>
    <dgm:cxn modelId="{C50BAE58-AC19-4AA2-905B-B3CA773AFE56}" srcId="{F7F88AE4-942D-4D29-A02C-A099394FF99B}" destId="{79BBCF12-56FF-42EB-8B15-90A94C8C32C9}" srcOrd="0" destOrd="0" parTransId="{9F90466B-9939-4668-BD70-90B796037467}" sibTransId="{7AEBF26D-7112-445B-815D-8028AAA77C87}"/>
    <dgm:cxn modelId="{53270D6E-50BE-43ED-8C51-6CF32E851764}" type="presOf" srcId="{161C1BC4-7EDF-4746-9C7A-76EE65D039E8}" destId="{C185C7C2-F2C2-46AF-AAD2-8DFE39223B6C}" srcOrd="0" destOrd="0" presId="urn:microsoft.com/office/officeart/2005/8/layout/hierarchy3"/>
    <dgm:cxn modelId="{20FADD09-500E-4802-AA26-5E2A8008FC97}" srcId="{BCD98F66-2A50-4D62-83B6-2E7F69097DC8}" destId="{05FA5283-4A36-46E4-BA9D-3FB58D78EB13}" srcOrd="2" destOrd="0" parTransId="{6C445C5A-5BEE-4B9C-B77A-35082400A914}" sibTransId="{63341CF2-694F-473C-835E-8076B5338D42}"/>
    <dgm:cxn modelId="{D6025074-6A24-414F-A6D7-D78C498A41D7}" type="presParOf" srcId="{75CC5AA7-5274-4F0C-8515-518224772B17}" destId="{F2ADC21D-C8B9-4E37-B8BA-B04F3DE0E6BB}" srcOrd="0" destOrd="0" presId="urn:microsoft.com/office/officeart/2005/8/layout/hierarchy3"/>
    <dgm:cxn modelId="{1F90E8AF-0337-4CC5-8D42-FD3F11BD8F29}" type="presParOf" srcId="{F2ADC21D-C8B9-4E37-B8BA-B04F3DE0E6BB}" destId="{AFD09EFB-2FAE-475C-9894-5D4A2C8EA0E3}" srcOrd="0" destOrd="0" presId="urn:microsoft.com/office/officeart/2005/8/layout/hierarchy3"/>
    <dgm:cxn modelId="{8197C1C1-D312-478A-84E0-98FE8EB3492B}" type="presParOf" srcId="{AFD09EFB-2FAE-475C-9894-5D4A2C8EA0E3}" destId="{1E5E0F85-93FF-4E6F-8650-564C46F422E8}" srcOrd="0" destOrd="0" presId="urn:microsoft.com/office/officeart/2005/8/layout/hierarchy3"/>
    <dgm:cxn modelId="{2F2D8CED-79A5-4A3F-83D9-811FBD8F6839}" type="presParOf" srcId="{AFD09EFB-2FAE-475C-9894-5D4A2C8EA0E3}" destId="{A3A13A6F-BB89-4F9F-AFDE-C483A63C55AB}" srcOrd="1" destOrd="0" presId="urn:microsoft.com/office/officeart/2005/8/layout/hierarchy3"/>
    <dgm:cxn modelId="{013208EA-7E5A-4CF9-9510-886438A6ED6D}" type="presParOf" srcId="{F2ADC21D-C8B9-4E37-B8BA-B04F3DE0E6BB}" destId="{088B2D6D-8D84-4847-97D4-E548C59F499E}" srcOrd="1" destOrd="0" presId="urn:microsoft.com/office/officeart/2005/8/layout/hierarchy3"/>
    <dgm:cxn modelId="{6295A571-DE36-4C3B-A68A-550D37795209}" type="presParOf" srcId="{088B2D6D-8D84-4847-97D4-E548C59F499E}" destId="{F006FC5E-2ED8-48A1-BFAA-F4650123F8EB}" srcOrd="0" destOrd="0" presId="urn:microsoft.com/office/officeart/2005/8/layout/hierarchy3"/>
    <dgm:cxn modelId="{B283A883-CECD-47CA-AFB0-27C927BD7417}" type="presParOf" srcId="{088B2D6D-8D84-4847-97D4-E548C59F499E}" destId="{5A336D77-028C-44D2-A720-0FC9E22EC4A6}" srcOrd="1" destOrd="0" presId="urn:microsoft.com/office/officeart/2005/8/layout/hierarchy3"/>
    <dgm:cxn modelId="{83F853DB-27B8-466E-A3C3-89515BD89492}" type="presParOf" srcId="{088B2D6D-8D84-4847-97D4-E548C59F499E}" destId="{9B05491C-85CD-4B46-B6B2-227A39D7113D}" srcOrd="2" destOrd="0" presId="urn:microsoft.com/office/officeart/2005/8/layout/hierarchy3"/>
    <dgm:cxn modelId="{BC97AD30-30FE-4826-B595-F8A653ACB20D}" type="presParOf" srcId="{088B2D6D-8D84-4847-97D4-E548C59F499E}" destId="{EC86E346-932E-459B-A9E4-0790A33BEDA4}" srcOrd="3" destOrd="0" presId="urn:microsoft.com/office/officeart/2005/8/layout/hierarchy3"/>
    <dgm:cxn modelId="{9F514DD7-C3E9-4CD9-9499-2E6C2FF196BF}" type="presParOf" srcId="{088B2D6D-8D84-4847-97D4-E548C59F499E}" destId="{A2B5EFC7-FEA0-421C-9C2F-8879BA3D0D53}" srcOrd="4" destOrd="0" presId="urn:microsoft.com/office/officeart/2005/8/layout/hierarchy3"/>
    <dgm:cxn modelId="{FBCAAB90-CD3D-40CE-893F-0E0B785C50A8}" type="presParOf" srcId="{088B2D6D-8D84-4847-97D4-E548C59F499E}" destId="{0BD904F0-E678-4301-9D2E-7751B06841BD}" srcOrd="5" destOrd="0" presId="urn:microsoft.com/office/officeart/2005/8/layout/hierarchy3"/>
    <dgm:cxn modelId="{74B23935-6E29-4ECF-AC35-9A4A3D359F09}" type="presParOf" srcId="{75CC5AA7-5274-4F0C-8515-518224772B17}" destId="{74767270-62DE-47AB-B074-36ABCF0ED38B}" srcOrd="1" destOrd="0" presId="urn:microsoft.com/office/officeart/2005/8/layout/hierarchy3"/>
    <dgm:cxn modelId="{79D8BDF0-0DCC-4E7E-9EA8-20E2C779D0BF}" type="presParOf" srcId="{74767270-62DE-47AB-B074-36ABCF0ED38B}" destId="{0A10E6EB-5CC7-4FB7-AB06-E6BDEA9BB859}" srcOrd="0" destOrd="0" presId="urn:microsoft.com/office/officeart/2005/8/layout/hierarchy3"/>
    <dgm:cxn modelId="{445AC157-7520-4110-A30A-6C4A2AD24F59}" type="presParOf" srcId="{0A10E6EB-5CC7-4FB7-AB06-E6BDEA9BB859}" destId="{32CE0F14-8042-4328-A28D-81EEB0D0D0CE}" srcOrd="0" destOrd="0" presId="urn:microsoft.com/office/officeart/2005/8/layout/hierarchy3"/>
    <dgm:cxn modelId="{FFB2672A-174A-4472-8BC4-8CE3A20AE317}" type="presParOf" srcId="{0A10E6EB-5CC7-4FB7-AB06-E6BDEA9BB859}" destId="{B6E7C91A-58D0-4035-8DF4-AE2A5A075322}" srcOrd="1" destOrd="0" presId="urn:microsoft.com/office/officeart/2005/8/layout/hierarchy3"/>
    <dgm:cxn modelId="{937109B8-67BF-41AD-AFA6-6E5361971AFF}" type="presParOf" srcId="{74767270-62DE-47AB-B074-36ABCF0ED38B}" destId="{BB7FEA09-E48F-4003-9029-E74770A87B11}" srcOrd="1" destOrd="0" presId="urn:microsoft.com/office/officeart/2005/8/layout/hierarchy3"/>
    <dgm:cxn modelId="{0655B3BB-EAC5-44FF-B7CF-79EEAA3EAD2C}" type="presParOf" srcId="{BB7FEA09-E48F-4003-9029-E74770A87B11}" destId="{65637F48-EF1C-47C5-A606-64C75F2800D8}" srcOrd="0" destOrd="0" presId="urn:microsoft.com/office/officeart/2005/8/layout/hierarchy3"/>
    <dgm:cxn modelId="{E9355CCB-A7B7-414C-B888-3B0D4DC941B1}" type="presParOf" srcId="{BB7FEA09-E48F-4003-9029-E74770A87B11}" destId="{3211CC37-E8DE-4273-9A60-A9F87C8A2D15}" srcOrd="1" destOrd="0" presId="urn:microsoft.com/office/officeart/2005/8/layout/hierarchy3"/>
    <dgm:cxn modelId="{8F1269FB-A182-48E8-8586-0A8AB08F8DC3}" type="presParOf" srcId="{BB7FEA09-E48F-4003-9029-E74770A87B11}" destId="{10BCF517-1FF1-4842-BBDB-2C6E6DCD8E87}" srcOrd="2" destOrd="0" presId="urn:microsoft.com/office/officeart/2005/8/layout/hierarchy3"/>
    <dgm:cxn modelId="{D0C40651-97CE-4E41-AA2A-B20019D3263A}" type="presParOf" srcId="{BB7FEA09-E48F-4003-9029-E74770A87B11}" destId="{5479F422-807D-4812-95B4-B345EC4210C3}" srcOrd="3" destOrd="0" presId="urn:microsoft.com/office/officeart/2005/8/layout/hierarchy3"/>
    <dgm:cxn modelId="{78B4D0E5-46D4-49AB-A64D-B24112AAE876}" type="presParOf" srcId="{BB7FEA09-E48F-4003-9029-E74770A87B11}" destId="{64C74134-A653-4A1C-B51D-7C5AC04D5402}" srcOrd="4" destOrd="0" presId="urn:microsoft.com/office/officeart/2005/8/layout/hierarchy3"/>
    <dgm:cxn modelId="{7F45E0CE-E8F0-47B7-973E-0C1820088AFE}" type="presParOf" srcId="{BB7FEA09-E48F-4003-9029-E74770A87B11}" destId="{C185C7C2-F2C2-46AF-AAD2-8DFE39223B6C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E5E0F85-93FF-4E6F-8650-564C46F422E8}">
      <dsp:nvSpPr>
        <dsp:cNvPr id="0" name=""/>
        <dsp:cNvSpPr/>
      </dsp:nvSpPr>
      <dsp:spPr>
        <a:xfrm>
          <a:off x="1616554" y="604"/>
          <a:ext cx="1923436" cy="96171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/>
            <a:t>Основные сферы ФГ</a:t>
          </a:r>
        </a:p>
      </dsp:txBody>
      <dsp:txXfrm>
        <a:off x="1616554" y="604"/>
        <a:ext cx="1923436" cy="961718"/>
      </dsp:txXfrm>
    </dsp:sp>
    <dsp:sp modelId="{F006FC5E-2ED8-48A1-BFAA-F4650123F8EB}">
      <dsp:nvSpPr>
        <dsp:cNvPr id="0" name=""/>
        <dsp:cNvSpPr/>
      </dsp:nvSpPr>
      <dsp:spPr>
        <a:xfrm>
          <a:off x="1808897" y="962323"/>
          <a:ext cx="148981" cy="7717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1730"/>
              </a:lnTo>
              <a:lnTo>
                <a:pt x="148981" y="77173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336D77-028C-44D2-A720-0FC9E22EC4A6}">
      <dsp:nvSpPr>
        <dsp:cNvPr id="0" name=""/>
        <dsp:cNvSpPr/>
      </dsp:nvSpPr>
      <dsp:spPr>
        <a:xfrm>
          <a:off x="1957879" y="1253194"/>
          <a:ext cx="1538749" cy="9617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/>
            <a:t>Читательская</a:t>
          </a:r>
        </a:p>
      </dsp:txBody>
      <dsp:txXfrm>
        <a:off x="1957879" y="1253194"/>
        <a:ext cx="1538749" cy="961718"/>
      </dsp:txXfrm>
    </dsp:sp>
    <dsp:sp modelId="{9B05491C-85CD-4B46-B6B2-227A39D7113D}">
      <dsp:nvSpPr>
        <dsp:cNvPr id="0" name=""/>
        <dsp:cNvSpPr/>
      </dsp:nvSpPr>
      <dsp:spPr>
        <a:xfrm>
          <a:off x="1808897" y="962323"/>
          <a:ext cx="192343" cy="19234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3436"/>
              </a:lnTo>
              <a:lnTo>
                <a:pt x="192343" y="192343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86E346-932E-459B-A9E4-0790A33BEDA4}">
      <dsp:nvSpPr>
        <dsp:cNvPr id="0" name=""/>
        <dsp:cNvSpPr/>
      </dsp:nvSpPr>
      <dsp:spPr>
        <a:xfrm>
          <a:off x="2001241" y="2404900"/>
          <a:ext cx="1538749" cy="9617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/>
            <a:t>Математическая</a:t>
          </a:r>
        </a:p>
      </dsp:txBody>
      <dsp:txXfrm>
        <a:off x="2001241" y="2404900"/>
        <a:ext cx="1538749" cy="961718"/>
      </dsp:txXfrm>
    </dsp:sp>
    <dsp:sp modelId="{A2B5EFC7-FEA0-421C-9C2F-8879BA3D0D53}">
      <dsp:nvSpPr>
        <dsp:cNvPr id="0" name=""/>
        <dsp:cNvSpPr/>
      </dsp:nvSpPr>
      <dsp:spPr>
        <a:xfrm>
          <a:off x="1808897" y="962323"/>
          <a:ext cx="153613" cy="31099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09956"/>
              </a:lnTo>
              <a:lnTo>
                <a:pt x="153613" y="310995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D904F0-E678-4301-9D2E-7751B06841BD}">
      <dsp:nvSpPr>
        <dsp:cNvPr id="0" name=""/>
        <dsp:cNvSpPr/>
      </dsp:nvSpPr>
      <dsp:spPr>
        <a:xfrm>
          <a:off x="1962511" y="3591420"/>
          <a:ext cx="1538749" cy="9617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err="1"/>
            <a:t>Естественно-научная</a:t>
          </a:r>
          <a:endParaRPr lang="ru-RU" sz="1500" kern="1200" dirty="0"/>
        </a:p>
      </dsp:txBody>
      <dsp:txXfrm>
        <a:off x="1962511" y="3591420"/>
        <a:ext cx="1538749" cy="961718"/>
      </dsp:txXfrm>
    </dsp:sp>
    <dsp:sp modelId="{32CE0F14-8042-4328-A28D-81EEB0D0D0CE}">
      <dsp:nvSpPr>
        <dsp:cNvPr id="0" name=""/>
        <dsp:cNvSpPr/>
      </dsp:nvSpPr>
      <dsp:spPr>
        <a:xfrm>
          <a:off x="4020849" y="604"/>
          <a:ext cx="1923436" cy="96171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/>
            <a:t>Обобщенные характеристики ФГ</a:t>
          </a:r>
        </a:p>
      </dsp:txBody>
      <dsp:txXfrm>
        <a:off x="4020849" y="604"/>
        <a:ext cx="1923436" cy="961718"/>
      </dsp:txXfrm>
    </dsp:sp>
    <dsp:sp modelId="{65637F48-EF1C-47C5-A606-64C75F2800D8}">
      <dsp:nvSpPr>
        <dsp:cNvPr id="0" name=""/>
        <dsp:cNvSpPr/>
      </dsp:nvSpPr>
      <dsp:spPr>
        <a:xfrm>
          <a:off x="4213193" y="962323"/>
          <a:ext cx="192343" cy="7212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1288"/>
              </a:lnTo>
              <a:lnTo>
                <a:pt x="192343" y="721288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11CC37-E8DE-4273-9A60-A9F87C8A2D15}">
      <dsp:nvSpPr>
        <dsp:cNvPr id="0" name=""/>
        <dsp:cNvSpPr/>
      </dsp:nvSpPr>
      <dsp:spPr>
        <a:xfrm>
          <a:off x="4405536" y="1202752"/>
          <a:ext cx="1538749" cy="9617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/>
            <a:t>Финансовая</a:t>
          </a:r>
        </a:p>
      </dsp:txBody>
      <dsp:txXfrm>
        <a:off x="4405536" y="1202752"/>
        <a:ext cx="1538749" cy="961718"/>
      </dsp:txXfrm>
    </dsp:sp>
    <dsp:sp modelId="{10BCF517-1FF1-4842-BBDB-2C6E6DCD8E87}">
      <dsp:nvSpPr>
        <dsp:cNvPr id="0" name=""/>
        <dsp:cNvSpPr/>
      </dsp:nvSpPr>
      <dsp:spPr>
        <a:xfrm>
          <a:off x="4213193" y="962323"/>
          <a:ext cx="192343" cy="19234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3436"/>
              </a:lnTo>
              <a:lnTo>
                <a:pt x="192343" y="192343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79F422-807D-4812-95B4-B345EC4210C3}">
      <dsp:nvSpPr>
        <dsp:cNvPr id="0" name=""/>
        <dsp:cNvSpPr/>
      </dsp:nvSpPr>
      <dsp:spPr>
        <a:xfrm>
          <a:off x="4405536" y="2404900"/>
          <a:ext cx="1538749" cy="9617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/>
            <a:t>Глобальные компетенции</a:t>
          </a:r>
        </a:p>
      </dsp:txBody>
      <dsp:txXfrm>
        <a:off x="4405536" y="2404900"/>
        <a:ext cx="1538749" cy="961718"/>
      </dsp:txXfrm>
    </dsp:sp>
    <dsp:sp modelId="{64C74134-A653-4A1C-B51D-7C5AC04D5402}">
      <dsp:nvSpPr>
        <dsp:cNvPr id="0" name=""/>
        <dsp:cNvSpPr/>
      </dsp:nvSpPr>
      <dsp:spPr>
        <a:xfrm>
          <a:off x="4213193" y="962323"/>
          <a:ext cx="192343" cy="31255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25584"/>
              </a:lnTo>
              <a:lnTo>
                <a:pt x="192343" y="312558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85C7C2-F2C2-46AF-AAD2-8DFE39223B6C}">
      <dsp:nvSpPr>
        <dsp:cNvPr id="0" name=""/>
        <dsp:cNvSpPr/>
      </dsp:nvSpPr>
      <dsp:spPr>
        <a:xfrm>
          <a:off x="4405536" y="3607047"/>
          <a:ext cx="1538749" cy="9617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err="1"/>
            <a:t>Креативное</a:t>
          </a:r>
          <a:r>
            <a:rPr lang="ru-RU" sz="1500" kern="1200" dirty="0"/>
            <a:t> мышление</a:t>
          </a:r>
        </a:p>
      </dsp:txBody>
      <dsp:txXfrm>
        <a:off x="4405536" y="3607047"/>
        <a:ext cx="1538749" cy="9617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83768" y="476672"/>
            <a:ext cx="6336704" cy="295232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Формирование функциональной грамотности средствами предмета «Информатика»</a:t>
            </a:r>
          </a:p>
          <a:p>
            <a:pPr algn="ctr"/>
            <a:endParaRPr lang="ru-RU" sz="2800" b="1" dirty="0" smtClean="0"/>
          </a:p>
          <a:p>
            <a:pPr algn="ctr"/>
            <a:r>
              <a:rPr lang="ru-RU" sz="1600" b="1" dirty="0" smtClean="0"/>
              <a:t>МОУ ИРМО «</a:t>
            </a:r>
            <a:r>
              <a:rPr lang="ru-RU" sz="1600" b="1" dirty="0" err="1" smtClean="0"/>
              <a:t>Карлукская</a:t>
            </a:r>
            <a:r>
              <a:rPr lang="ru-RU" sz="1600" b="1" dirty="0" smtClean="0"/>
              <a:t> СОШ» </a:t>
            </a:r>
          </a:p>
          <a:p>
            <a:pPr algn="ctr"/>
            <a:r>
              <a:rPr lang="ru-RU" sz="1600" b="1" dirty="0" smtClean="0"/>
              <a:t>учитель высшей квалификационной категории</a:t>
            </a:r>
          </a:p>
          <a:p>
            <a:pPr algn="ctr"/>
            <a:r>
              <a:rPr lang="ru-RU" sz="1600" b="1" dirty="0" err="1" smtClean="0"/>
              <a:t>Нацюк</a:t>
            </a:r>
            <a:r>
              <a:rPr lang="ru-RU" sz="1600" b="1" dirty="0" smtClean="0"/>
              <a:t> Ю.Л.</a:t>
            </a:r>
            <a:endParaRPr lang="ru-RU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7020272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Критерии готовности учителя к развитию ФГ обучающихся:</a:t>
            </a:r>
            <a:endParaRPr lang="ru-RU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 умение отбирать или разрабатывать учебные задания для формирования и оценки функциональной грамотности;</a:t>
            </a:r>
          </a:p>
          <a:p>
            <a:r>
              <a:rPr lang="ru-RU" dirty="0" smtClean="0"/>
              <a:t>овладение практиками развивающего обучения;</a:t>
            </a:r>
          </a:p>
          <a:p>
            <a:r>
              <a:rPr lang="ru-RU" dirty="0" smtClean="0"/>
              <a:t>умение работать в команде.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7020272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Главное условие формирования ФГ:</a:t>
            </a:r>
            <a:endParaRPr lang="ru-RU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90488">
              <a:buNone/>
            </a:pPr>
            <a:r>
              <a:rPr lang="ru-RU" sz="3600" dirty="0" smtClean="0"/>
              <a:t>широкое введение в практику преподавания информатики системы специально разработанных, так называемых, </a:t>
            </a:r>
            <a:r>
              <a:rPr lang="ru-RU" sz="3600" dirty="0" err="1" smtClean="0"/>
              <a:t>компетентностно-ориентированных</a:t>
            </a:r>
            <a:r>
              <a:rPr lang="ru-RU" sz="3600" dirty="0" smtClean="0"/>
              <a:t> заданий.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7020272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Составляющие ФГ по 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PISA</a:t>
            </a: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Содержимое 4"/>
          <p:cNvGraphicFramePr>
            <a:graphicFrameLocks noGrp="1"/>
          </p:cNvGraphicFramePr>
          <p:nvPr>
            <p:ph idx="1"/>
          </p:nvPr>
        </p:nvGraphicFramePr>
        <p:xfrm>
          <a:off x="251520" y="1628800"/>
          <a:ext cx="7560840" cy="45693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7020272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Читательская грамотность</a:t>
            </a:r>
            <a:endParaRPr lang="ru-RU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ru-RU" sz="3600" dirty="0" smtClean="0"/>
          </a:p>
          <a:p>
            <a:pPr>
              <a:buNone/>
            </a:pPr>
            <a:r>
              <a:rPr lang="ru-RU" sz="4600" dirty="0" smtClean="0"/>
              <a:t>Особенности заданий </a:t>
            </a:r>
            <a:r>
              <a:rPr lang="en-US" sz="4600" dirty="0" smtClean="0"/>
              <a:t>PISA</a:t>
            </a:r>
            <a:r>
              <a:rPr lang="en-US" sz="3600" dirty="0" smtClean="0"/>
              <a:t> </a:t>
            </a:r>
            <a:endParaRPr lang="ru-RU" sz="3600" dirty="0" smtClean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ru-RU" sz="3600" b="1" dirty="0" smtClean="0"/>
              <a:t>Проверяются три группы базовых читательских умений: 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600" dirty="0" smtClean="0"/>
              <a:t>Найти и извлечь (сообщение или информацию); 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600" dirty="0" smtClean="0"/>
              <a:t>Интегрировать и интерпретировать (сообщение); 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600" dirty="0" smtClean="0"/>
              <a:t>Осмыслить и оценить (сообщение). </a:t>
            </a:r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r>
              <a:rPr lang="ru-RU" sz="3600" b="1" dirty="0" smtClean="0"/>
              <a:t>При этом предполагается: </a:t>
            </a:r>
          </a:p>
          <a:p>
            <a:r>
              <a:rPr lang="ru-RU" sz="3600" dirty="0" smtClean="0"/>
              <a:t>Анализ информации, представленной </a:t>
            </a:r>
            <a:r>
              <a:rPr lang="ru-RU" sz="3600" b="1" dirty="0" smtClean="0"/>
              <a:t>в нескольких текстах. </a:t>
            </a:r>
          </a:p>
          <a:p>
            <a:r>
              <a:rPr lang="ru-RU" sz="3600" b="1" dirty="0" smtClean="0"/>
              <a:t>Критическое осмысление содержания представленных текстов для получения достоверной информации. </a:t>
            </a:r>
          </a:p>
          <a:p>
            <a:pPr marL="0" indent="90488">
              <a:buNone/>
            </a:pP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7020272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Традиционная формулировка</a:t>
            </a:r>
            <a:endParaRPr lang="ru-RU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sz="3600" dirty="0" smtClean="0"/>
              <a:t>Рабочая тетрадь по информатике, </a:t>
            </a:r>
            <a:r>
              <a:rPr lang="ru-RU" sz="3600" dirty="0" err="1" smtClean="0"/>
              <a:t>Босова</a:t>
            </a:r>
            <a:r>
              <a:rPr lang="ru-RU" sz="3600" dirty="0" smtClean="0"/>
              <a:t> Л.Л., 5 класс</a:t>
            </a:r>
          </a:p>
          <a:p>
            <a:pPr marL="0" indent="0" algn="just">
              <a:buNone/>
            </a:pPr>
            <a:r>
              <a:rPr lang="ru-RU" sz="3600" dirty="0" smtClean="0"/>
              <a:t> </a:t>
            </a:r>
          </a:p>
          <a:p>
            <a:pPr marL="0" indent="0" algn="just">
              <a:buNone/>
            </a:pPr>
            <a:r>
              <a:rPr lang="ru-RU" sz="3600" dirty="0" smtClean="0"/>
              <a:t>Самый крупный на земле алмаз с названием «</a:t>
            </a:r>
            <a:r>
              <a:rPr lang="ru-RU" sz="3600" dirty="0" err="1" smtClean="0"/>
              <a:t>Куллинан</a:t>
            </a:r>
            <a:r>
              <a:rPr lang="ru-RU" sz="3600" dirty="0" smtClean="0"/>
              <a:t>» весил 3106 карат (в 1 грамме 5 карат). Он был найден в 1905 году. Следующий по весу алмаз — «</a:t>
            </a:r>
            <a:r>
              <a:rPr lang="ru-RU" sz="3600" dirty="0" err="1" smtClean="0"/>
              <a:t>Эксцельсиор</a:t>
            </a:r>
            <a:r>
              <a:rPr lang="ru-RU" sz="3600" dirty="0" smtClean="0"/>
              <a:t>», найден в 1893 году. Он весил 995 карат. Третий алмаз — «Звезда Сьерра-Леоне» весом 970 карат был найден в 1972 году. Алмаз «Великий Могол» весом 787 карат был найден в Индии в XVII веке. «Алмаз Победы» весом 770 карат был найден в 1945 году в Западной Африке. </a:t>
            </a:r>
          </a:p>
          <a:p>
            <a:pPr marL="0" indent="0" algn="just">
              <a:buNone/>
            </a:pPr>
            <a:endParaRPr lang="ru-RU" sz="3600" dirty="0" smtClean="0"/>
          </a:p>
          <a:p>
            <a:pPr marL="0" indent="0" algn="just">
              <a:buNone/>
            </a:pPr>
            <a:r>
              <a:rPr lang="ru-RU" sz="3600" b="1" dirty="0" smtClean="0"/>
              <a:t>Преобразуйте текстовую информацию в табличную. </a:t>
            </a:r>
          </a:p>
          <a:p>
            <a:pPr marL="0" indent="0" algn="just">
              <a:buNone/>
            </a:pPr>
            <a:r>
              <a:rPr lang="ru-RU" sz="3600" b="1" dirty="0" smtClean="0"/>
              <a:t>Дайте названия столбцам и заполните таблицу.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7020272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Формулировка задачи </a:t>
            </a:r>
            <a:b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стиле 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PISA</a:t>
            </a:r>
            <a:endParaRPr lang="ru-RU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360363" algn="just">
              <a:buNone/>
            </a:pPr>
            <a:r>
              <a:rPr lang="ru-RU" sz="3600" dirty="0" smtClean="0"/>
              <a:t>Самый крупный на земле алмаз с названием «</a:t>
            </a:r>
            <a:r>
              <a:rPr lang="ru-RU" sz="3600" dirty="0" err="1" smtClean="0"/>
              <a:t>Куллинан</a:t>
            </a:r>
            <a:r>
              <a:rPr lang="ru-RU" sz="3600" dirty="0" smtClean="0"/>
              <a:t>» весил 3106 карат (в 1 грамме 5 карат). Он был найден в 1905 году. Следующий по весу алмаз — «</a:t>
            </a:r>
            <a:r>
              <a:rPr lang="ru-RU" sz="3600" dirty="0" err="1" smtClean="0"/>
              <a:t>Эксцельсиор</a:t>
            </a:r>
            <a:r>
              <a:rPr lang="ru-RU" sz="3600" dirty="0" smtClean="0"/>
              <a:t>», найден в 1893 году. Он весил 995 карат. Третий алмаз — «Звезда Сьерра-Леоне» весом 970 карат был найден в 1972 году. Алмаз «Великий Могол» весом 787 карат был найден в Индии в XVII веке. </a:t>
            </a:r>
            <a:r>
              <a:rPr lang="ru-RU" sz="3600" dirty="0" smtClean="0">
                <a:solidFill>
                  <a:srgbClr val="FF0000"/>
                </a:solidFill>
              </a:rPr>
              <a:t>«Алмаз Победы» и «Река </a:t>
            </a:r>
            <a:r>
              <a:rPr lang="ru-RU" sz="3600" dirty="0" err="1" smtClean="0">
                <a:solidFill>
                  <a:srgbClr val="FF0000"/>
                </a:solidFill>
              </a:rPr>
              <a:t>Уойе</a:t>
            </a:r>
            <a:r>
              <a:rPr lang="ru-RU" sz="3600" dirty="0" smtClean="0">
                <a:solidFill>
                  <a:srgbClr val="FF0000"/>
                </a:solidFill>
              </a:rPr>
              <a:t>»</a:t>
            </a:r>
            <a:r>
              <a:rPr lang="ru-RU" sz="3600" dirty="0" smtClean="0"/>
              <a:t>, оба весом 770 карат, были найдены в 1945 году в Западной Африке. </a:t>
            </a:r>
          </a:p>
          <a:p>
            <a:pPr marL="0" indent="360363">
              <a:buNone/>
            </a:pPr>
            <a:endParaRPr lang="ru-RU" sz="3600" dirty="0" smtClean="0"/>
          </a:p>
          <a:p>
            <a:pPr marL="0" indent="360363" algn="just">
              <a:buNone/>
            </a:pPr>
            <a:r>
              <a:rPr lang="ru-RU" sz="3600" dirty="0" smtClean="0"/>
              <a:t>При помощи внешних источников уточните, какие из алмазов были разделены на отдельные бриллианты. Проверьте достоверность изложенной в тексте информации. Составьте обобщающую таблицу на основе изученной информации. Отсортируйте алмазы по весу и постройте столбчатую диаграмму.</a:t>
            </a:r>
          </a:p>
          <a:p>
            <a:pPr marL="0" indent="0" algn="just">
              <a:buNone/>
            </a:pP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7020272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Математическая грамотность</a:t>
            </a:r>
            <a:endParaRPr lang="ru-RU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4100" dirty="0" smtClean="0"/>
              <a:t>Особенности заданий </a:t>
            </a:r>
            <a:r>
              <a:rPr lang="en-US" sz="4100" dirty="0" smtClean="0"/>
              <a:t>PISA</a:t>
            </a:r>
            <a:r>
              <a:rPr lang="en-US" sz="3600" dirty="0" smtClean="0"/>
              <a:t> </a:t>
            </a:r>
            <a:endParaRPr lang="ru-RU" sz="3600" dirty="0" smtClean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ru-RU" sz="3600" b="1" dirty="0" smtClean="0"/>
              <a:t>Особое внимание уделяется: 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600" dirty="0" smtClean="0"/>
              <a:t>Оценке математических рассуждений. 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600" dirty="0" smtClean="0"/>
              <a:t>Компьютерному моделированию. </a:t>
            </a:r>
          </a:p>
          <a:p>
            <a:pPr>
              <a:buNone/>
            </a:pPr>
            <a:endParaRPr lang="ru-RU" sz="3600" b="1" dirty="0" smtClean="0"/>
          </a:p>
          <a:p>
            <a:pPr>
              <a:buNone/>
            </a:pPr>
            <a:r>
              <a:rPr lang="ru-RU" sz="3600" b="1" dirty="0" smtClean="0"/>
              <a:t>При этом предполагается: </a:t>
            </a:r>
          </a:p>
          <a:p>
            <a:r>
              <a:rPr lang="ru-RU" sz="3600" dirty="0" smtClean="0"/>
              <a:t>Анализ информации графиков, диаграмм, таблиц для понимания истинного и ложного утверждения. </a:t>
            </a:r>
          </a:p>
          <a:p>
            <a:r>
              <a:rPr lang="ru-RU" sz="3600" dirty="0" smtClean="0"/>
              <a:t>Решение реальных проблем, включающих экономию затрат и экологические риски, средствами математики. </a:t>
            </a:r>
          </a:p>
          <a:p>
            <a:pPr marL="0" indent="0" algn="just">
              <a:buNone/>
            </a:pP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7020272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Формулировка задачи </a:t>
            </a:r>
            <a:b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стиле 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PISA</a:t>
            </a: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7 класс</a:t>
            </a:r>
            <a:endParaRPr lang="ru-RU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1484784"/>
            <a:ext cx="8229600" cy="1325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5656" y="2852936"/>
            <a:ext cx="5762625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7020272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Формулировка задачи </a:t>
            </a:r>
            <a:b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стиле 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PISA</a:t>
            </a: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7 класс</a:t>
            </a:r>
            <a:endParaRPr lang="ru-RU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628800"/>
            <a:ext cx="7272808" cy="495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7020272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Формулировка задачи </a:t>
            </a:r>
            <a:b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стиле 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PISA</a:t>
            </a: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7 класс</a:t>
            </a:r>
            <a:endParaRPr lang="ru-RU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772816"/>
            <a:ext cx="8388424" cy="4285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современного образования</a:t>
            </a:r>
            <a:endParaRPr lang="ru-RU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формирование функционально грамотной личности, согласно Р.Н. </a:t>
            </a:r>
            <a:r>
              <a:rPr lang="ru-RU" dirty="0" err="1" smtClean="0"/>
              <a:t>Бунееву</a:t>
            </a:r>
            <a:r>
              <a:rPr lang="ru-RU" dirty="0" smtClean="0"/>
              <a:t>, это «взращивание функционально грамотной личности», обладающей инициативностью, способностью творчески мыслить и находить нестандартные решения, умением выбирать профессиональный путь и др.</a:t>
            </a: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7020272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Формулировка задачи </a:t>
            </a:r>
            <a:b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стиле 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PISA</a:t>
            </a: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7 класс</a:t>
            </a:r>
            <a:endParaRPr lang="ru-RU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556792"/>
            <a:ext cx="6696744" cy="4792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51104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Традиционная формулировка. 9 класс</a:t>
            </a:r>
            <a:endParaRPr lang="ru-RU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360363">
              <a:buNone/>
            </a:pPr>
            <a:r>
              <a:rPr lang="ru-RU" dirty="0" smtClean="0"/>
              <a:t>Дан массив А[1..N],1&lt;N&lt;1000, состоящий из целых чисел. Найдите сумму 4 наибольших элементов массива.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51104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Формулировка задачи </a:t>
            </a:r>
            <a:b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стиле 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PISA</a:t>
            </a: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9 класс</a:t>
            </a:r>
            <a:endParaRPr lang="ru-RU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360363" algn="just">
              <a:buNone/>
            </a:pPr>
            <a:r>
              <a:rPr lang="ru-RU" sz="2400" dirty="0" smtClean="0"/>
              <a:t>Системный администратор раз в неделю создаёт архив пользовательских файлов. Однако объём диска, куда он помещает архив, может быть меньше, чем суммарный объём архивируемых файлов. Администратор хочет сэкономить место на диске для хранения архивов. Из-за этого он выбирает 4 наибольших по объему архивов и удаляет их. Тем самым сэкономив место на диске. Известно, какой объем занимает файл каждого пользователя.</a:t>
            </a:r>
          </a:p>
          <a:p>
            <a:pPr marL="0" indent="360363" algn="just">
              <a:buNone/>
            </a:pPr>
            <a:r>
              <a:rPr lang="ru-RU" sz="2400" dirty="0" smtClean="0"/>
              <a:t>По заданной информации об объёме файлов пользователей определите сэкономленное администратором место.</a:t>
            </a:r>
          </a:p>
          <a:p>
            <a:endParaRPr lang="ru-RU" sz="2400" dirty="0" smtClean="0"/>
          </a:p>
          <a:p>
            <a:pPr algn="r">
              <a:buNone/>
            </a:pPr>
            <a:r>
              <a:rPr lang="ru-RU" sz="2400" b="1" dirty="0" err="1" smtClean="0"/>
              <a:t>Демо</a:t>
            </a:r>
            <a:r>
              <a:rPr lang="ru-RU" sz="2400" b="1" dirty="0" smtClean="0"/>
              <a:t> КИМ ЕГЭ 2021 (26 задача)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7020272" cy="114300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Естественно-научная</a:t>
            </a: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грамотность</a:t>
            </a:r>
            <a:endParaRPr lang="ru-RU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4100" dirty="0" smtClean="0"/>
              <a:t>Особенности заданий </a:t>
            </a:r>
            <a:r>
              <a:rPr lang="en-US" sz="4100" dirty="0" smtClean="0"/>
              <a:t>PISA</a:t>
            </a:r>
            <a:r>
              <a:rPr lang="en-US" sz="3600" dirty="0" smtClean="0"/>
              <a:t> </a:t>
            </a:r>
            <a:endParaRPr lang="ru-RU" sz="3600" dirty="0" smtClean="0"/>
          </a:p>
          <a:p>
            <a:pPr>
              <a:buNone/>
            </a:pPr>
            <a:endParaRPr lang="en-US" sz="3600" dirty="0" smtClean="0"/>
          </a:p>
          <a:p>
            <a:pPr algn="just">
              <a:buNone/>
            </a:pPr>
            <a:r>
              <a:rPr lang="ru-RU" sz="3600" b="1" dirty="0" smtClean="0"/>
              <a:t>Проверяются три группы базовых умений: 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ru-RU" sz="3600" dirty="0" smtClean="0"/>
              <a:t>Научное объяснение явлений. 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ru-RU" sz="3600" dirty="0" smtClean="0"/>
              <a:t>Научная интерпретация данных и доказательств. 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ru-RU" sz="3600" dirty="0" smtClean="0"/>
              <a:t>Понимание и анализ информации, представленной в различных контекстах: личном, научном, профессиональном, общественном. </a:t>
            </a:r>
          </a:p>
          <a:p>
            <a:pPr algn="just"/>
            <a:endParaRPr lang="ru-RU" sz="3600" dirty="0" smtClean="0"/>
          </a:p>
          <a:p>
            <a:pPr algn="just">
              <a:buNone/>
            </a:pPr>
            <a:r>
              <a:rPr lang="ru-RU" sz="3600" b="1" dirty="0" smtClean="0"/>
              <a:t>При этом предполагается: </a:t>
            </a:r>
          </a:p>
          <a:p>
            <a:pPr algn="just"/>
            <a:r>
              <a:rPr lang="ru-RU" sz="3600" dirty="0" smtClean="0"/>
              <a:t>Активное применение интерактивных информационных моделей. </a:t>
            </a:r>
          </a:p>
          <a:p>
            <a:pPr>
              <a:buNone/>
            </a:pPr>
            <a:endParaRPr lang="ru-RU" sz="3600" dirty="0" smtClean="0"/>
          </a:p>
          <a:p>
            <a:pPr marL="0" indent="0" algn="just">
              <a:buNone/>
            </a:pP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51104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Традиционная формулировка. 9 класс</a:t>
            </a:r>
            <a:endParaRPr lang="ru-RU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360363" algn="just">
              <a:buNone/>
            </a:pPr>
            <a:r>
              <a:rPr lang="ru-RU" dirty="0" smtClean="0"/>
              <a:t>Дан массив, состоящий из 31 элемента, заполненных случайными целых числами из диапазона от 15 до 35. Найдите индекс элемента линейного массива, имеющего максимальное значение.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51104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Формулировка задачи </a:t>
            </a:r>
            <a:b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стиле 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PISA</a:t>
            </a: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9 класс</a:t>
            </a:r>
            <a:endParaRPr lang="ru-RU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360363" algn="just">
              <a:buNone/>
            </a:pPr>
            <a:r>
              <a:rPr lang="ru-RU" dirty="0" smtClean="0"/>
              <a:t>Сотрудник метеостанции каждый день фиксировал дневную температуру воздуха в июне. Определите числа месяца с максимальной дневной температурой.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51104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Формулировка задачи </a:t>
            </a:r>
            <a:b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стиле 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PISA</a:t>
            </a: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11 класс</a:t>
            </a:r>
            <a:endParaRPr lang="ru-RU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360363" algn="just">
              <a:buNone/>
            </a:pPr>
            <a:r>
              <a:rPr lang="ru-RU" dirty="0" smtClean="0"/>
              <a:t>Сотрудник метеостанции каждый день фиксировал дневную температуру воздуха в июне. Определите числа месяца с максимальной дневной температурой.</a:t>
            </a:r>
            <a:endParaRPr lang="ru-RU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 l="11341" t="17344" r="10625" b="14735"/>
          <a:stretch>
            <a:fillRect/>
          </a:stretch>
        </p:blipFill>
        <p:spPr bwMode="auto">
          <a:xfrm>
            <a:off x="0" y="1628800"/>
            <a:ext cx="9144000" cy="4474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7020272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Финансовая грамотность</a:t>
            </a:r>
            <a:endParaRPr lang="ru-RU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 numCol="2">
            <a:normAutofit fontScale="55000" lnSpcReduction="20000"/>
          </a:bodyPr>
          <a:lstStyle/>
          <a:p>
            <a:endParaRPr lang="ru-RU" sz="3600" dirty="0" smtClean="0"/>
          </a:p>
          <a:p>
            <a:pPr>
              <a:buNone/>
            </a:pPr>
            <a:r>
              <a:rPr lang="ru-RU" sz="4500" b="1" dirty="0" smtClean="0"/>
              <a:t>Содержание: </a:t>
            </a:r>
          </a:p>
          <a:p>
            <a:r>
              <a:rPr lang="ru-RU" sz="4500" dirty="0" smtClean="0"/>
              <a:t>деньги и операции с ними, </a:t>
            </a:r>
          </a:p>
          <a:p>
            <a:r>
              <a:rPr lang="ru-RU" sz="4500" dirty="0" smtClean="0"/>
              <a:t>планирование/управление финансами, </a:t>
            </a:r>
          </a:p>
          <a:p>
            <a:r>
              <a:rPr lang="ru-RU" sz="4500" dirty="0" smtClean="0"/>
              <a:t>риск и вознаграждения, </a:t>
            </a:r>
          </a:p>
          <a:p>
            <a:r>
              <a:rPr lang="ru-RU" sz="4500" dirty="0" smtClean="0"/>
              <a:t>финансовая среда. </a:t>
            </a:r>
          </a:p>
          <a:p>
            <a:endParaRPr lang="ru-RU" sz="4500" dirty="0" smtClean="0"/>
          </a:p>
          <a:p>
            <a:pPr>
              <a:buNone/>
            </a:pPr>
            <a:r>
              <a:rPr lang="ru-RU" sz="4500" b="1" dirty="0" smtClean="0"/>
              <a:t>Контекст: </a:t>
            </a:r>
          </a:p>
          <a:p>
            <a:r>
              <a:rPr lang="ru-RU" sz="4500" dirty="0" smtClean="0"/>
              <a:t>образование и работа; </a:t>
            </a:r>
          </a:p>
          <a:p>
            <a:r>
              <a:rPr lang="ru-RU" sz="4500" dirty="0" smtClean="0"/>
              <a:t>дом и семья; </a:t>
            </a:r>
          </a:p>
          <a:p>
            <a:r>
              <a:rPr lang="ru-RU" sz="4500" dirty="0" smtClean="0"/>
              <a:t>личные траты, досуг и отдых; </a:t>
            </a:r>
          </a:p>
          <a:p>
            <a:r>
              <a:rPr lang="ru-RU" sz="4500" dirty="0" smtClean="0"/>
              <a:t>общество и гражданин. </a:t>
            </a:r>
          </a:p>
          <a:p>
            <a:endParaRPr lang="ru-RU" sz="4500" dirty="0" smtClean="0"/>
          </a:p>
          <a:p>
            <a:pPr>
              <a:buNone/>
            </a:pPr>
            <a:r>
              <a:rPr lang="ru-RU" sz="4500" b="1" dirty="0" smtClean="0"/>
              <a:t>Познавательные умения: </a:t>
            </a:r>
          </a:p>
          <a:p>
            <a:r>
              <a:rPr lang="ru-RU" sz="4500" dirty="0" smtClean="0"/>
              <a:t>выявление финансовой информации, </a:t>
            </a:r>
          </a:p>
          <a:p>
            <a:r>
              <a:rPr lang="ru-RU" sz="4500" dirty="0" smtClean="0"/>
              <a:t>анализ информации в фин. контексте, </a:t>
            </a:r>
          </a:p>
          <a:p>
            <a:r>
              <a:rPr lang="ru-RU" sz="4500" dirty="0" smtClean="0"/>
              <a:t>оценка финансовых проблем, </a:t>
            </a:r>
          </a:p>
          <a:p>
            <a:r>
              <a:rPr lang="ru-RU" sz="4500" dirty="0" smtClean="0"/>
              <a:t>применение финансовых знаний. </a:t>
            </a:r>
          </a:p>
          <a:p>
            <a:pPr>
              <a:buNone/>
            </a:pPr>
            <a:endParaRPr lang="ru-RU" sz="3600" dirty="0" smtClean="0"/>
          </a:p>
          <a:p>
            <a:pPr marL="0" indent="0" algn="just">
              <a:buNone/>
            </a:pP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51104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Традиционная формулировка. 9 класс</a:t>
            </a:r>
            <a:endParaRPr lang="ru-RU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360363" algn="just">
              <a:buNone/>
            </a:pPr>
            <a:r>
              <a:rPr lang="ru-RU" dirty="0" smtClean="0"/>
              <a:t>Дана программа:</a:t>
            </a:r>
          </a:p>
          <a:p>
            <a:pPr marL="0" indent="360363" algn="just">
              <a:buNone/>
            </a:pPr>
            <a:endParaRPr lang="ru-RU" dirty="0" smtClean="0"/>
          </a:p>
          <a:p>
            <a:pPr marL="0" indent="360363" algn="just">
              <a:buNone/>
            </a:pPr>
            <a:r>
              <a:rPr lang="en-US" dirty="0" smtClean="0"/>
              <a:t>s, </a:t>
            </a:r>
            <a:r>
              <a:rPr lang="en-US" dirty="0" err="1" smtClean="0"/>
              <a:t>smax,y,pr</a:t>
            </a:r>
            <a:r>
              <a:rPr lang="en-US" dirty="0" smtClean="0"/>
              <a:t>=map(</a:t>
            </a:r>
            <a:r>
              <a:rPr lang="en-US" dirty="0" err="1" smtClean="0"/>
              <a:t>int,input</a:t>
            </a:r>
            <a:r>
              <a:rPr lang="en-US" dirty="0" smtClean="0"/>
              <a:t>().split())</a:t>
            </a:r>
            <a:endParaRPr lang="ru-RU" dirty="0" smtClean="0"/>
          </a:p>
          <a:p>
            <a:pPr marL="0" indent="360363" algn="just">
              <a:buNone/>
            </a:pPr>
            <a:r>
              <a:rPr lang="en-US" dirty="0" smtClean="0"/>
              <a:t>while s&lt;</a:t>
            </a:r>
            <a:r>
              <a:rPr lang="en-US" dirty="0" err="1" smtClean="0"/>
              <a:t>smax</a:t>
            </a:r>
            <a:r>
              <a:rPr lang="en-US" dirty="0" smtClean="0"/>
              <a:t>:</a:t>
            </a:r>
          </a:p>
          <a:p>
            <a:pPr marL="0" indent="360363" algn="just">
              <a:buNone/>
            </a:pPr>
            <a:r>
              <a:rPr lang="en-US" dirty="0" smtClean="0"/>
              <a:t>	s+=s*pr</a:t>
            </a:r>
          </a:p>
          <a:p>
            <a:pPr marL="0" indent="360363" algn="just">
              <a:buNone/>
            </a:pPr>
            <a:r>
              <a:rPr lang="en-US" dirty="0" smtClean="0"/>
              <a:t>	y+=1</a:t>
            </a:r>
          </a:p>
          <a:p>
            <a:pPr marL="0" indent="360363" algn="just">
              <a:buNone/>
            </a:pPr>
            <a:r>
              <a:rPr lang="en-US" dirty="0" smtClean="0"/>
              <a:t>print(y)</a:t>
            </a:r>
            <a:endParaRPr lang="ru-RU" dirty="0" smtClean="0"/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Составьте трассировочную таблицу к программе.</a:t>
            </a:r>
            <a:endParaRPr lang="en-US" dirty="0" smtClean="0"/>
          </a:p>
          <a:p>
            <a:pPr marL="0" indent="360363" algn="just">
              <a:buNone/>
            </a:pPr>
            <a:endParaRPr lang="en-US" dirty="0" smtClean="0"/>
          </a:p>
          <a:p>
            <a:pPr marL="0" indent="360363"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51104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Формулировка задачи </a:t>
            </a:r>
            <a:b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стиле 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PISA</a:t>
            </a: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9 класс</a:t>
            </a:r>
            <a:endParaRPr lang="ru-RU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360363" algn="just">
              <a:buNone/>
            </a:pPr>
            <a:r>
              <a:rPr lang="ru-RU" dirty="0" smtClean="0"/>
              <a:t>Определите по программе, в каком году будет куплен автомобиль, если начальная сумма – 500 000р., требуемая сумма – 1 350 000 р., годовой процент составляет 8%</a:t>
            </a:r>
            <a:r>
              <a:rPr lang="en-US" dirty="0" smtClean="0"/>
              <a:t>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Функциональная грамотность</a:t>
            </a:r>
            <a:endParaRPr lang="ru-RU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dirty="0" smtClean="0"/>
              <a:t> - это индикатор общественного благополучия.</a:t>
            </a:r>
          </a:p>
          <a:p>
            <a:pPr marL="0" indent="0" algn="just">
              <a:buNone/>
            </a:pPr>
            <a:r>
              <a:rPr lang="ru-RU" dirty="0" smtClean="0"/>
              <a:t>А.А. Леонтьев в одной из своих работ писал: </a:t>
            </a:r>
            <a:r>
              <a:rPr lang="ru-RU" i="1" dirty="0" smtClean="0"/>
              <a:t>«Если формальная грамотность - это владение навыками и умениями техники чтения, то функциональная грамотность - это способность человека свободно использовать эти навыки для извлечения информации из реального текста - для его понимания, сжатия, трансформации»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7020272" cy="1143000"/>
          </a:xfrm>
        </p:spPr>
        <p:txBody>
          <a:bodyPr>
            <a:normAutofit/>
          </a:bodyPr>
          <a:lstStyle/>
          <a:p>
            <a:r>
              <a:rPr lang="ru-RU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Креативное</a:t>
            </a: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мышление</a:t>
            </a:r>
            <a:endParaRPr lang="ru-RU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3600" b="1" dirty="0" smtClean="0"/>
              <a:t>Способность продуктивно участвовать в процессе выработки, оценки и совершенствовании идей, направленных на получение: </a:t>
            </a:r>
          </a:p>
          <a:p>
            <a:pPr marL="0" indent="0"/>
            <a:r>
              <a:rPr lang="ru-RU" sz="3600" dirty="0" smtClean="0"/>
              <a:t>инновационных (новых, новаторских, оригинальных, нестандартных, непривычных) и эффективных (действенных, результативных, экономичных, оптимальных ) решений, </a:t>
            </a:r>
          </a:p>
          <a:p>
            <a:pPr marL="0" indent="0">
              <a:buNone/>
            </a:pPr>
            <a:endParaRPr lang="ru-RU" sz="3600" dirty="0" smtClean="0"/>
          </a:p>
          <a:p>
            <a:pPr marL="0" indent="0">
              <a:buNone/>
            </a:pPr>
            <a:r>
              <a:rPr lang="ru-RU" sz="3600" i="1" dirty="0" smtClean="0"/>
              <a:t>и/или </a:t>
            </a:r>
          </a:p>
          <a:p>
            <a:pPr marL="0" indent="0"/>
            <a:r>
              <a:rPr lang="ru-RU" sz="3600" dirty="0" smtClean="0"/>
              <a:t>нового знания, </a:t>
            </a:r>
          </a:p>
          <a:p>
            <a:pPr marL="0" indent="0">
              <a:buNone/>
            </a:pPr>
            <a:endParaRPr lang="ru-RU" sz="3600" dirty="0" smtClean="0"/>
          </a:p>
          <a:p>
            <a:pPr marL="0" indent="0">
              <a:buNone/>
            </a:pPr>
            <a:r>
              <a:rPr lang="ru-RU" sz="3600" i="1" dirty="0" smtClean="0"/>
              <a:t>и/или </a:t>
            </a:r>
          </a:p>
          <a:p>
            <a:pPr marL="0" indent="0"/>
            <a:r>
              <a:rPr lang="ru-RU" sz="3600" dirty="0" smtClean="0"/>
              <a:t>эффектного (впечатляющего, вдохновляющего, необыкновенного, удивительного и т.п.) выражения воображения </a:t>
            </a:r>
          </a:p>
          <a:p>
            <a:pPr marL="0" indent="0" algn="just">
              <a:buNone/>
            </a:pP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7020272" cy="1143000"/>
          </a:xfrm>
        </p:spPr>
        <p:txBody>
          <a:bodyPr>
            <a:normAutofit/>
          </a:bodyPr>
          <a:lstStyle/>
          <a:p>
            <a:r>
              <a:rPr lang="ru-RU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Креативное</a:t>
            </a: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мышление</a:t>
            </a:r>
            <a:endParaRPr lang="ru-RU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 descr="C:\Users\Денис\Downloads\Без названия (1)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1628801"/>
            <a:ext cx="2010251" cy="187220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851920" y="1196752"/>
            <a:ext cx="1584176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5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</a:t>
            </a:r>
          </a:p>
        </p:txBody>
      </p:sp>
      <p:pic>
        <p:nvPicPr>
          <p:cNvPr id="7" name="Picture 3" descr="C:\Users\Денис\Downloads\Без названия (2)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16216" y="1628800"/>
            <a:ext cx="2143125" cy="2143125"/>
          </a:xfrm>
          <a:prstGeom prst="rect">
            <a:avLst/>
          </a:prstGeom>
          <a:noFill/>
        </p:spPr>
      </p:pic>
      <p:pic>
        <p:nvPicPr>
          <p:cNvPr id="8" name="Picture 4" descr="C:\Users\Денис\Downloads\Adobe_Photoshop_CC_icon.svg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79712" y="4221088"/>
            <a:ext cx="1800200" cy="1755195"/>
          </a:xfrm>
          <a:prstGeom prst="rect">
            <a:avLst/>
          </a:prstGeom>
          <a:noFill/>
        </p:spPr>
      </p:pic>
      <p:pic>
        <p:nvPicPr>
          <p:cNvPr id="9" name="Picture 5" descr="C:\Users\Денис\Downloads\Icon_of_MS_Publisher_(2019)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36096" y="4221088"/>
            <a:ext cx="1800200" cy="1800200"/>
          </a:xfrm>
          <a:prstGeom prst="rect">
            <a:avLst/>
          </a:prstGeom>
          <a:noFill/>
        </p:spPr>
      </p:pic>
      <p:cxnSp>
        <p:nvCxnSpPr>
          <p:cNvPr id="11" name="Прямая со стрелкой 10"/>
          <p:cNvCxnSpPr/>
          <p:nvPr/>
        </p:nvCxnSpPr>
        <p:spPr>
          <a:xfrm flipH="1">
            <a:off x="2771800" y="2397081"/>
            <a:ext cx="1080120" cy="23807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3419872" y="3212976"/>
            <a:ext cx="648072" cy="648072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5436096" y="2348880"/>
            <a:ext cx="1296144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5220072" y="3212976"/>
            <a:ext cx="648072" cy="57606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908720"/>
            <a:ext cx="7931224" cy="5217443"/>
          </a:xfrm>
        </p:spPr>
        <p:txBody>
          <a:bodyPr>
            <a:normAutofit fontScale="92500"/>
          </a:bodyPr>
          <a:lstStyle/>
          <a:p>
            <a:pPr marL="0" indent="360363" algn="just">
              <a:buNone/>
            </a:pPr>
            <a:r>
              <a:rPr lang="ru-RU" dirty="0" smtClean="0"/>
              <a:t>Повышение уровня функциональной грамотности обучающихся может быть обеспечено успешной реализацией ФГОС, за счет достижения планируемых предметных, </a:t>
            </a:r>
            <a:r>
              <a:rPr lang="ru-RU" dirty="0" err="1" smtClean="0"/>
              <a:t>метапредметных</a:t>
            </a:r>
            <a:r>
              <a:rPr lang="ru-RU" dirty="0" smtClean="0"/>
              <a:t> и личностных результатов, при условии, что в учебном процессе реализован комплексный </a:t>
            </a:r>
            <a:r>
              <a:rPr lang="ru-RU" dirty="0" err="1" smtClean="0"/>
              <a:t>системно-деятельностный</a:t>
            </a:r>
            <a:r>
              <a:rPr lang="ru-RU" dirty="0" smtClean="0"/>
              <a:t> подход, и процесс усвоения знаний представляет собой выполнение обучающимися заданий на применение знаний и умений.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18175" y="2967335"/>
            <a:ext cx="69076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Спасибо за внимание!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67128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содержательные линии курса информатики</a:t>
            </a:r>
            <a:endParaRPr lang="ru-RU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360363"/>
            <a:r>
              <a:rPr lang="ru-RU" dirty="0" smtClean="0"/>
              <a:t>линия информации и информационных процессов;</a:t>
            </a:r>
          </a:p>
          <a:p>
            <a:pPr marL="0" indent="360363"/>
            <a:r>
              <a:rPr lang="ru-RU" dirty="0" smtClean="0"/>
              <a:t>линия представления информации;</a:t>
            </a:r>
          </a:p>
          <a:p>
            <a:pPr marL="0" indent="360363"/>
            <a:r>
              <a:rPr lang="ru-RU" dirty="0" smtClean="0"/>
              <a:t>алгоритмическая линия;</a:t>
            </a:r>
          </a:p>
          <a:p>
            <a:pPr marL="0" indent="360363"/>
            <a:r>
              <a:rPr lang="ru-RU" dirty="0" smtClean="0"/>
              <a:t>линия компьютера;</a:t>
            </a:r>
          </a:p>
          <a:p>
            <a:pPr marL="0" indent="360363"/>
            <a:r>
              <a:rPr lang="ru-RU" dirty="0" smtClean="0"/>
              <a:t>линия формализации и моделирования;</a:t>
            </a:r>
          </a:p>
          <a:p>
            <a:pPr marL="0" indent="360363"/>
            <a:r>
              <a:rPr lang="ru-RU" dirty="0" smtClean="0"/>
              <a:t>линия информационных технологий.</a:t>
            </a:r>
          </a:p>
          <a:p>
            <a:pPr marL="0" indent="360363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Формирование ФГ</a:t>
            </a:r>
            <a:endParaRPr lang="ru-RU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- это формирование способности решать проблемы, с которыми человек сталкивается в современном мире, в реальной повседневной жизни, как правило, в условиях неопределённости, недостаточности или избыточности данных.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Особенности заданий на  формирование ФГ</a:t>
            </a:r>
            <a:endParaRPr lang="ru-RU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 задание – это задача, поставленная вне предметной области и решаемая при помощи предметных знаний;</a:t>
            </a:r>
          </a:p>
          <a:p>
            <a:r>
              <a:rPr lang="ru-RU" dirty="0" smtClean="0"/>
              <a:t> в каждом из заданий описывается жизненная ситуация, близкая и понятная обучающемуся;</a:t>
            </a:r>
          </a:p>
          <a:p>
            <a:r>
              <a:rPr lang="ru-RU" dirty="0" smtClean="0"/>
              <a:t>контекст заданий близок к проблемным ситуациям, возникающим в повседневной жизни;</a:t>
            </a:r>
          </a:p>
          <a:p>
            <a:pPr marL="0" indent="0"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Особенности заданий на  формирование ФГ</a:t>
            </a:r>
            <a:endParaRPr lang="ru-RU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 ситуация требует осознанного выбора модели поведения;</a:t>
            </a:r>
          </a:p>
          <a:p>
            <a:r>
              <a:rPr lang="ru-RU" dirty="0" smtClean="0"/>
              <a:t>вопросы изложены простым, ясным языком и немногословны, требуют перевода с обыденного языка на язык предметной области;</a:t>
            </a:r>
          </a:p>
          <a:p>
            <a:r>
              <a:rPr lang="ru-RU" dirty="0" smtClean="0"/>
              <a:t>используются иллюстрации – рисунки, таблицы.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Денис\Downloads\260221_____w40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836712"/>
            <a:ext cx="7200049" cy="54005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7020272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Критерии готовности учителя к развитию ФГ обучающихся:</a:t>
            </a:r>
            <a:endParaRPr lang="ru-RU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 овладение основными понятиями, связанными с функциональной грамотностью;</a:t>
            </a:r>
          </a:p>
          <a:p>
            <a:r>
              <a:rPr lang="ru-RU" dirty="0" smtClean="0"/>
              <a:t>овладение практиками формирования и оценки функциональной грамотности;</a:t>
            </a:r>
          </a:p>
          <a:p>
            <a:r>
              <a:rPr lang="ru-RU" dirty="0" smtClean="0"/>
              <a:t>понимание роли учебных задач как средства формирования функциональной грамотности;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1080</Words>
  <Application>Microsoft Office PowerPoint</Application>
  <PresentationFormat>Экран (4:3)</PresentationFormat>
  <Paragraphs>150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Тема Office</vt:lpstr>
      <vt:lpstr>Слайд 1</vt:lpstr>
      <vt:lpstr>Цель современного образования</vt:lpstr>
      <vt:lpstr>Функциональная грамотность</vt:lpstr>
      <vt:lpstr>Основные содержательные линии курса информатики</vt:lpstr>
      <vt:lpstr>Формирование ФГ</vt:lpstr>
      <vt:lpstr>Особенности заданий на  формирование ФГ</vt:lpstr>
      <vt:lpstr>Особенности заданий на  формирование ФГ</vt:lpstr>
      <vt:lpstr>Слайд 8</vt:lpstr>
      <vt:lpstr>Критерии готовности учителя к развитию ФГ обучающихся:</vt:lpstr>
      <vt:lpstr>Критерии готовности учителя к развитию ФГ обучающихся:</vt:lpstr>
      <vt:lpstr>Главное условие формирования ФГ:</vt:lpstr>
      <vt:lpstr>Составляющие ФГ по PISA:</vt:lpstr>
      <vt:lpstr>Читательская грамотность</vt:lpstr>
      <vt:lpstr>Традиционная формулировка</vt:lpstr>
      <vt:lpstr>Формулировка задачи  в стиле PISA</vt:lpstr>
      <vt:lpstr>Математическая грамотность</vt:lpstr>
      <vt:lpstr>Формулировка задачи  в стиле PISA. 7 класс</vt:lpstr>
      <vt:lpstr>Формулировка задачи  в стиле PISA. 7 класс</vt:lpstr>
      <vt:lpstr>Формулировка задачи  в стиле PISA. 7 класс</vt:lpstr>
      <vt:lpstr>Формулировка задачи  в стиле PISA. 7 класс</vt:lpstr>
      <vt:lpstr>Традиционная формулировка. 9 класс</vt:lpstr>
      <vt:lpstr>Формулировка задачи  в стиле PISA. 9 класс</vt:lpstr>
      <vt:lpstr>Естественно-научная грамотность</vt:lpstr>
      <vt:lpstr>Традиционная формулировка. 9 класс</vt:lpstr>
      <vt:lpstr>Формулировка задачи  в стиле PISA. 9 класс</vt:lpstr>
      <vt:lpstr>Формулировка задачи  в стиле PISA. 11 класс</vt:lpstr>
      <vt:lpstr>Финансовая грамотность</vt:lpstr>
      <vt:lpstr>Традиционная формулировка. 9 класс</vt:lpstr>
      <vt:lpstr>Формулировка задачи  в стиле PISA. 9 класс</vt:lpstr>
      <vt:lpstr>Креативное мышление</vt:lpstr>
      <vt:lpstr>Креативное мышление</vt:lpstr>
      <vt:lpstr>Слайд 32</vt:lpstr>
      <vt:lpstr>Слайд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Денис</dc:creator>
  <cp:lastModifiedBy>denisnac@mail.ru</cp:lastModifiedBy>
  <cp:revision>26</cp:revision>
  <dcterms:created xsi:type="dcterms:W3CDTF">2022-03-27T11:29:21Z</dcterms:created>
  <dcterms:modified xsi:type="dcterms:W3CDTF">2022-03-29T15:25:31Z</dcterms:modified>
</cp:coreProperties>
</file>