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57" r:id="rId5"/>
    <p:sldId id="266" r:id="rId6"/>
    <p:sldId id="267" r:id="rId7"/>
    <p:sldId id="268" r:id="rId8"/>
    <p:sldId id="269" r:id="rId9"/>
    <p:sldId id="262" r:id="rId10"/>
    <p:sldId id="270" r:id="rId11"/>
    <p:sldId id="271" r:id="rId12"/>
    <p:sldId id="272" r:id="rId13"/>
    <p:sldId id="273" r:id="rId14"/>
    <p:sldId id="279" r:id="rId15"/>
    <p:sldId id="280" r:id="rId16"/>
    <p:sldId id="281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75A3"/>
    <a:srgbClr val="B3C5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DE15A83-4818-4A47-A348-F4A9AFA9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BBB980-E8FC-4067-86A7-1D4907EC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D01FB7-F1A8-433A-BC55-59C7C400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8FB03DB-2728-4350-BACD-52B9237E3137}"/>
              </a:ext>
            </a:extLst>
          </p:cNvPr>
          <p:cNvSpPr/>
          <p:nvPr userDrawn="1"/>
        </p:nvSpPr>
        <p:spPr>
          <a:xfrm>
            <a:off x="5891514" y="0"/>
            <a:ext cx="6300486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FFA21717-33CB-400E-99B3-8F2D814A74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891213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F9860-E7AA-4B15-9EB5-DAA925921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5134" y="136525"/>
            <a:ext cx="5953246" cy="2387600"/>
          </a:xfrm>
        </p:spPr>
        <p:txBody>
          <a:bodyPr anchor="b"/>
          <a:lstStyle>
            <a:lvl1pPr algn="ctr">
              <a:defRPr sz="6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0C7889-FEAE-4D81-9328-48F835D92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602038"/>
            <a:ext cx="5953246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9473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4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DFF78-39D7-4937-98E8-F57FB15C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237F67-7887-4F79-9086-2D4E7C41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E47127-0BAA-48A8-B6F8-8F7AF2B6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E152EC-92EC-47F8-8905-AEB3824F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6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0B3EC-B4DF-48E5-8D49-912B3B56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577FBE-9365-476D-A0C7-B0BFE240C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68A4208-4596-4570-8A48-D601F1ED5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68763-5A91-4409-893B-F87ABA4D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AE3A2D-50DE-4F80-84DB-FD3E13A5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22462E-A153-40EE-9FBF-CE14C9F9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3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F8B33-EE05-426A-BB94-37FC4755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DB95E92-26F9-42A7-9612-E965D17A1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4C2F5B-A1B9-4449-A41D-B55E31C6B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9C5F5A-F6A2-4FBA-845D-97A93F2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4B308A-38D5-4D17-AF8B-1EE10530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76F7CB-AC52-43B4-AD6D-AD433BBE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E0C11-F975-45E8-BA3E-55FFB4BA5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29AAF6-AF28-4EC4-920C-E10415C7F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4C7B9-CAC3-42EE-A8E2-0F73AF39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BA44D-A820-4823-89E3-9F96458D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0E0266-68E3-4D86-9523-1E4C2F30E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9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8C4361-FBF7-455B-A690-B29413D343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6B34A3-84EB-40F7-AF48-61C84CD74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86928E-2BDC-46DC-A8FE-6610F8187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2EE9B7-51BC-4834-A25D-F8B9C6BE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B9BC63-6A65-46A2-85DF-3D18833C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0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3E4AB-007C-48CF-8A3A-B64245858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C0369-AC97-4306-8FA4-D63F6C15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393BF6-30A5-4619-86E0-C6FCAD4F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49F7F8-0AD7-426E-B538-B6DB07F9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050621-D5FD-43FC-ADA7-81BAB7DC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Фигура, имеющая форму буквы L 6">
            <a:extLst>
              <a:ext uri="{FF2B5EF4-FFF2-40B4-BE49-F238E27FC236}">
                <a16:creationId xmlns:a16="http://schemas.microsoft.com/office/drawing/2014/main" id="{2A4BBBCF-31DF-4475-9E88-8F57A3B2C09E}"/>
              </a:ext>
            </a:extLst>
          </p:cNvPr>
          <p:cNvSpPr/>
          <p:nvPr userDrawn="1"/>
        </p:nvSpPr>
        <p:spPr>
          <a:xfrm>
            <a:off x="0" y="5428527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>
            <a:extLst>
              <a:ext uri="{FF2B5EF4-FFF2-40B4-BE49-F238E27FC236}">
                <a16:creationId xmlns:a16="http://schemas.microsoft.com/office/drawing/2014/main" id="{344C342A-AFC3-4328-946C-6882274610AA}"/>
              </a:ext>
            </a:extLst>
          </p:cNvPr>
          <p:cNvSpPr/>
          <p:nvPr userDrawn="1"/>
        </p:nvSpPr>
        <p:spPr>
          <a:xfrm rot="10800000">
            <a:off x="11173428" y="0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>
            <a:extLst>
              <a:ext uri="{FF2B5EF4-FFF2-40B4-BE49-F238E27FC236}">
                <a16:creationId xmlns:a16="http://schemas.microsoft.com/office/drawing/2014/main" id="{61889BE7-1BC9-4DB5-9627-64C2ABFE345C}"/>
              </a:ext>
            </a:extLst>
          </p:cNvPr>
          <p:cNvSpPr/>
          <p:nvPr userDrawn="1"/>
        </p:nvSpPr>
        <p:spPr>
          <a:xfrm rot="16200000">
            <a:off x="10987271" y="5613903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>
            <a:extLst>
              <a:ext uri="{FF2B5EF4-FFF2-40B4-BE49-F238E27FC236}">
                <a16:creationId xmlns:a16="http://schemas.microsoft.com/office/drawing/2014/main" id="{D7E3AD0D-FD9E-447A-BC7C-9DFB2452477E}"/>
              </a:ext>
            </a:extLst>
          </p:cNvPr>
          <p:cNvSpPr/>
          <p:nvPr userDrawn="1"/>
        </p:nvSpPr>
        <p:spPr>
          <a:xfrm rot="5400000">
            <a:off x="-186160" y="186160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82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6CDA-E4D9-4680-9160-749F6D68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441D36-FD8D-467A-9F0C-C15D03101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B013D4-5D6D-4F16-B92B-DCDC02203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8A6D1C-C5C1-4F42-A25A-D272BE54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91FEAB-E3DA-4A2A-B748-4B754A11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2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B63CB-98F7-4FD2-AE6A-A9D1D0BB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7B4AB-69EB-4069-9839-993D2E79C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A4005B-2E7F-4189-B96D-CAEFC1F36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7EA7BC-84F9-4F7B-8CAB-E2239A3A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4A9B47-FDE3-4CE0-81AF-A83E6641E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2AFF76-4729-4763-A734-414D60F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6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A0613-0D99-4D1A-B35E-69F2AE2E9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161D37-3665-4485-9C81-A0284C59B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66577C-7E72-4461-97F1-2EFF35D06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327E4B-ABF3-4BBF-87D0-979FF17CE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838068-9821-41C4-A10F-9F910F920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AAFDDEA-5124-47FD-B4EF-22941F87F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D7621D-5914-4DCC-8B50-376C51D3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F9F542-2397-4C5D-B9B4-43036BE7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6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741AA3-DEB8-4E03-B716-EE5AD8A3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B8DF54-7B63-463D-A705-C0CD820F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FE19A30-CCCE-4D0F-A5EA-2694C83C5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863358-8F31-42DB-A75E-2CC034FE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6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5D96FC90-666A-41D8-AC3D-8F635019BD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5">
            <a:extLst>
              <a:ext uri="{FF2B5EF4-FFF2-40B4-BE49-F238E27FC236}">
                <a16:creationId xmlns:a16="http://schemas.microsoft.com/office/drawing/2014/main" id="{477A18B6-7186-4923-A2C6-B06CC71BFC9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51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75DAD50F-D376-4968-9022-8740455F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Рисунок 5">
            <a:extLst>
              <a:ext uri="{FF2B5EF4-FFF2-40B4-BE49-F238E27FC236}">
                <a16:creationId xmlns:a16="http://schemas.microsoft.com/office/drawing/2014/main" id="{C77762DE-954C-4411-AB2A-49A43212FD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7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075DF8B3-B61E-42DF-9749-0A9A8505A4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1175" y="-6906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320D08EE-D804-40FB-AE7E-CEE254F635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88063" y="3430929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02F63D49-B812-486B-B5E6-9C030000DC8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22907" y="3429000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28D52F32-A499-4CCC-A1BE-7EF779BE7B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24268" y="0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6001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E5460A7A-40FB-40F9-9F01-826315E49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6479" y="474562"/>
            <a:ext cx="3079750" cy="2954438"/>
          </a:xfrm>
          <a:solidFill>
            <a:schemeClr val="accent6"/>
          </a:solidFill>
          <a:ln>
            <a:noFill/>
          </a:ln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r">
              <a:buNone/>
              <a:defRPr>
                <a:solidFill>
                  <a:schemeClr val="bg1"/>
                </a:solidFill>
              </a:defRPr>
            </a:lvl2pPr>
            <a:lvl3pPr marL="914400" indent="0" algn="r">
              <a:buNone/>
              <a:defRPr>
                <a:solidFill>
                  <a:schemeClr val="bg1"/>
                </a:solidFill>
              </a:defRPr>
            </a:lvl3pPr>
            <a:lvl4pPr marL="1371600" indent="0" algn="r">
              <a:buNone/>
              <a:defRPr>
                <a:solidFill>
                  <a:schemeClr val="bg1"/>
                </a:solidFill>
              </a:defRPr>
            </a:lvl4pPr>
            <a:lvl5pPr marL="1828800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4E0003B5-56A3-4F15-9E0F-FFAD95C293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96729" y="474562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6F17BB5-1285-4C8E-A946-54AAA5C077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76479" y="3429000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213F24E3-9D87-431E-A109-DE113A1389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96729" y="3429000"/>
            <a:ext cx="3079750" cy="2954438"/>
          </a:xfrm>
          <a:solidFill>
            <a:schemeClr val="accent6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6">
            <a:extLst>
              <a:ext uri="{FF2B5EF4-FFF2-40B4-BE49-F238E27FC236}">
                <a16:creationId xmlns:a16="http://schemas.microsoft.com/office/drawing/2014/main" id="{64BCA4AD-2453-4D3A-A6F4-32B0C81B42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5771" y="1770926"/>
            <a:ext cx="4429768" cy="4612511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9592A19-466D-444B-BE3E-E2D807AEC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72" y="365125"/>
            <a:ext cx="442976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825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FD8F8F2-4624-4188-A5F6-724E8774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23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593B03F-2009-4E1E-B76F-4E7AC53513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5623" y="1885950"/>
            <a:ext cx="5257800" cy="44688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427EE61-8BDE-44DD-A358-2FAD275FBA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577" y="1023846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E85987E3-7190-47E0-9255-D36D3D11BF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8577" y="471164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D3CB2DBF-86BD-4842-BD8D-ED74947211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8577" y="572847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3743E8B6-7CBB-471E-A471-58E2B78D32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577" y="517579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id="{43700CC0-27A7-41CD-9023-C5A13EDC28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577" y="418406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C7E1DB0A-9FF1-40B4-BDB5-AC63D12110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577" y="363138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6">
            <a:extLst>
              <a:ext uri="{FF2B5EF4-FFF2-40B4-BE49-F238E27FC236}">
                <a16:creationId xmlns:a16="http://schemas.microsoft.com/office/drawing/2014/main" id="{9D51BF41-F634-4D57-A637-FF8A0EC4BB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8577" y="2558629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1A49660-1072-4AE0-8537-A7BC419F15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577" y="2005947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70B24C5F-4D3D-4415-A815-49971BABC5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5099799"/>
              </p:ext>
            </p:extLst>
          </p:nvPr>
        </p:nvGraphicFramePr>
        <p:xfrm>
          <a:off x="4745620" y="471163"/>
          <a:ext cx="1435261" cy="6080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5261">
                  <a:extLst>
                    <a:ext uri="{9D8B030D-6E8A-4147-A177-3AD203B41FA5}">
                      <a16:colId xmlns:a16="http://schemas.microsoft.com/office/drawing/2014/main" val="3484662148"/>
                    </a:ext>
                  </a:extLst>
                </a:gridCol>
              </a:tblGrid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90842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83475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00208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219575"/>
                  </a:ext>
                </a:extLst>
              </a:tr>
            </a:tbl>
          </a:graphicData>
        </a:graphic>
      </p:graphicFrame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502F727-D6EE-497C-A5B0-DE090ED4782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54326" y="696054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1" name="Рисунок 19">
            <a:extLst>
              <a:ext uri="{FF2B5EF4-FFF2-40B4-BE49-F238E27FC236}">
                <a16:creationId xmlns:a16="http://schemas.microsoft.com/office/drawing/2014/main" id="{0A240E27-AEFA-43F0-89FF-2A74A5D77D8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42389" y="2199183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2" name="Рисунок 19">
            <a:extLst>
              <a:ext uri="{FF2B5EF4-FFF2-40B4-BE49-F238E27FC236}">
                <a16:creationId xmlns:a16="http://schemas.microsoft.com/office/drawing/2014/main" id="{27F5EEBF-34A9-48CF-83E0-D6D660A5179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942389" y="3739045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3" name="Рисунок 19">
            <a:extLst>
              <a:ext uri="{FF2B5EF4-FFF2-40B4-BE49-F238E27FC236}">
                <a16:creationId xmlns:a16="http://schemas.microsoft.com/office/drawing/2014/main" id="{190A3F46-C204-4178-985D-47AB747A32D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54326" y="5261562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presentation-creation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177DD-DF81-4F80-A921-6C4F2C0AA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4B142D-96E1-400F-9902-09D8626B2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3BA0E2-FBA8-48E6-91B5-D882FB555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D04A-233C-4E8F-A10D-8C0D98297D7F}" type="datetimeFigureOut">
              <a:rPr lang="ru-RU" smtClean="0"/>
              <a:t>чт 09.02.23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981118-B587-4460-83FC-ED85EF5E8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81D7A8-14B2-492F-9F61-6C741CF7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7"/>
            <a:extLst>
              <a:ext uri="{FF2B5EF4-FFF2-40B4-BE49-F238E27FC236}">
                <a16:creationId xmlns:a16="http://schemas.microsoft.com/office/drawing/2014/main" id="{DB681911-E539-4075-B5C8-107AF8BC28C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5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63" r:id="rId10"/>
    <p:sldLayoutId id="2147483662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C5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742F0B-5640-44F2-AAAA-19FBC87FA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466" y="185735"/>
            <a:ext cx="6921447" cy="5139798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  <a:t>ОБОБЩАЮЩИЙ УРОК</a:t>
            </a:r>
            <a:b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  <a:t>по теме</a:t>
            </a:r>
            <a:b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  <a:t>«ВТОРОСТЕПЕННЫЕ ЧЛЕНЫ</a:t>
            </a:r>
            <a:b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  <a:t>ПРЕДЛОЖЕНИЯ</a:t>
            </a:r>
            <a: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  <a:t>»</a:t>
            </a:r>
            <a:b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ru-RU" sz="4400" dirty="0" smtClean="0">
                <a:latin typeface="Georgia" panose="02040502050405020303" pitchFamily="18" charset="0"/>
                <a:cs typeface="Arial" panose="020B0604020202020204" pitchFamily="34" charset="0"/>
              </a:rPr>
              <a:t>8 класс</a:t>
            </a:r>
            <a:endParaRPr lang="ru-RU" sz="44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6913" y="1032933"/>
            <a:ext cx="4973506" cy="36628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56913" y="5325533"/>
            <a:ext cx="4622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4E75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</a:t>
            </a:r>
            <a:r>
              <a:rPr lang="ru-RU" b="1" dirty="0" err="1" smtClean="0">
                <a:solidFill>
                  <a:srgbClr val="4E75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Костяева</a:t>
            </a:r>
            <a:r>
              <a:rPr lang="ru-RU" b="1" dirty="0" smtClean="0">
                <a:solidFill>
                  <a:srgbClr val="4E75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Л.Ф., учитель русского языка </a:t>
            </a:r>
            <a:r>
              <a:rPr lang="ru-RU" b="1" dirty="0">
                <a:solidFill>
                  <a:srgbClr val="4E75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литературы ГБОУ РМ </a:t>
            </a:r>
            <a:r>
              <a:rPr lang="ru-RU" b="1" dirty="0" smtClean="0">
                <a:solidFill>
                  <a:srgbClr val="4E75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«Саранская </a:t>
            </a:r>
            <a:r>
              <a:rPr lang="ru-RU" b="1" dirty="0">
                <a:solidFill>
                  <a:srgbClr val="4E75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школа-интернат для детей с нарушениями </a:t>
            </a:r>
            <a:r>
              <a:rPr lang="ru-RU" b="1" dirty="0" smtClean="0">
                <a:solidFill>
                  <a:srgbClr val="4E75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слуха»</a:t>
            </a:r>
            <a:endParaRPr lang="ru-RU" b="1" dirty="0">
              <a:solidFill>
                <a:srgbClr val="4E75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40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AF710DF6-AFE1-45E2-9332-CD4337441F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54718"/>
              </p:ext>
            </p:extLst>
          </p:nvPr>
        </p:nvGraphicFramePr>
        <p:xfrm>
          <a:off x="287866" y="499532"/>
          <a:ext cx="11548536" cy="518852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887134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887134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887134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887134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123289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Второстепенный член предложения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какие вопросы отвечает?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второстепенных членов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Какими частями речи могут быть выражены?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137407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освенных падежей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Прямые и косвенные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Существительным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Местоимением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Наречием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Числительным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Инфинитивом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Неделимым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словосочетанием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171911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Какой?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Чей?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Согласованные и несогласованные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Прилагательным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Причастием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Числительным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Местоимением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Существительным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71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AF710DF6-AFE1-45E2-9332-CD4337441F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074642"/>
              </p:ext>
            </p:extLst>
          </p:nvPr>
        </p:nvGraphicFramePr>
        <p:xfrm>
          <a:off x="795866" y="1318988"/>
          <a:ext cx="10583332" cy="429363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645833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645833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645833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645833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14475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Второстепенный член предложения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какие вопросы отвечает?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второстепенных членов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Какими частями речи могут быть выражены?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77588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Обстоятельство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Как? Каким образом?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Как? В какой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степени?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Где? Куда? Откуда?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каком условии?</a:t>
                      </a:r>
                    </a:p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Почему?Отчего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какой причине?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Зачем?Для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чего?</a:t>
                      </a:r>
                    </a:p>
                    <a:p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Несмотря на что?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 действия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и степени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Места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Времени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</a:t>
                      </a:r>
                    </a:p>
                    <a:p>
                      <a:endParaRPr lang="ru-RU" sz="2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Уступки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Сущ.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косвенном падеже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Наречием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Деепричастием и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дееприч.оборотом</a:t>
                      </a:r>
                      <a:endParaRPr lang="ru-RU" sz="20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Инфинитивом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Фразеологизмом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Сравнительными оборотами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21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4800" cy="1184275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Работа с карточками-цифрами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56267"/>
            <a:ext cx="11015133" cy="5037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Гости просили Татьяну спеть.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Несмотря на поздний час, в доме никто не спал.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Вечером Петр приехал проститься. 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Осетин-извозчик неутомимо погонял лошадей. 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Лестница на чердак была очень крутая.</a:t>
            </a:r>
          </a:p>
          <a:p>
            <a:pPr marL="0" indent="0">
              <a:buNone/>
            </a:pP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02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ТВОРЧЕСКАЯ РАБОТА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Карточка 3го уровня сложности.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1.Распространить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предложения второстепенными </a:t>
            </a: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членами предложения.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2.Сделать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вывод, для чего нужны </a:t>
            </a: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второстепенные члены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предложения в тексте.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Прошло (какое?) лето. Наступила (какая?) осень. В (каком?) лесу деревья (когда?) облетели. Только берёзки сохранили (какие?) листочки. (Какие?) лучи озаряют (какой?) лес. Природа готовится к отдыху.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18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ТВОРЧЕСКАЯ РАБОТА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Карточка 2го уровня сложности.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1.Написать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текст, распространив его второстепенными </a:t>
            </a: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членами предложения.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2.Определить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, зачем нужны второстепенные </a:t>
            </a: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члены предложения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в тексте.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Наступление весны.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Солнце светит всё … .  …. дорога оттаяла. Снег …  осел и почернел. Дует …  ветерок. На …  блестят лужи. На деревьях появляются …  листочки. Все … оживает.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28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ТВОРЧЕСКАЯ РАБОТА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Карточка 1го уровня сложности.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1.Написать несколько предложений на тему «Зимний лес».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2.Определить, зачем нужны второстепенные </a:t>
            </a: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члены предложения в тексте.  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Я  побывал в зимнем лесу… 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:p14="http://schemas.microsoft.com/office/powerpoint/2010/main" val="372833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АЛГОРИТМ ОТВЕТА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1.Прочитайте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задание.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2.Прочитайте 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свой  текст.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3.Вывод:определите,зачем </a:t>
            </a: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ru-RU" sz="40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нужны </a:t>
            </a:r>
            <a:r>
              <a:rPr lang="ru-RU" sz="40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F"/>
              </a:rPr>
              <a:t>второстепенные члены в тексте.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:p14="http://schemas.microsoft.com/office/powerpoint/2010/main" val="6859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Синтаксический разбор предложения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Тоненький ручеёк, изгибаясь, пробивается среди глухих лесов и болот, поросших богатой растительностью.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4747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Подведение </a:t>
            </a:r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итогов. Рефлексия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сегодня занимались?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предложения мы повторили?</a:t>
            </a: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Какая была цель урока? Мы достигли ее?</a:t>
            </a:r>
          </a:p>
          <a:p>
            <a:pPr marL="0" indent="0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-Для чего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предложении нужны второстепенные члены предложения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275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ДОМАШНЕЕ ЗАДАНИЕ: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ифференцированная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карточкам.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76A67-772F-4905-A095-E3946259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032" y="342367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ЦЕЛЬ: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B5441-63C2-46D7-AE01-8336336C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352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обобщение изученного по теме «Второстепенные члены предложения».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63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76A67-772F-4905-A095-E3946259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032" y="342367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ЗАДАЧИ: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B5441-63C2-46D7-AE01-8336336C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35267" cy="4351338"/>
          </a:xfrm>
        </p:spPr>
        <p:txBody>
          <a:bodyPr>
            <a:normAutofit fontScale="62500" lnSpcReduction="20000"/>
          </a:bodyPr>
          <a:lstStyle/>
          <a:p>
            <a:pPr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Обучающая: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закрепить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навык различения второстепенных членов предложений и их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видов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Развивающая: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развивать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культуру речи, логическое мышление, самостоятельность, быстроту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мышления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Воспитывающая: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развивать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интерес к изучению русского языка.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  <a:p>
            <a:pPr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Коррекционная</a:t>
            </a:r>
            <a:r>
              <a:rPr lang="ru-RU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F"/>
              </a:rPr>
              <a:t>: </a:t>
            </a:r>
            <a:r>
              <a:rPr 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корректировать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F"/>
              </a:rPr>
              <a:t>и развивать связную письменную речь.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F"/>
            </a:endParaRPr>
          </a:p>
        </p:txBody>
      </p:sp>
    </p:spTree>
    <p:extLst>
      <p:ext uri="{BB962C8B-B14F-4D97-AF65-F5344CB8AC3E}">
        <p14:creationId xmlns:p14="http://schemas.microsoft.com/office/powerpoint/2010/main" val="385745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76A67-772F-4905-A095-E3946259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032" y="342367"/>
            <a:ext cx="10515600" cy="1325563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ЭПИГРАФ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B5441-63C2-46D7-AE01-8336336C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35267" cy="435133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 smtClean="0"/>
              <a:t>     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родным языком 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человеке</a:t>
            </a:r>
          </a:p>
          <a:p>
            <a:pPr marL="0" indent="0" algn="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прекращается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никогда.</a:t>
            </a:r>
          </a:p>
          <a:p>
            <a:pPr marL="0" indent="0" algn="r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И.И. Срезневский</a:t>
            </a:r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12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Эпи́граф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-цитата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помещают в произведении, чтобы передать читателю его основную смысловую нагрузку, дух и то, как сам автор относится к этой теме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Лингви́ст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учёный, специалист по языкознанию, языковедению.</a:t>
            </a:r>
          </a:p>
        </p:txBody>
      </p:sp>
    </p:spTree>
    <p:extLst>
      <p:ext uri="{BB962C8B-B14F-4D97-AF65-F5344CB8AC3E}">
        <p14:creationId xmlns:p14="http://schemas.microsoft.com/office/powerpoint/2010/main" val="76700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4800" cy="11842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ПРЕДЛОЖЕНИЯ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56267"/>
            <a:ext cx="11015133" cy="5037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предложение состоит из слов и выражает законченную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мысль;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цели высказывания предложения бывают повествовательные, вопросительные,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побудительные;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интонации - восклицательные,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невосклицательные;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наличию второстепенных членов предложения бывают распространенные,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нераспространенные;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 наличию главных членов простые и сложные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8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ЧЛЕНЫ ПРЕДЛОЖЕНИЯ</a:t>
            </a:r>
            <a:endParaRPr lang="ru-RU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члены предложения могут быть главными и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второстепенными;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главными членами предложения называются подлежащее и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сказуемое;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второстепенные члены – дополнение, определение, обстоятельство.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97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С</a:t>
            </a:r>
            <a:r>
              <a:rPr lang="ru-RU" dirty="0" smtClean="0">
                <a:solidFill>
                  <a:srgbClr val="C00000"/>
                </a:solidFill>
                <a:latin typeface="Georgia" panose="02040502050405020303" pitchFamily="18" charset="0"/>
              </a:rPr>
              <a:t>егодня </a:t>
            </a:r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мы будем: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повторять основные сведения о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второстепенных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членах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предложения;         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-обобщать имеющиеся знания об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определениях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дополнениях,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обстоятельствах.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76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3105377B-1A8E-4D93-AF22-A6E520F99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</a:rPr>
              <a:t>Игра «Грамматическое лото»</a:t>
            </a:r>
          </a:p>
        </p:txBody>
      </p:sp>
      <p:graphicFrame>
        <p:nvGraphicFramePr>
          <p:cNvPr id="10" name="Таблица 10">
            <a:extLst>
              <a:ext uri="{FF2B5EF4-FFF2-40B4-BE49-F238E27FC236}">
                <a16:creationId xmlns:a16="http://schemas.microsoft.com/office/drawing/2014/main" id="{AF710DF6-AFE1-45E2-9332-CD4337441F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802361"/>
              </p:ext>
            </p:extLst>
          </p:nvPr>
        </p:nvGraphicFramePr>
        <p:xfrm>
          <a:off x="838200" y="1615322"/>
          <a:ext cx="10583332" cy="361945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645833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645833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645833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645833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14475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Второстепенный член предложения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какие вопросы отвечает?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второстепенных членов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Какими частями речи могут быть выражены?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62016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77588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77588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Обстоятельство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80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684</Words>
  <Application>Microsoft Office PowerPoint</Application>
  <PresentationFormat>Широкоэкранный</PresentationFormat>
  <Paragraphs>130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F</vt:lpstr>
      <vt:lpstr>Georgia</vt:lpstr>
      <vt:lpstr>Times New Roman</vt:lpstr>
      <vt:lpstr>Тема Office</vt:lpstr>
      <vt:lpstr>ОБОБЩАЮЩИЙ УРОК по теме «ВТОРОСТЕПЕННЫЕ ЧЛЕНЫ ПРЕДЛОЖЕНИЯ» 8 класс</vt:lpstr>
      <vt:lpstr>ЦЕЛЬ:</vt:lpstr>
      <vt:lpstr>ЗАДАЧИ:</vt:lpstr>
      <vt:lpstr>ЭПИГРАФ</vt:lpstr>
      <vt:lpstr>СЛОВАРНАЯ РАБОТА</vt:lpstr>
      <vt:lpstr>ПРЕДЛОЖЕНИЯ</vt:lpstr>
      <vt:lpstr>ЧЛЕНЫ ПРЕДЛОЖЕНИЯ</vt:lpstr>
      <vt:lpstr>Сегодня мы будем:</vt:lpstr>
      <vt:lpstr>Игра «Грамматическое лото»</vt:lpstr>
      <vt:lpstr>Презентация PowerPoint</vt:lpstr>
      <vt:lpstr>Презентация PowerPoint</vt:lpstr>
      <vt:lpstr>Работа с карточками-цифрами </vt:lpstr>
      <vt:lpstr>ТВОРЧЕСКАЯ РАБОТА</vt:lpstr>
      <vt:lpstr>ТВОРЧЕСКАЯ РАБОТА</vt:lpstr>
      <vt:lpstr>ТВОРЧЕСКАЯ РАБОТА</vt:lpstr>
      <vt:lpstr>АЛГОРИТМ ОТВЕТА</vt:lpstr>
      <vt:lpstr>Синтаксический разбор предложения</vt:lpstr>
      <vt:lpstr>Подведение итогов. Рефлексия</vt:lpstr>
      <vt:lpstr>ДОМАШНЕЕ ЗАДАНИЕ: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Пользователь</cp:lastModifiedBy>
  <cp:revision>22</cp:revision>
  <dcterms:created xsi:type="dcterms:W3CDTF">2021-12-09T11:10:51Z</dcterms:created>
  <dcterms:modified xsi:type="dcterms:W3CDTF">2023-02-09T17:18:39Z</dcterms:modified>
</cp:coreProperties>
</file>