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4T12:11:20.700" idx="1">
    <p:pos x="10" y="10"/>
    <p:text/>
    <p:extLst>
      <p:ext uri="{C676402C-5697-4E1C-873F-D02D1690AC5C}">
        <p15:threadingInfo xmlns:p15="http://schemas.microsoft.com/office/powerpoint/2012/main" xmlns="" timeZoneBias="-180"/>
      </p:ext>
    </p:extLst>
  </p:cm>
  <p:cm authorId="1" dt="2022-10-24T12:11:21.448" idx="2">
    <p:pos x="146" y="146"/>
    <p:text/>
    <p:extLst>
      <p:ext uri="{C676402C-5697-4E1C-873F-D02D1690AC5C}">
        <p15:threadingInfo xmlns:p15="http://schemas.microsoft.com/office/powerpoint/2012/main" xmlns="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F03ACC3-3BB4-440E-80DC-6CFFB7057EA5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9E39394-003F-435C-AA6A-387B82C35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3818" y="685799"/>
            <a:ext cx="8915399" cy="2262781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Bookman Old Style" panose="02050604050505020204" pitchFamily="18" charset="0"/>
              </a:rPr>
              <a:t>Занимательная математика для 5,6,7 классов</a:t>
            </a:r>
            <a:br>
              <a:rPr lang="ru-RU" dirty="0" smtClean="0">
                <a:solidFill>
                  <a:schemeClr val="bg2"/>
                </a:solidFill>
                <a:latin typeface="Bookman Old Style" panose="02050604050505020204" pitchFamily="18" charset="0"/>
              </a:rPr>
            </a:br>
            <a:endParaRPr lang="ru-RU" dirty="0">
              <a:solidFill>
                <a:schemeClr val="bg2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https://kartinkin.net/uploads/posts/2022-03/1646375682_4-kartinkin-net-p-matematicheskie-kartinki-dlya-oformleniya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991" y="2342637"/>
            <a:ext cx="4777894" cy="418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9125" y="4432966"/>
            <a:ext cx="57020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Подготовил учитель </a:t>
            </a:r>
          </a:p>
          <a:p>
            <a:r>
              <a:rPr lang="ru-RU" sz="2000" dirty="0" smtClean="0"/>
              <a:t>МБОУ ОСОШ № 11</a:t>
            </a:r>
          </a:p>
          <a:p>
            <a:r>
              <a:rPr lang="ru-RU" sz="2000" dirty="0" smtClean="0"/>
              <a:t>Зозулина Юлия Васильевна</a:t>
            </a:r>
          </a:p>
          <a:p>
            <a:r>
              <a:rPr lang="ru-RU" sz="2000" dirty="0" smtClean="0"/>
              <a:t>г. Воронеж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07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074" y="2808513"/>
            <a:ext cx="10145486" cy="22768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2060"/>
                </a:solidFill>
                <a:latin typeface="Bookman Old Style" pitchFamily="18" charset="0"/>
              </a:rPr>
              <a:t>Спасибо за внимание!</a:t>
            </a:r>
            <a:endParaRPr lang="ru-RU" sz="66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395" y="66445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Что такое математика. Что изучает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0342" y="1724297"/>
            <a:ext cx="79814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>
                <a:latin typeface="Bookman Old Style" panose="02050604050505020204" pitchFamily="18" charset="0"/>
              </a:rPr>
              <a:t>Матема́тика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latin typeface="Bookman Old Style" panose="02050604050505020204" pitchFamily="18" charset="0"/>
              </a:rPr>
              <a:t>- точная </a:t>
            </a:r>
            <a:r>
              <a:rPr lang="ru-RU" dirty="0">
                <a:latin typeface="Bookman Old Style" panose="02050604050505020204" pitchFamily="18" charset="0"/>
              </a:rPr>
              <a:t>(формальная) наука, первоначально исследовавшая количественные отношения и пространственные формы</a:t>
            </a:r>
          </a:p>
        </p:txBody>
      </p:sp>
      <p:pic>
        <p:nvPicPr>
          <p:cNvPr id="2054" name="Picture 6" descr="https://gobigo.ru/wp-content/uploads/2021/11/as544mat-1536x148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95" y="3005187"/>
            <a:ext cx="3640287" cy="350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6294" y="3338141"/>
            <a:ext cx="5230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anose="02050604050505020204" pitchFamily="18" charset="0"/>
              </a:rPr>
              <a:t>Математика</a:t>
            </a:r>
            <a:r>
              <a:rPr lang="ru-RU" dirty="0" smtClean="0">
                <a:latin typeface="Bookman Old Style" panose="02050604050505020204" pitchFamily="18" charset="0"/>
              </a:rPr>
              <a:t>-царица точных наук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15866" y="3169445"/>
            <a:ext cx="6151762" cy="86061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11200" y="44448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0" dirty="0" smtClean="0">
                <a:solidFill>
                  <a:srgbClr val="333333"/>
                </a:solidFill>
                <a:effectLst/>
                <a:latin typeface="Bookman Old Style" panose="02050604050505020204" pitchFamily="18" charset="0"/>
              </a:rPr>
              <a:t>Математика изучает воображаемые, идеальные объекты и соотношения между ними, используя формальный язык.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91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054" y="611880"/>
            <a:ext cx="8911687" cy="128089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Мини викторина</a:t>
            </a:r>
            <a:endParaRPr lang="ru-RU" sz="4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4" descr="https://img2.freepng.ru/20190706/jaz/kisspng-mathematics-education-tattoo-design-art-5d208d31a9a8f1.14193544156241438569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2465" y="2615260"/>
            <a:ext cx="4348753" cy="412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77469" y="1892770"/>
            <a:ext cx="64349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ru-RU" sz="2400" dirty="0" smtClean="0"/>
              <a:t>На какие области подразделяется математика </a:t>
            </a:r>
          </a:p>
          <a:p>
            <a:r>
              <a:rPr lang="ru-RU" sz="2400" dirty="0" smtClean="0"/>
              <a:t>2 Что каждая из них изучает</a:t>
            </a:r>
          </a:p>
          <a:p>
            <a:r>
              <a:rPr lang="ru-RU" sz="2400" dirty="0" smtClean="0"/>
              <a:t>3 Какие темы вы изучаете на уроках математики</a:t>
            </a:r>
          </a:p>
          <a:p>
            <a:r>
              <a:rPr lang="ru-RU" sz="2400" dirty="0" smtClean="0"/>
              <a:t>4 Интересен ли вам этот предмет и почему</a:t>
            </a:r>
          </a:p>
          <a:p>
            <a:r>
              <a:rPr lang="ru-RU" sz="2400" dirty="0" smtClean="0"/>
              <a:t>5 Зачем математика современному человеку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13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0607" y="231072"/>
            <a:ext cx="8911687" cy="128089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Посчитаем </a:t>
            </a:r>
            <a:endParaRPr lang="ru-RU" sz="44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8423" y="1409636"/>
            <a:ext cx="7853082" cy="570411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Одним из главных действий математики является счет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30608" y="2453217"/>
            <a:ext cx="40864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ПРИМЕРЫ</a:t>
            </a:r>
          </a:p>
          <a:p>
            <a:r>
              <a:rPr lang="ru-RU" sz="3200" b="1" dirty="0" smtClean="0">
                <a:latin typeface="Bookman Old Style" panose="02050604050505020204" pitchFamily="18" charset="0"/>
              </a:rPr>
              <a:t>48:12=</a:t>
            </a:r>
            <a:endParaRPr lang="ru-RU" sz="3200" dirty="0">
              <a:latin typeface="Bookman Old Style" panose="02050604050505020204" pitchFamily="18" charset="0"/>
            </a:endParaRPr>
          </a:p>
          <a:p>
            <a:r>
              <a:rPr lang="ru-RU" sz="3200" b="1" dirty="0">
                <a:latin typeface="Bookman Old Style" panose="02050604050505020204" pitchFamily="18" charset="0"/>
              </a:rPr>
              <a:t>96 : </a:t>
            </a:r>
            <a:r>
              <a:rPr lang="ru-RU" sz="3200" b="1" dirty="0" smtClean="0">
                <a:latin typeface="Bookman Old Style" panose="02050604050505020204" pitchFamily="18" charset="0"/>
              </a:rPr>
              <a:t>3=</a:t>
            </a:r>
            <a:endParaRPr lang="ru-RU" sz="3200" dirty="0">
              <a:latin typeface="Bookman Old Style" panose="02050604050505020204" pitchFamily="18" charset="0"/>
            </a:endParaRPr>
          </a:p>
          <a:p>
            <a:r>
              <a:rPr lang="ru-RU" sz="3200" b="1" dirty="0">
                <a:latin typeface="Bookman Old Style" panose="02050604050505020204" pitchFamily="18" charset="0"/>
              </a:rPr>
              <a:t>2-(-9</a:t>
            </a:r>
            <a:r>
              <a:rPr lang="ru-RU" sz="3200" b="1" dirty="0" smtClean="0">
                <a:latin typeface="Bookman Old Style" panose="02050604050505020204" pitchFamily="18" charset="0"/>
              </a:rPr>
              <a:t>)=</a:t>
            </a:r>
            <a:endParaRPr lang="ru-RU" sz="3200" dirty="0">
              <a:latin typeface="Bookman Old Style" panose="02050604050505020204" pitchFamily="18" charset="0"/>
            </a:endParaRPr>
          </a:p>
          <a:p>
            <a:r>
              <a:rPr lang="ru-RU" sz="3200" b="1" dirty="0" smtClean="0">
                <a:latin typeface="Bookman Old Style" panose="02050604050505020204" pitchFamily="18" charset="0"/>
              </a:rPr>
              <a:t>0-8=</a:t>
            </a:r>
            <a:endParaRPr lang="ru-RU" sz="3200" dirty="0">
              <a:latin typeface="Bookman Old Style" panose="02050604050505020204" pitchFamily="18" charset="0"/>
            </a:endParaRPr>
          </a:p>
          <a:p>
            <a:r>
              <a:rPr lang="ru-RU" sz="3200" b="1" dirty="0">
                <a:latin typeface="Bookman Old Style" panose="02050604050505020204" pitchFamily="18" charset="0"/>
              </a:rPr>
              <a:t>-(-19)+</a:t>
            </a:r>
            <a:r>
              <a:rPr lang="ru-RU" sz="3200" b="1" dirty="0" smtClean="0">
                <a:latin typeface="Bookman Old Style" panose="02050604050505020204" pitchFamily="18" charset="0"/>
              </a:rPr>
              <a:t>10=</a:t>
            </a:r>
          </a:p>
          <a:p>
            <a:r>
              <a:rPr lang="ru-RU" sz="3200" b="1" dirty="0"/>
              <a:t>-</a:t>
            </a:r>
            <a:r>
              <a:rPr lang="ru-RU" sz="3200" b="1" dirty="0" smtClean="0"/>
              <a:t>0,25:0,5=</a:t>
            </a:r>
          </a:p>
          <a:p>
            <a:endParaRPr lang="ru-RU" b="1" dirty="0" smtClean="0"/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3080" name="Picture 8" descr="http://adfave.ru/wp-content/uploads/2017/01/gol-1170x73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729" y="2141002"/>
            <a:ext cx="6994032" cy="440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4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890" y="179973"/>
            <a:ext cx="8911687" cy="102181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Немного отдохнем</a:t>
            </a:r>
            <a:endParaRPr lang="ru-RU" sz="44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4722" y="1538874"/>
            <a:ext cx="5026463" cy="5661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Сделайте небольшую разминку для рук</a:t>
            </a:r>
            <a:endParaRPr lang="ru-RU" dirty="0"/>
          </a:p>
        </p:txBody>
      </p:sp>
      <p:pic>
        <p:nvPicPr>
          <p:cNvPr id="5124" name="Picture 4" descr="https://bathmate.su/uploads/posts/2021/11/pojetomu-zhelatel%D1%8Cno-esli-gimnastiku-dopolnit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627" y="1991702"/>
            <a:ext cx="5465033" cy="282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3853" y="1175656"/>
            <a:ext cx="41539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Закончи пословицу: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Семь раз отмерь</a:t>
            </a:r>
            <a:r>
              <a:rPr lang="en-US" sz="2400" dirty="0" smtClean="0">
                <a:latin typeface="Bookman Old Style" pitchFamily="18" charset="0"/>
              </a:rPr>
              <a:t>…</a:t>
            </a:r>
            <a:endParaRPr lang="ru-RU" sz="24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Один в поле</a:t>
            </a:r>
            <a:r>
              <a:rPr lang="en-US" sz="2400" dirty="0" smtClean="0">
                <a:latin typeface="Bookman Old Style" pitchFamily="18" charset="0"/>
              </a:rPr>
              <a:t>…</a:t>
            </a:r>
            <a:endParaRPr lang="ru-RU" sz="24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Любишь кататься…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Тише едешь…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Два сапога пара…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За двумя зайцами погонишься…</a:t>
            </a:r>
          </a:p>
          <a:p>
            <a:endParaRPr lang="ru-RU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9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955" y="287383"/>
            <a:ext cx="8911687" cy="109510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История математики 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481" y="1793966"/>
            <a:ext cx="6750731" cy="13541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Математика существовала ещё в далёкой древности, часто применялась и постоянно развивается и по сей день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3589" y="1776548"/>
            <a:ext cx="6701246" cy="10842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Древнегреческая мате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3506" y="2048621"/>
            <a:ext cx="4331018" cy="4260739"/>
          </a:xfrm>
          <a:prstGeom prst="rect">
            <a:avLst/>
          </a:prstGeom>
          <a:noFill/>
        </p:spPr>
      </p:pic>
      <p:pic>
        <p:nvPicPr>
          <p:cNvPr id="5124" name="Picture 4" descr="Развитие математики в Древнем Египт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6363" y="3205843"/>
            <a:ext cx="4782185" cy="29051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64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4204" y="232224"/>
            <a:ext cx="8911687" cy="1280890"/>
          </a:xfrm>
        </p:spPr>
        <p:txBody>
          <a:bodyPr/>
          <a:lstStyle/>
          <a:p>
            <a:r>
              <a:rPr lang="ru-RU" dirty="0" smtClean="0"/>
              <a:t>Великие математики</a:t>
            </a:r>
            <a:endParaRPr lang="ru-RU" dirty="0"/>
          </a:p>
        </p:txBody>
      </p:sp>
      <p:pic>
        <p:nvPicPr>
          <p:cNvPr id="4098" name="Picture 2" descr="Пифагор краткая биография, интересные факты о математике и его открыт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209" y="1536974"/>
            <a:ext cx="2394946" cy="23949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2685" y="1590379"/>
            <a:ext cx="87738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Пифагору </a:t>
            </a:r>
            <a:r>
              <a:rPr lang="ru-RU" i="1" dirty="0" smtClean="0">
                <a:latin typeface="Bookman Old Style" pitchFamily="18" charset="0"/>
              </a:rPr>
              <a:t> </a:t>
            </a:r>
            <a:r>
              <a:rPr lang="ru-RU" dirty="0" smtClean="0">
                <a:latin typeface="Bookman Old Style" pitchFamily="18" charset="0"/>
              </a:rPr>
              <a:t>принадлежит много открытий, среди которых теорема о сумме внутренних углов треугольника, задача о делении плоскости на правильные многоугольники - квадраты, равносторонние треугольники и шестиугольники, геометрические способы для решения квадратных уравнений и правила решения задач.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100" name="AutoShape 4" descr="Архимед — великий учёный и изобретатель древности — История изобрет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Архимед — великий учёный и изобретатель древности — История изобрет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Архимед — великий учёный и изобретатель древности — История изобрет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AutoShape 10" descr="Архимед — великий учёный и изобретатель древности — История изобрет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8" name="AutoShape 12" descr="Архимед — великий учёный и изобретатель древности — История изобретен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0" name="Picture 14" descr="Архимед: биография, открытия и интересные факты из жизни математика -  Nacion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95370" y="2737497"/>
            <a:ext cx="2796630" cy="412050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257006" y="4417147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Архимед</a:t>
            </a:r>
            <a:r>
              <a:rPr lang="ru-RU" dirty="0" smtClean="0">
                <a:latin typeface="Bookman Old Style" pitchFamily="18" charset="0"/>
              </a:rPr>
              <a:t> сделал множество открытий в области геометрии, заложил основы механики, гидростатики, был автором ряда важных изобретений. С именем Архимеда связаны многие математические понятия. Наиболее известно приближение числа </a:t>
            </a:r>
            <a:r>
              <a:rPr lang="ru-RU" dirty="0" err="1" smtClean="0">
                <a:latin typeface="Bookman Old Style" pitchFamily="18" charset="0"/>
              </a:rPr>
              <a:t>π</a:t>
            </a:r>
            <a:r>
              <a:rPr lang="ru-RU" dirty="0" smtClean="0">
                <a:latin typeface="Bookman Old Style" pitchFamily="18" charset="0"/>
              </a:rPr>
              <a:t>, которое называется Архимедовым числом.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149" y="297539"/>
            <a:ext cx="8911687" cy="1280890"/>
          </a:xfrm>
        </p:spPr>
        <p:txBody>
          <a:bodyPr/>
          <a:lstStyle/>
          <a:p>
            <a:r>
              <a:rPr lang="ru-RU" dirty="0" smtClean="0"/>
              <a:t>Великие математики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9920" y="2081349"/>
            <a:ext cx="6685417" cy="26604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Исаак Ньютон</a:t>
            </a:r>
            <a:r>
              <a:rPr lang="ru-RU" dirty="0" smtClean="0">
                <a:latin typeface="Bookman Old Style" pitchFamily="18" charset="0"/>
              </a:rPr>
              <a:t> разработал дифференциальное и интегральное исчисления, мощный вычислительный метод нахождения корней функций, классифицировал большинство кубических алгебраических кривых, продвинул теорию степенных рядов, обобщил биномиальную теорему на нецелые показатели.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3074" name="Picture 2" descr="Ньютон, Исаак — Википед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083" y="1557428"/>
            <a:ext cx="2609850" cy="36671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60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646" y="193036"/>
            <a:ext cx="8911687" cy="1280890"/>
          </a:xfrm>
        </p:spPr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Математика как творчество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310" y="1454332"/>
            <a:ext cx="7573690" cy="118436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Математика  это не только  точная и серьёзная наука в ней можно найти и место для творчества как это сделали знаменитые писатели, создав уникальные стихотворения из цифр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7624" y="2695694"/>
            <a:ext cx="27372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</a:rPr>
              <a:t>Пушкин </a:t>
            </a:r>
          </a:p>
          <a:p>
            <a:r>
              <a:rPr lang="ru-RU" sz="2800" dirty="0" smtClean="0">
                <a:latin typeface="Bookman Old Style" pitchFamily="18" charset="0"/>
              </a:rPr>
              <a:t>17 30 48 </a:t>
            </a:r>
          </a:p>
          <a:p>
            <a:r>
              <a:rPr lang="ru-RU" sz="2800" dirty="0" smtClean="0">
                <a:latin typeface="Bookman Old Style" pitchFamily="18" charset="0"/>
              </a:rPr>
              <a:t>140 10 01 </a:t>
            </a:r>
          </a:p>
          <a:p>
            <a:r>
              <a:rPr lang="ru-RU" sz="2800" dirty="0" smtClean="0">
                <a:latin typeface="Bookman Old Style" pitchFamily="18" charset="0"/>
              </a:rPr>
              <a:t>126 138 </a:t>
            </a:r>
          </a:p>
          <a:p>
            <a:r>
              <a:rPr lang="ru-RU" sz="2800" dirty="0" smtClean="0">
                <a:latin typeface="Bookman Old Style" pitchFamily="18" charset="0"/>
              </a:rPr>
              <a:t>140 3 501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736" y="2630379"/>
            <a:ext cx="290656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</a:rPr>
              <a:t>Маяковский</a:t>
            </a:r>
            <a:r>
              <a:rPr lang="ru-RU" sz="3200" dirty="0" smtClean="0">
                <a:latin typeface="Bookman Old Style" pitchFamily="18" charset="0"/>
              </a:rPr>
              <a:t> </a:t>
            </a:r>
          </a:p>
          <a:p>
            <a:r>
              <a:rPr lang="ru-RU" sz="2800" dirty="0" smtClean="0">
                <a:latin typeface="Bookman Old Style" pitchFamily="18" charset="0"/>
              </a:rPr>
              <a:t>2 46 38 1</a:t>
            </a:r>
          </a:p>
          <a:p>
            <a:r>
              <a:rPr lang="ru-RU" sz="2800" dirty="0" smtClean="0">
                <a:latin typeface="Bookman Old Style" pitchFamily="18" charset="0"/>
              </a:rPr>
              <a:t> 116 14 20!</a:t>
            </a:r>
          </a:p>
          <a:p>
            <a:r>
              <a:rPr lang="ru-RU" sz="2800" dirty="0" smtClean="0">
                <a:latin typeface="Bookman Old Style" pitchFamily="18" charset="0"/>
              </a:rPr>
              <a:t> 15 14 21</a:t>
            </a:r>
          </a:p>
          <a:p>
            <a:r>
              <a:rPr lang="ru-RU" sz="2800" dirty="0" smtClean="0">
                <a:latin typeface="Bookman Old Style" pitchFamily="18" charset="0"/>
              </a:rPr>
              <a:t> 14 0 17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06092" y="2661698"/>
            <a:ext cx="32091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</a:rPr>
              <a:t>Есенин </a:t>
            </a:r>
          </a:p>
          <a:p>
            <a:r>
              <a:rPr lang="ru-RU" sz="2800" dirty="0" smtClean="0">
                <a:latin typeface="Bookman Old Style" pitchFamily="18" charset="0"/>
              </a:rPr>
              <a:t>14 126 14</a:t>
            </a:r>
          </a:p>
          <a:p>
            <a:r>
              <a:rPr lang="ru-RU" sz="2800" dirty="0" smtClean="0">
                <a:latin typeface="Bookman Old Style" pitchFamily="18" charset="0"/>
              </a:rPr>
              <a:t> 132 17 43.</a:t>
            </a:r>
          </a:p>
          <a:p>
            <a:r>
              <a:rPr lang="ru-RU" sz="2800" dirty="0" smtClean="0">
                <a:latin typeface="Bookman Old Style" pitchFamily="18" charset="0"/>
              </a:rPr>
              <a:t> 16 42... 511</a:t>
            </a:r>
          </a:p>
          <a:p>
            <a:r>
              <a:rPr lang="ru-RU" sz="2800" dirty="0" smtClean="0">
                <a:latin typeface="Bookman Old Style" pitchFamily="18" charset="0"/>
              </a:rPr>
              <a:t> 704 83.</a:t>
            </a:r>
          </a:p>
          <a:p>
            <a:r>
              <a:rPr lang="ru-RU" sz="2800" dirty="0" smtClean="0">
                <a:latin typeface="Bookman Old Style" pitchFamily="18" charset="0"/>
              </a:rPr>
              <a:t> 170! 16 39 </a:t>
            </a:r>
          </a:p>
          <a:p>
            <a:r>
              <a:rPr lang="ru-RU" sz="2800" dirty="0" smtClean="0">
                <a:latin typeface="Bookman Old Style" pitchFamily="18" charset="0"/>
              </a:rPr>
              <a:t>514 700 142 </a:t>
            </a:r>
          </a:p>
          <a:p>
            <a:r>
              <a:rPr lang="ru-RU" sz="2800" dirty="0" smtClean="0">
                <a:latin typeface="Bookman Old Style" pitchFamily="18" charset="0"/>
              </a:rPr>
              <a:t>612 349</a:t>
            </a:r>
          </a:p>
          <a:p>
            <a:r>
              <a:rPr lang="ru-RU" sz="2800" dirty="0" smtClean="0">
                <a:latin typeface="Bookman Old Style" pitchFamily="18" charset="0"/>
              </a:rPr>
              <a:t> 17 114 02</a:t>
            </a:r>
            <a:endParaRPr lang="ru-RU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300</Words>
  <Application>Microsoft Office PowerPoint</Application>
  <PresentationFormat>Произвольный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Занимательная математика для 5,6,7 классов </vt:lpstr>
      <vt:lpstr>Что такое математика. Что изучает</vt:lpstr>
      <vt:lpstr>Мини викторина</vt:lpstr>
      <vt:lpstr>Посчитаем </vt:lpstr>
      <vt:lpstr>Немного отдохнем</vt:lpstr>
      <vt:lpstr>История математики </vt:lpstr>
      <vt:lpstr>Великие математики</vt:lpstr>
      <vt:lpstr>Великие математики</vt:lpstr>
      <vt:lpstr>Математика как творчество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 для 5,6,7 классов</dc:title>
  <dc:creator>user</dc:creator>
  <cp:lastModifiedBy>User</cp:lastModifiedBy>
  <cp:revision>12</cp:revision>
  <dcterms:created xsi:type="dcterms:W3CDTF">2022-10-24T08:41:12Z</dcterms:created>
  <dcterms:modified xsi:type="dcterms:W3CDTF">2022-10-26T18:01:48Z</dcterms:modified>
</cp:coreProperties>
</file>