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62" r:id="rId5"/>
    <p:sldId id="263" r:id="rId6"/>
    <p:sldId id="269" r:id="rId7"/>
    <p:sldId id="258" r:id="rId8"/>
    <p:sldId id="265" r:id="rId9"/>
    <p:sldId id="266" r:id="rId10"/>
    <p:sldId id="268" r:id="rId11"/>
    <p:sldId id="267" r:id="rId12"/>
    <p:sldId id="271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60"/>
  </p:normalViewPr>
  <p:slideViewPr>
    <p:cSldViewPr>
      <p:cViewPr>
        <p:scale>
          <a:sx n="43" d="100"/>
          <a:sy n="43" d="100"/>
        </p:scale>
        <p:origin x="-203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7B9D02-E5BC-4172-8E45-DBC15146533E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8196B-F199-4DA9-B861-833CB298C38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48657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Особенности познавательной сферы глухих обучающихся с нормой интеллекта и интеллектуальной недостаточностью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6064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ГКОУ «Школа-интернат для глухих детей г. Нижний Новгород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5742931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Учитель-дефектолог: </a:t>
            </a:r>
            <a:r>
              <a:rPr lang="ru-RU" sz="2400" dirty="0" err="1" smtClean="0"/>
              <a:t>М.А.Храпунова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3571900" cy="4929222"/>
          </a:xfrm>
        </p:spPr>
        <p:txBody>
          <a:bodyPr>
            <a:normAutofit fontScale="47500" lnSpcReduction="20000"/>
          </a:bodyPr>
          <a:lstStyle/>
          <a:p>
            <a:pPr marL="342900" indent="-342900" algn="just">
              <a:lnSpc>
                <a:spcPct val="12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900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Долгое время преобладает наглядно-образное мышление, возникают проблемы при анализе текста, не акцентируют внимание на важных деталях.</a:t>
            </a:r>
          </a:p>
          <a:p>
            <a:pPr marL="342900" indent="-342900" algn="just">
              <a:lnSpc>
                <a:spcPct val="12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900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Затрудняются при выявлении причинно-следственных отношений между объектами в тексте. Обнаруживается склонность к упрощению, искажению существенных отношений между предметами, явлениями, событиями.</a:t>
            </a:r>
          </a:p>
          <a:p>
            <a:pPr marL="342900" indent="-342900" algn="just">
              <a:lnSpc>
                <a:spcPct val="12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900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Выделение общих признаков предметов и их объединение по смысловым связям очень затрудняет глухих и слабослышащих детей в начале их школьного обучения. Часто возникают обобщения по ситуационному (или по случайному) признаку, а не по общей родовой или видовой принадлежности.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1000108"/>
            <a:ext cx="314327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Мышление 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321583" y="4107649"/>
            <a:ext cx="5429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57686" y="1714488"/>
            <a:ext cx="421484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Мышление имеет наглядно-образный характер.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2.Очень слаба способность к отвлечению и обобщению.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3.Затрудняются в сравнении, установлении существующих между предметами и их изображениями.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4.При обучении счету дети с трудом усваивают понятие количественного содержания числа, смысл условных арифметических знаков.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5.Темп мышления замедлен и </a:t>
            </a:r>
            <a:r>
              <a:rPr lang="ru-RU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тугоподвижен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686172" cy="4301832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lnSpc>
                <a:spcPct val="12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Образы художественной литературы, не всегда соответствуют описанию, чтобы передать содержание текста, они его учат наизусть. </a:t>
            </a:r>
          </a:p>
          <a:p>
            <a:pPr marL="342900" indent="-342900">
              <a:lnSpc>
                <a:spcPct val="12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Недоразвитие словесной речи и словесно-логического мышления приводит к большим трудностям отвлечения от конкретного содержания метафор, пословиц, образных выражений, которые глухие школьники в большинстве случаев понимают и передают буквально. Творческое переосмысление материала и создание на этой основе новых образов воображения достигается </a:t>
            </a:r>
            <a:r>
              <a:rPr lang="ru-RU" altLang="ru-RU" b="1" dirty="0" err="1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неслышащими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с трудом.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714492" y="4143368"/>
            <a:ext cx="535782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71736" y="857232"/>
            <a:ext cx="321471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Воображение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88024" y="2060848"/>
            <a:ext cx="424847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Задержанные </a:t>
            </a:r>
            <a:r>
              <a:rPr lang="ru-RU" sz="1400" b="1" dirty="0">
                <a:solidFill>
                  <a:srgbClr val="002060"/>
                </a:solidFill>
              </a:rPr>
              <a:t>в развитии </a:t>
            </a:r>
            <a:r>
              <a:rPr lang="ru-RU" sz="1400" b="1" dirty="0" smtClean="0">
                <a:solidFill>
                  <a:srgbClr val="002060"/>
                </a:solidFill>
              </a:rPr>
              <a:t>дети (</a:t>
            </a:r>
            <a:r>
              <a:rPr lang="ru-RU" sz="1400" b="1" dirty="0">
                <a:solidFill>
                  <a:srgbClr val="002060"/>
                </a:solidFill>
              </a:rPr>
              <a:t>к</a:t>
            </a:r>
            <a:r>
              <a:rPr lang="ru-RU" sz="1400" b="1" dirty="0" smtClean="0">
                <a:solidFill>
                  <a:srgbClr val="002060"/>
                </a:solidFill>
              </a:rPr>
              <a:t>ак отмечал </a:t>
            </a:r>
            <a:r>
              <a:rPr lang="ru-RU" sz="1400" b="1" dirty="0">
                <a:solidFill>
                  <a:srgbClr val="002060"/>
                </a:solidFill>
              </a:rPr>
              <a:t>Л.С. Выготский</a:t>
            </a:r>
            <a:r>
              <a:rPr lang="ru-RU" sz="1400" b="1" dirty="0" smtClean="0">
                <a:solidFill>
                  <a:srgbClr val="002060"/>
                </a:solidFill>
              </a:rPr>
              <a:t>) </a:t>
            </a:r>
            <a:r>
              <a:rPr lang="ru-RU" sz="1400" b="1" dirty="0">
                <a:solidFill>
                  <a:srgbClr val="002060"/>
                </a:solidFill>
              </a:rPr>
              <a:t>будут </a:t>
            </a:r>
            <a:r>
              <a:rPr lang="ru-RU" sz="1400" b="1" dirty="0" smtClean="0">
                <a:solidFill>
                  <a:srgbClr val="002060"/>
                </a:solidFill>
              </a:rPr>
              <a:t>отсталыми </a:t>
            </a:r>
            <a:r>
              <a:rPr lang="ru-RU" sz="1400" b="1" dirty="0">
                <a:solidFill>
                  <a:srgbClr val="002060"/>
                </a:solidFill>
              </a:rPr>
              <a:t>и в развитии </a:t>
            </a:r>
            <a:r>
              <a:rPr lang="ru-RU" sz="1400" b="1" dirty="0" smtClean="0">
                <a:solidFill>
                  <a:srgbClr val="002060"/>
                </a:solidFill>
              </a:rPr>
              <a:t>воображения.  </a:t>
            </a:r>
            <a:r>
              <a:rPr lang="ru-RU" sz="1400" b="1" dirty="0">
                <a:solidFill>
                  <a:srgbClr val="002060"/>
                </a:solidFill>
              </a:rPr>
              <a:t>Дети, речевое развитие которых идет с отклонениями, оказываются детьми с бедными, неразвитыми формами </a:t>
            </a:r>
            <a:r>
              <a:rPr lang="ru-RU" sz="1400" b="1" dirty="0" smtClean="0">
                <a:solidFill>
                  <a:srgbClr val="002060"/>
                </a:solidFill>
              </a:rPr>
              <a:t>воображения. Поэтому </a:t>
            </a:r>
            <a:r>
              <a:rPr lang="ru-RU" sz="1400" b="1" dirty="0">
                <a:solidFill>
                  <a:srgbClr val="002060"/>
                </a:solidFill>
              </a:rPr>
              <a:t>воображение детей с умственной отсталостью отличается недостаточной развитостью: схематизмом, отрывочностью и неполнотой. Поскольку их жизненный опыт скуден, мозговые операции недостаточны, то формирование воображения сильно затруднено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Вывод: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Таким </a:t>
            </a:r>
            <a:r>
              <a:rPr lang="ru-RU" dirty="0"/>
              <a:t>образом, можно сделать вывод о том, что у ребенка с нарушением слуха наблюдается значительное или незначительное расстройство всех сфер познавательного развития, а главное основных функций речи и составных частей язык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Л.С</a:t>
            </a:r>
            <a:r>
              <a:rPr lang="ru-RU" dirty="0"/>
              <a:t>. Выготский и его последователи основной путь компенсации людей с нарушениями слуха видели во включении их в активную трудовую деятельность, обеспечивающую возможность формирования высших форм сотрудничества. </a:t>
            </a:r>
          </a:p>
        </p:txBody>
      </p:sp>
    </p:spTree>
    <p:extLst>
      <p:ext uri="{BB962C8B-B14F-4D97-AF65-F5344CB8AC3E}">
        <p14:creationId xmlns:p14="http://schemas.microsoft.com/office/powerpoint/2010/main" val="4672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832" y="1241376"/>
            <a:ext cx="8229600" cy="561662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sz="3300" dirty="0"/>
          </a:p>
          <a:p>
            <a:pPr>
              <a:lnSpc>
                <a:spcPct val="120000"/>
              </a:lnSpc>
            </a:pPr>
            <a:r>
              <a:rPr lang="ru-RU" sz="4000" dirty="0"/>
              <a:t>1. Андреева, Л. В. Сурдопедагогика: Учебник для студ. </a:t>
            </a:r>
            <a:r>
              <a:rPr lang="ru-RU" sz="4000" dirty="0" err="1"/>
              <a:t>высш</a:t>
            </a:r>
            <a:r>
              <a:rPr lang="ru-RU" sz="4000" dirty="0"/>
              <a:t>. учеб. </a:t>
            </a:r>
            <a:r>
              <a:rPr lang="ru-RU" sz="4000" dirty="0" err="1"/>
              <a:t>заведе¬ний</a:t>
            </a:r>
            <a:r>
              <a:rPr lang="ru-RU" sz="4000" dirty="0"/>
              <a:t> / Л. В. Андреева; Под науч. ред. Н.М. Назаровой, </a:t>
            </a:r>
            <a:r>
              <a:rPr lang="ru-RU" sz="4000" dirty="0" err="1"/>
              <a:t>Т.Г.Богдановой</a:t>
            </a:r>
            <a:r>
              <a:rPr lang="ru-RU" sz="4000" dirty="0"/>
              <a:t>. — М.: Издательский центр «</a:t>
            </a:r>
            <a:r>
              <a:rPr lang="ru-RU" sz="4000" dirty="0" err="1"/>
              <a:t>Ака¬демия</a:t>
            </a:r>
            <a:r>
              <a:rPr lang="ru-RU" sz="4000" dirty="0"/>
              <a:t>», 2005. — 576 с. </a:t>
            </a:r>
          </a:p>
          <a:p>
            <a:pPr>
              <a:lnSpc>
                <a:spcPct val="120000"/>
              </a:lnSpc>
            </a:pPr>
            <a:r>
              <a:rPr lang="ru-RU" sz="4000" dirty="0"/>
              <a:t>2. Богданова, Т. Г. </a:t>
            </a:r>
            <a:r>
              <a:rPr lang="ru-RU" sz="4000" dirty="0" err="1"/>
              <a:t>Сурдопсихология</a:t>
            </a:r>
            <a:r>
              <a:rPr lang="ru-RU" sz="4000" dirty="0"/>
              <a:t> [Текст] / Т. Г. Богданова. – М. : Академия, 2002</a:t>
            </a:r>
          </a:p>
          <a:p>
            <a:pPr>
              <a:lnSpc>
                <a:spcPct val="120000"/>
              </a:lnSpc>
            </a:pPr>
            <a:r>
              <a:rPr lang="ru-RU" sz="4000" dirty="0"/>
              <a:t>3. </a:t>
            </a:r>
            <a:r>
              <a:rPr lang="ru-RU" sz="4000" dirty="0" err="1"/>
              <a:t>Выгодская</a:t>
            </a:r>
            <a:r>
              <a:rPr lang="ru-RU" sz="4000" dirty="0"/>
              <a:t>, Г. Л. О творческих играх глухих дошкольников [Текст] / Г. Л. </a:t>
            </a:r>
            <a:r>
              <a:rPr lang="ru-RU" sz="4000" dirty="0" err="1"/>
              <a:t>Выгодская</a:t>
            </a:r>
            <a:r>
              <a:rPr lang="ru-RU" sz="4000" dirty="0"/>
              <a:t> // Пути обучения речи / под ред. Б. Д. Корсунской. – М. : Изд-во АПН РСФСР, 1960.</a:t>
            </a:r>
          </a:p>
          <a:p>
            <a:pPr>
              <a:lnSpc>
                <a:spcPct val="120000"/>
              </a:lnSpc>
            </a:pPr>
            <a:r>
              <a:rPr lang="ru-RU" sz="4000" dirty="0"/>
              <a:t>4. Карпова, Г. А. К 26 Основы сурдопедагогики: учеб. пособие для студ. </a:t>
            </a:r>
            <a:r>
              <a:rPr lang="ru-RU" sz="4000" dirty="0" err="1"/>
              <a:t>высш</a:t>
            </a:r>
            <a:r>
              <a:rPr lang="ru-RU" sz="4000" dirty="0"/>
              <a:t>. </a:t>
            </a:r>
            <a:r>
              <a:rPr lang="ru-RU" sz="4000" dirty="0" err="1"/>
              <a:t>пед</a:t>
            </a:r>
            <a:r>
              <a:rPr lang="ru-RU" sz="4000" dirty="0"/>
              <a:t>. учеб. заведений / Г. А. Карпова. – Екатеринбург : Издатель Калинина Г.П., 2008. – 354 с. </a:t>
            </a:r>
          </a:p>
          <a:p>
            <a:pPr>
              <a:lnSpc>
                <a:spcPct val="120000"/>
              </a:lnSpc>
            </a:pPr>
            <a:r>
              <a:rPr lang="ru-RU" sz="4000" dirty="0"/>
              <a:t>5. Психология глухих детей [Текст] / под ред. И. М. Соловьева [и др.]. – М. : Педагогика, 1971.</a:t>
            </a:r>
          </a:p>
          <a:p>
            <a:pPr>
              <a:lnSpc>
                <a:spcPct val="120000"/>
              </a:lnSpc>
            </a:pPr>
            <a:r>
              <a:rPr lang="ru-RU" sz="4000" dirty="0"/>
              <a:t>6. </a:t>
            </a:r>
            <a:r>
              <a:rPr lang="ru-RU" sz="4000" dirty="0" err="1"/>
              <a:t>Речицкая</a:t>
            </a:r>
            <a:r>
              <a:rPr lang="ru-RU" sz="4000" dirty="0"/>
              <a:t>, Е. Г. Сурдопедагогика: учебник для студ. </a:t>
            </a:r>
            <a:r>
              <a:rPr lang="ru-RU" sz="4000" dirty="0" err="1"/>
              <a:t>высш</a:t>
            </a:r>
            <a:r>
              <a:rPr lang="ru-RU" sz="4000" dirty="0"/>
              <a:t>. </a:t>
            </a:r>
            <a:r>
              <a:rPr lang="ru-RU" sz="4000" dirty="0" err="1"/>
              <a:t>пед</a:t>
            </a:r>
            <a:r>
              <a:rPr lang="ru-RU" sz="4000" dirty="0"/>
              <a:t>. учеб. С90 заведений / [И.Г. Багрова и др.]; под ред. Е.Г. </a:t>
            </a:r>
            <a:r>
              <a:rPr lang="ru-RU" sz="4000" dirty="0" err="1"/>
              <a:t>Речицкой</a:t>
            </a:r>
            <a:r>
              <a:rPr lang="ru-RU" sz="4000" dirty="0"/>
              <a:t>. — М.: </a:t>
            </a:r>
            <a:r>
              <a:rPr lang="ru-RU" sz="4000" dirty="0" err="1"/>
              <a:t>Гуманитар</a:t>
            </a:r>
            <a:r>
              <a:rPr lang="ru-RU" sz="4000" dirty="0"/>
              <a:t>. изд. центр ВЛАДОС, 2004. — 655 с. </a:t>
            </a:r>
          </a:p>
          <a:p>
            <a:pPr>
              <a:lnSpc>
                <a:spcPct val="120000"/>
              </a:lnSpc>
            </a:pPr>
            <a:r>
              <a:rPr lang="ru-RU" sz="4000" dirty="0"/>
              <a:t>7. </a:t>
            </a:r>
            <a:r>
              <a:rPr lang="ru-RU" sz="4000" dirty="0" err="1"/>
              <a:t>Речицкая</a:t>
            </a:r>
            <a:r>
              <a:rPr lang="ru-RU" sz="4000" dirty="0"/>
              <a:t>, Е. Г. Развитие творческого воображения младших школьников в условиях нормального и нарушенного слуха [Текст] / Е. Г. </a:t>
            </a:r>
            <a:r>
              <a:rPr lang="ru-RU" sz="4000" dirty="0" err="1"/>
              <a:t>Речицкая</a:t>
            </a:r>
            <a:r>
              <a:rPr lang="ru-RU" sz="4000" dirty="0"/>
              <a:t>, Е. А. </a:t>
            </a:r>
            <a:r>
              <a:rPr lang="ru-RU" sz="4000" dirty="0" err="1"/>
              <a:t>Сошина</a:t>
            </a:r>
            <a:r>
              <a:rPr lang="ru-RU" sz="4000" dirty="0"/>
              <a:t>. – М.: </a:t>
            </a:r>
            <a:r>
              <a:rPr lang="ru-RU" sz="4000" dirty="0" err="1"/>
              <a:t>Владос</a:t>
            </a:r>
            <a:r>
              <a:rPr lang="ru-RU" sz="4000" dirty="0"/>
              <a:t>, 2002.</a:t>
            </a:r>
          </a:p>
          <a:p>
            <a:pPr>
              <a:lnSpc>
                <a:spcPct val="120000"/>
              </a:lnSpc>
            </a:pPr>
            <a:r>
              <a:rPr lang="ru-RU" sz="4000" dirty="0"/>
              <a:t>8. Специальная психология / под ред. В. И. </a:t>
            </a:r>
            <a:r>
              <a:rPr lang="ru-RU" sz="4000" dirty="0" err="1"/>
              <a:t>Лубовского</a:t>
            </a:r>
            <a:r>
              <a:rPr lang="ru-RU" sz="4000" dirty="0"/>
              <a:t>. – М.: Академия, 2003.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20688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Список использованной литературы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8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Познавательная сфера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Познавательные процессы</a:t>
            </a:r>
            <a:r>
              <a:rPr lang="ru-RU" dirty="0" smtClean="0"/>
              <a:t> – это система психических функций, обеспечивающих отражение, познание субъектом явлений объективного мира, т.е. природной и социальной среды.</a:t>
            </a:r>
          </a:p>
          <a:p>
            <a:r>
              <a:rPr lang="ru-RU" dirty="0" smtClean="0"/>
              <a:t>Познавательная сфера личности, это:</a:t>
            </a:r>
          </a:p>
          <a:p>
            <a:r>
              <a:rPr lang="ru-RU" dirty="0" smtClean="0"/>
              <a:t>ощущения</a:t>
            </a:r>
          </a:p>
          <a:p>
            <a:r>
              <a:rPr lang="ru-RU" dirty="0" smtClean="0"/>
              <a:t>восприятие</a:t>
            </a:r>
          </a:p>
          <a:p>
            <a:r>
              <a:rPr lang="ru-RU" dirty="0" smtClean="0"/>
              <a:t>воображение</a:t>
            </a:r>
          </a:p>
          <a:p>
            <a:r>
              <a:rPr lang="ru-RU" dirty="0" smtClean="0"/>
              <a:t>внимание</a:t>
            </a:r>
          </a:p>
          <a:p>
            <a:r>
              <a:rPr lang="ru-RU" dirty="0" smtClean="0"/>
              <a:t>память</a:t>
            </a:r>
          </a:p>
          <a:p>
            <a:r>
              <a:rPr lang="ru-RU" dirty="0" smtClean="0"/>
              <a:t>мышление (+творчество и иногда относят интеллект, хотя чаще его относят к способностям)</a:t>
            </a:r>
          </a:p>
          <a:p>
            <a:r>
              <a:rPr lang="ru-RU" dirty="0" smtClean="0"/>
              <a:t>речь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Л.С.Выготского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 структуре дефекта.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5357850" cy="442915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Первичный дефект</a:t>
            </a: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нарушение слуха, приводит к отклонениям второго и третьего порядка. При разной первичной причине многие вторичные отклонения в младенческом, раннем и дошкольном возрасте имеют сходные проявления. </a:t>
            </a:r>
          </a:p>
          <a:p>
            <a:pPr algn="just"/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Вторичные отклонения </a:t>
            </a: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имеют, как правило, системный характер, меняют всю структуру </a:t>
            </a:r>
            <a:r>
              <a:rPr lang="ru-RU" sz="3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межфунциональных</a:t>
            </a:r>
            <a:r>
              <a:rPr lang="ru-RU" sz="3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взаимодействий, причем чем ближе вторичное отклонение к первичному дефекту, тем сложнее его коррекция. </a:t>
            </a:r>
          </a:p>
          <a:p>
            <a:endParaRPr lang="ru-RU" dirty="0"/>
          </a:p>
        </p:txBody>
      </p:sp>
      <p:pic>
        <p:nvPicPr>
          <p:cNvPr id="5" name="Picture 2" descr="https://baraeva.files.wordpress.com/2019/11/slide-0.jpg"/>
          <p:cNvPicPr>
            <a:picLocks noChangeAspect="1" noChangeArrowheads="1"/>
          </p:cNvPicPr>
          <p:nvPr/>
        </p:nvPicPr>
        <p:blipFill>
          <a:blip r:embed="rId2"/>
          <a:srcRect l="51270" t="11760" r="9179"/>
          <a:stretch>
            <a:fillRect/>
          </a:stretch>
        </p:blipFill>
        <p:spPr bwMode="auto">
          <a:xfrm>
            <a:off x="6215074" y="2071678"/>
            <a:ext cx="2714644" cy="3394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389120"/>
          </a:xfrm>
        </p:spPr>
        <p:txBody>
          <a:bodyPr/>
          <a:lstStyle/>
          <a:p>
            <a:pPr lvl="0"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первичный дефект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стойкое двустороннее нарушение слухового восприятия, возникшее в результате повреждения слухового аппарата;</a:t>
            </a:r>
          </a:p>
          <a:p>
            <a:pPr lvl="0"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вторичное отклонение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нарушение развития речи и связанные с ним последующие отклонения в развитии, проявляющиеся в познавательной деятельности;</a:t>
            </a:r>
          </a:p>
          <a:p>
            <a:pPr lvl="0"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отклонение третьего порядка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своеобразное формирование всех познавательных процессов.</a:t>
            </a:r>
          </a:p>
          <a:p>
            <a:endParaRPr lang="ru-RU" dirty="0"/>
          </a:p>
        </p:txBody>
      </p:sp>
      <p:pic>
        <p:nvPicPr>
          <p:cNvPr id="1028" name="Picture 4" descr="https://mtdata.ru/u17/photo2222/20871906913-0/original.jpg"/>
          <p:cNvPicPr>
            <a:picLocks noChangeAspect="1" noChangeArrowheads="1"/>
          </p:cNvPicPr>
          <p:nvPr/>
        </p:nvPicPr>
        <p:blipFill>
          <a:blip r:embed="rId2"/>
          <a:srcRect t="13121" r="26984"/>
          <a:stretch>
            <a:fillRect/>
          </a:stretch>
        </p:blipFill>
        <p:spPr bwMode="auto">
          <a:xfrm>
            <a:off x="1928794" y="3571876"/>
            <a:ext cx="3286148" cy="2901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психического развития глухого школьника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6043626" cy="438912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Clr>
                <a:srgbClr val="60C99C"/>
              </a:buClr>
              <a:buFont typeface="Arial" charset="0"/>
              <a:buChar char="•"/>
            </a:pP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бедный запас сведений об окружающем</a:t>
            </a:r>
          </a:p>
          <a:p>
            <a:pPr marL="457200" indent="-457200">
              <a:spcBef>
                <a:spcPct val="0"/>
              </a:spcBef>
              <a:buClr>
                <a:srgbClr val="60C99C"/>
              </a:buClr>
              <a:buFont typeface="Arial" charset="0"/>
              <a:buChar char="•"/>
            </a:pP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замедленное формирование понятий о форме и величине предметов</a:t>
            </a:r>
          </a:p>
          <a:p>
            <a:pPr marL="457200" indent="-457200">
              <a:spcBef>
                <a:spcPct val="0"/>
              </a:spcBef>
              <a:buClr>
                <a:srgbClr val="60C99C"/>
              </a:buClr>
              <a:buFont typeface="Arial" charset="0"/>
              <a:buChar char="•"/>
            </a:pP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замедленное формирование счетных операций</a:t>
            </a:r>
          </a:p>
          <a:p>
            <a:pPr marL="457200" indent="-457200">
              <a:spcBef>
                <a:spcPct val="0"/>
              </a:spcBef>
              <a:buClr>
                <a:srgbClr val="60C99C"/>
              </a:buClr>
              <a:buFont typeface="Arial" charset="0"/>
              <a:buChar char="•"/>
            </a:pP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неспособность к пересказу прочитанного</a:t>
            </a:r>
          </a:p>
          <a:p>
            <a:pPr marL="457200" indent="-457200">
              <a:spcBef>
                <a:spcPct val="0"/>
              </a:spcBef>
              <a:buClr>
                <a:srgbClr val="60C99C"/>
              </a:buClr>
              <a:buFont typeface="Arial" charset="0"/>
              <a:buChar char="•"/>
            </a:pP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инертность психических процессов</a:t>
            </a:r>
          </a:p>
          <a:p>
            <a:pPr marL="457200" indent="-457200">
              <a:spcBef>
                <a:spcPct val="0"/>
              </a:spcBef>
              <a:buClr>
                <a:srgbClr val="60C99C"/>
              </a:buClr>
              <a:buFont typeface="Arial" charset="0"/>
              <a:buChar char="•"/>
            </a:pP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конкретно-образный тип мышления</a:t>
            </a:r>
          </a:p>
          <a:p>
            <a:pPr marL="457200" indent="-457200">
              <a:spcBef>
                <a:spcPct val="0"/>
              </a:spcBef>
              <a:buClr>
                <a:srgbClr val="60C99C"/>
              </a:buClr>
              <a:buFont typeface="Arial" charset="0"/>
              <a:buChar char="•"/>
            </a:pP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незрелость поведения</a:t>
            </a:r>
            <a:r>
              <a:rPr lang="ru-RU" alt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51" y="2142148"/>
            <a:ext cx="4270038" cy="4419778"/>
          </a:xfrm>
        </p:spPr>
        <p:txBody>
          <a:bodyPr>
            <a:normAutofit fontScale="92500" lnSpcReduction="20000"/>
          </a:bodyPr>
          <a:lstStyle/>
          <a:p>
            <a:endParaRPr lang="ru-RU" alt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700" b="1" dirty="0" smtClean="0">
                <a:latin typeface="Times New Roman" pitchFamily="18" charset="0"/>
                <a:cs typeface="Times New Roman" pitchFamily="18" charset="0"/>
              </a:rPr>
              <a:t>Без специального обучения речь у глухого не развивается. И чем раньше начнется работа по формированию и развитии речи, тем лучше будут результаты в этом направлении. </a:t>
            </a:r>
          </a:p>
          <a:p>
            <a:pPr algn="just"/>
            <a:r>
              <a:rPr lang="ru-RU" altLang="ru-RU" sz="1700" b="1" dirty="0" smtClean="0">
                <a:latin typeface="Times New Roman" pitchFamily="18" charset="0"/>
                <a:cs typeface="Times New Roman" pitchFamily="18" charset="0"/>
              </a:rPr>
              <a:t>Словарный запас глухих ограничен.</a:t>
            </a:r>
          </a:p>
          <a:p>
            <a:pPr algn="just"/>
            <a:r>
              <a:rPr lang="ru-RU" altLang="ru-RU" sz="1700" b="1" dirty="0" smtClean="0">
                <a:latin typeface="Times New Roman" pitchFamily="18" charset="0"/>
                <a:cs typeface="Times New Roman" pitchFamily="18" charset="0"/>
              </a:rPr>
              <a:t>В грамматическом оформлении речь глухих изобилует </a:t>
            </a:r>
            <a:r>
              <a:rPr lang="ru-RU" altLang="ru-RU" sz="1700" b="1" dirty="0" err="1" smtClean="0">
                <a:latin typeface="Times New Roman" pitchFamily="18" charset="0"/>
                <a:cs typeface="Times New Roman" pitchFamily="18" charset="0"/>
              </a:rPr>
              <a:t>аграмматизмами</a:t>
            </a:r>
            <a:r>
              <a:rPr lang="ru-RU" altLang="ru-RU" sz="1700" b="1" dirty="0" smtClean="0">
                <a:latin typeface="Times New Roman" pitchFamily="18" charset="0"/>
                <a:cs typeface="Times New Roman" pitchFamily="18" charset="0"/>
              </a:rPr>
              <a:t>, они испытывают трудности в грамматическом оформлении связей слов в предложении (Мальчик плакать. Миша птица смотрит.);имеют место пропуски слов в предложениях , вплоть до нарушения смысла высказывания; многочисленные ошибки в связях-сочетаниях членов предложений; затруднение в использовании местоимений и предлогов (Вася болит  зубы).</a:t>
            </a:r>
          </a:p>
          <a:p>
            <a:endParaRPr lang="ru-RU" alt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78892" y="1859994"/>
            <a:ext cx="278608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Речь 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90789" y="2348880"/>
            <a:ext cx="0" cy="450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99992" y="2348880"/>
            <a:ext cx="43924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специального обучения речь у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глухого ребенка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интеллектуальной недостаточностью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развивается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 большинства таких детей на момент поступления в школу в речи только отдельные слова неполные с искажением звукобуквенного состава. В самостоятельной речи фразы нет, свободно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слухозрительно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воспринимают фразы и слова разговорно-обиходного характера в объеме программы детского сада. Речь в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больщинстве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случаев невнятная, темп речи замедленный, имеются нарушения голоса, включая грубые. В общении, как правило, устной речью не пользуются и не используют естественные невербальные средства (жесты, выражение лица, позу, пластику).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74890"/>
            <a:ext cx="7849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Особенности познавательной сферы глухих обучающихся</a:t>
            </a:r>
            <a:endParaRPr lang="ru-RU" sz="28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384" y="1126484"/>
            <a:ext cx="3748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 нормой интеллекта: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97668" y="1028997"/>
            <a:ext cx="3953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  интеллектуальными нарушениями: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7686" y="1357298"/>
            <a:ext cx="46788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b="1" dirty="0" smtClean="0"/>
          </a:p>
          <a:p>
            <a:pPr algn="just"/>
            <a:endParaRPr lang="en-US" sz="2000" b="1" dirty="0" smtClean="0"/>
          </a:p>
          <a:p>
            <a:pPr algn="just"/>
            <a:r>
              <a:rPr lang="ru-RU" sz="1600" b="1" dirty="0" smtClean="0"/>
              <a:t> </a:t>
            </a:r>
            <a:r>
              <a:rPr lang="ru-RU" sz="1400" b="1" dirty="0" smtClean="0">
                <a:solidFill>
                  <a:srgbClr val="7030A0"/>
                </a:solidFill>
              </a:rPr>
              <a:t>У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глухих детей с интеллектуальными нарушениями ведущим видом восприятия  также выступает зрительное восприятие и ощущения. </a:t>
            </a:r>
          </a:p>
          <a:p>
            <a:pPr algn="just"/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</a:rPr>
              <a:t>Все виды ощущений(тактильные, болевые, вкусовые и др.)  при УО характеризуются замедленностью, </a:t>
            </a:r>
            <a:r>
              <a:rPr lang="ru-RU" sz="1400" b="1" dirty="0" err="1" smtClean="0">
                <a:solidFill>
                  <a:srgbClr val="7030A0"/>
                </a:solidFill>
              </a:rPr>
              <a:t>диффузностью</a:t>
            </a:r>
            <a:r>
              <a:rPr lang="ru-RU" sz="1400" b="1" dirty="0" smtClean="0">
                <a:solidFill>
                  <a:srgbClr val="7030A0"/>
                </a:solidFill>
              </a:rPr>
              <a:t> («размытое» восприятие, комплекс переживаний человека, связанный с чувством его неполноценности и потерей собственного Я) и </a:t>
            </a:r>
            <a:r>
              <a:rPr lang="ru-RU" sz="1400" b="1" dirty="0" err="1" smtClean="0">
                <a:solidFill>
                  <a:srgbClr val="7030A0"/>
                </a:solidFill>
              </a:rPr>
              <a:t>недифференцированностью</a:t>
            </a:r>
            <a:r>
              <a:rPr lang="ru-RU" sz="1400" b="1" dirty="0" smtClean="0">
                <a:solidFill>
                  <a:srgbClr val="7030A0"/>
                </a:solidFill>
              </a:rPr>
              <a:t> вследствие снижения подвижности нервных процессов и повреждения коры головного мозга. . Восприятие отличается бедностью, слабой избирательностью и недостаточно полно отражает окружающую действительность.</a:t>
            </a:r>
          </a:p>
          <a:p>
            <a:pPr algn="just"/>
            <a:r>
              <a:rPr lang="ru-RU" sz="1400" b="1" dirty="0" smtClean="0">
                <a:solidFill>
                  <a:srgbClr val="7030A0"/>
                </a:solidFill>
              </a:rPr>
              <a:t>2. В восприятии страдает наиболее сложный компонент, связанный с анализом и синтезом воспринимаемых явлений.</a:t>
            </a:r>
          </a:p>
          <a:p>
            <a:pPr algn="just"/>
            <a:endParaRPr lang="ru-RU" sz="1400" dirty="0" smtClean="0">
              <a:solidFill>
                <a:srgbClr val="7030A0"/>
              </a:solidFill>
            </a:endParaRPr>
          </a:p>
          <a:p>
            <a:pPr algn="just"/>
            <a:endParaRPr lang="ru-RU" sz="1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001026" y="4215612"/>
            <a:ext cx="4642676" cy="7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14282" y="1988239"/>
            <a:ext cx="407196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Ведущим видом восприятия выступает зрительное восприятие и ощущения .Это не только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дистантный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канал получения информации, но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иглавная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сенсорная основа ориентировки в пространстве, а также восприятия речи – жестовой,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дактильной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словесной (чтение с губ). При полном выключении слухового анализатора тактильно-вибрационная чувствительность резко обостряется. </a:t>
            </a:r>
          </a:p>
          <a:p>
            <a:pPr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потери слуха кинестетические ощущения лишаются дополнительной помощи слухового контроля; отсюда движения глухих по плавности, ритмичности,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координированности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отстают от нормы, страдает мелкая моторика рук, недостаточность речевой регуляции.</a:t>
            </a:r>
          </a:p>
          <a:p>
            <a:pPr algn="just"/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957858"/>
            <a:ext cx="300039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Ощущения и восприятия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357686" cy="4824426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Объем внимания, развитие его устойчивости у детей с нарушением слуха формируется в более медленном темпе, чем у слышащих сверстников, глухие школьники значительно чаще, чем слышащие, совершают ошибки при вычленении необходимой информации.</a:t>
            </a:r>
          </a:p>
          <a:p>
            <a:pPr marL="342900" indent="-342900" algn="just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Отмечается у глухих школьников тенденция к более «замедленному» вхождению в работу и, в целом, более медленный темп выполнения заданий, чем у слышащих сверстников, а также большая утомляемость.</a:t>
            </a:r>
          </a:p>
          <a:p>
            <a:pPr marL="342900" indent="-342900" algn="just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В основном, используются приемы и средства обучения, адресованные к зрительному вниманию.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910548" y="3732998"/>
            <a:ext cx="518082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14744" y="714356"/>
            <a:ext cx="164307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Внимание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1643050"/>
            <a:ext cx="371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Затруднена переключаемость  с одного вида деятельности на другой.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Характерна слабость произвольного внимания. Оно плохо фиксируется, легко рассеивается.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Пассивное внимание сохранно в большей степени, чем активное, целенаправленное.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У них в большинстве наблюдается неустойчивое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3686172" cy="3636660"/>
          </a:xfrm>
        </p:spPr>
        <p:txBody>
          <a:bodyPr>
            <a:normAutofit fontScale="62500" lnSpcReduction="20000"/>
          </a:bodyPr>
          <a:lstStyle/>
          <a:p>
            <a:pPr marL="342900" indent="-342900" algn="just">
              <a:lnSpc>
                <a:spcPct val="12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100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При запоминании слов глухие дети испытывают трудности удержания в памяти </a:t>
            </a:r>
            <a:r>
              <a:rPr lang="ru-RU" altLang="ru-RU" sz="2100" b="1" dirty="0" err="1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звуко-буквенной</a:t>
            </a:r>
            <a:r>
              <a:rPr lang="ru-RU" altLang="ru-RU" sz="2100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последовательности, искажают буквенный состав слов, уподобляют одни слова другим, похожим по внешнему облику, допускают замены и перестановки букв и слогов, редко употребляют опосредствованные способы запоминания.</a:t>
            </a:r>
          </a:p>
          <a:p>
            <a:pPr marL="342900" indent="-342900" algn="just">
              <a:lnSpc>
                <a:spcPct val="12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100" b="1" dirty="0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Плохо используют прием сравнения, еще хуже запоминают объекты по частям, не целиком, возникают трудности с передачей своими словами прочитанный текст.</a:t>
            </a:r>
          </a:p>
          <a:p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1785930" y="4214806"/>
            <a:ext cx="5214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5984" y="857232"/>
            <a:ext cx="364333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Память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857752" y="2143116"/>
            <a:ext cx="37862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Усвоение нового происходит медленно, после многократного повторения.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Механическая память может быть удовлетворительной, но всегда  страдает смысловая.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439</TotalTime>
  <Words>1377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Особенности познавательной сферы глухих обучающихся с нормой интеллекта и интеллектуальной недостаточностью</vt:lpstr>
      <vt:lpstr>Познавательная сфера личности</vt:lpstr>
      <vt:lpstr>Понятие Л.С.Выготского, о структуре дефекта.</vt:lpstr>
      <vt:lpstr>Презентация PowerPoint</vt:lpstr>
      <vt:lpstr>Особенности психического развития глухого школьника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user211</dc:creator>
  <cp:lastModifiedBy>202</cp:lastModifiedBy>
  <cp:revision>45</cp:revision>
  <dcterms:created xsi:type="dcterms:W3CDTF">2020-10-12T11:00:25Z</dcterms:created>
  <dcterms:modified xsi:type="dcterms:W3CDTF">2022-05-25T13:31:52Z</dcterms:modified>
</cp:coreProperties>
</file>