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24"/>
  </p:notesMasterIdLst>
  <p:sldIdLst>
    <p:sldId id="290" r:id="rId2"/>
    <p:sldId id="258" r:id="rId3"/>
    <p:sldId id="259" r:id="rId4"/>
    <p:sldId id="295" r:id="rId5"/>
    <p:sldId id="297" r:id="rId6"/>
    <p:sldId id="306" r:id="rId7"/>
    <p:sldId id="264" r:id="rId8"/>
    <p:sldId id="265" r:id="rId9"/>
    <p:sldId id="266" r:id="rId10"/>
    <p:sldId id="267" r:id="rId11"/>
    <p:sldId id="303" r:id="rId12"/>
    <p:sldId id="269" r:id="rId13"/>
    <p:sldId id="270" r:id="rId14"/>
    <p:sldId id="271" r:id="rId15"/>
    <p:sldId id="307" r:id="rId16"/>
    <p:sldId id="298" r:id="rId17"/>
    <p:sldId id="299" r:id="rId18"/>
    <p:sldId id="300" r:id="rId19"/>
    <p:sldId id="301" r:id="rId20"/>
    <p:sldId id="302" r:id="rId21"/>
    <p:sldId id="304" r:id="rId22"/>
    <p:sldId id="292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006600"/>
    <a:srgbClr val="66FF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>
        <p:scale>
          <a:sx n="50" d="100"/>
          <a:sy n="50" d="100"/>
        </p:scale>
        <p:origin x="-696" y="-3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image" Target="../media/image6.emf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92EF35-3177-4D37-B116-2BAF614246C1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A0C910-5C0E-4674-9DB5-F786F7F1A1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85783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067659-9F1F-456F-806B-2752D3B9BC81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C841D05-114F-45B3-93B7-48D5B1C191A9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4EE8538-02DA-44EA-A9AE-21D5B2961E59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154C73-EF57-4B07-8509-3EBA26D16A38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D6C7D7-71BD-4AA5-A746-0C9B947F3FB8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430CD2B-FCF4-4DDC-A51B-8BFCFE9BD413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08166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00805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18124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29281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13548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06615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17074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59702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21419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54945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80082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00515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3/30/Parabolic_trough_solar_thermal_electric_power_plant_1.jp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image" Target="../media/image12.jpeg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.wmf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6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Объект 2"/>
          <p:cNvSpPr>
            <a:spLocks noGrp="1"/>
          </p:cNvSpPr>
          <p:nvPr>
            <p:ph idx="1"/>
          </p:nvPr>
        </p:nvSpPr>
        <p:spPr bwMode="auto">
          <a:xfrm>
            <a:off x="571472" y="620688"/>
            <a:ext cx="7960968" cy="4104456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0" indent="0" algn="ctr">
              <a:buFontTx/>
              <a:buNone/>
            </a:pPr>
            <a:r>
              <a:rPr lang="ru-RU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ТЕМА:</a:t>
            </a:r>
          </a:p>
          <a:p>
            <a:pPr marL="0" indent="0">
              <a:buFontTx/>
              <a:buNone/>
            </a:pPr>
            <a:endParaRPr lang="ru-RU" sz="4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Tx/>
              <a:buNone/>
            </a:pP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Построение графика квадратичной функции</a:t>
            </a:r>
            <a:endParaRPr lang="ru-RU" sz="4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Tx/>
              <a:buNone/>
            </a:pPr>
            <a:endParaRPr lang="ru-RU" dirty="0" smtClean="0">
              <a:solidFill>
                <a:srgbClr val="3399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11" descr="ED00184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0437" y="6056312"/>
            <a:ext cx="1833563" cy="8016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776554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500" y="260648"/>
            <a:ext cx="9080500" cy="8382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dirty="0" smtClean="0">
                <a:solidFill>
                  <a:srgbClr val="002060"/>
                </a:solidFill>
              </a:rPr>
              <a:t>Параболическая  солнечная электростанция в Калифорнии (США)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20483" name="Picture 2" descr="Файл:Parabolic trough solar thermal electric power plant 1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00" y="1643063"/>
            <a:ext cx="8974138" cy="4857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9181844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Постановка цели урока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 =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²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+8</a:t>
            </a:r>
          </a:p>
          <a:p>
            <a:pPr>
              <a:buNone/>
            </a:pP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 = -2х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²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+8х-3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4" descr="BS02064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0"/>
            <a:ext cx="1296144" cy="1091490"/>
          </a:xfrm>
          <a:prstGeom prst="rect">
            <a:avLst/>
          </a:prstGeom>
          <a:noFill/>
        </p:spPr>
      </p:pic>
      <p:sp>
        <p:nvSpPr>
          <p:cNvPr id="22531" name="Содержимое 2"/>
          <p:cNvSpPr>
            <a:spLocks noGrp="1"/>
          </p:cNvSpPr>
          <p:nvPr>
            <p:ph idx="1"/>
          </p:nvPr>
        </p:nvSpPr>
        <p:spPr>
          <a:xfrm>
            <a:off x="179512" y="714356"/>
            <a:ext cx="8229600" cy="54698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Цели урока:</a:t>
            </a:r>
          </a:p>
          <a:p>
            <a:pPr>
              <a:buFont typeface="Wingdings" pitchFamily="2" charset="2"/>
              <a:buChar char="q"/>
            </a:pPr>
            <a:r>
              <a:rPr lang="ru-RU" sz="36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Сформулировать алгоритм построения графика квадратичной функции, т. е. функции вида </a:t>
            </a:r>
            <a:r>
              <a:rPr lang="en-US" sz="3600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y = ax</a:t>
            </a:r>
            <a:r>
              <a:rPr lang="en-US" sz="3600" i="1" baseline="300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+bx+c</a:t>
            </a:r>
            <a:r>
              <a:rPr lang="ru-RU" sz="3600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sz="36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Выработать умение строить график квадратичной функции по алгоритму.</a:t>
            </a:r>
          </a:p>
        </p:txBody>
      </p:sp>
      <p:pic>
        <p:nvPicPr>
          <p:cNvPr id="10" name="Picture 11" descr="ED00184_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10437" y="6056312"/>
            <a:ext cx="1833563" cy="8016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9818289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260648"/>
            <a:ext cx="8424936" cy="2160240"/>
          </a:xfrm>
        </p:spPr>
        <p:txBody>
          <a:bodyPr>
            <a:noAutofit/>
          </a:bodyPr>
          <a:lstStyle/>
          <a:p>
            <a:pPr algn="just"/>
            <a:r>
              <a:rPr lang="ru-RU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Квадратичной функцией </a:t>
            </a:r>
            <a:r>
              <a:rPr lang="ru-RU" sz="32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называется функция,</a:t>
            </a:r>
            <a:br>
              <a:rPr lang="ru-RU" sz="32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которую можно задать формулой вида 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y=ax²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bx+c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где 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32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- независимая переменная, 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a, b </a:t>
            </a:r>
            <a:r>
              <a:rPr lang="ru-RU" sz="32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-некоторые числа (причём 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а≠0</a:t>
            </a:r>
            <a:r>
              <a:rPr lang="ru-RU" sz="32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). </a:t>
            </a:r>
            <a:endParaRPr lang="en-US" sz="3200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9" name="Rectangle 4"/>
          <p:cNvSpPr>
            <a:spLocks noGrp="1" noChangeArrowheads="1"/>
          </p:cNvSpPr>
          <p:nvPr>
            <p:ph idx="1"/>
          </p:nvPr>
        </p:nvSpPr>
        <p:spPr>
          <a:xfrm>
            <a:off x="395536" y="2781300"/>
            <a:ext cx="82296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16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16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1300" dirty="0" smtClean="0"/>
          </a:p>
          <a:p>
            <a:pPr eaLnBrk="1" hangingPunct="1">
              <a:lnSpc>
                <a:spcPct val="80000"/>
              </a:lnSpc>
            </a:pPr>
            <a:endParaRPr lang="ru-RU" sz="1300" dirty="0" smtClean="0"/>
          </a:p>
        </p:txBody>
      </p:sp>
      <p:sp>
        <p:nvSpPr>
          <p:cNvPr id="68614" name="Rectangle 6"/>
          <p:cNvSpPr>
            <a:spLocks noChangeArrowheads="1"/>
          </p:cNvSpPr>
          <p:nvPr/>
        </p:nvSpPr>
        <p:spPr bwMode="auto">
          <a:xfrm>
            <a:off x="1619672" y="2780928"/>
            <a:ext cx="6120680" cy="3672408"/>
          </a:xfrm>
          <a:prstGeom prst="rect">
            <a:avLst/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Например</a:t>
            </a: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Font typeface="Arial" pitchFamily="34" charset="0"/>
              <a:buChar char="•"/>
            </a:pPr>
            <a:r>
              <a:rPr lang="ru-RU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3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= 5х</a:t>
            </a:r>
            <a:r>
              <a:rPr lang="en-US" sz="3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²</a:t>
            </a:r>
            <a:r>
              <a:rPr lang="ru-RU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+6х+3,</a:t>
            </a:r>
          </a:p>
          <a:p>
            <a:pPr>
              <a:buFont typeface="Arial" pitchFamily="34" charset="0"/>
              <a:buChar char="•"/>
            </a:pPr>
            <a:r>
              <a:rPr lang="ru-RU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3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= -7х</a:t>
            </a:r>
            <a:r>
              <a:rPr lang="en-US" sz="3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²</a:t>
            </a:r>
            <a:r>
              <a:rPr lang="ru-RU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+8х-2,</a:t>
            </a:r>
          </a:p>
          <a:p>
            <a:pPr>
              <a:buFont typeface="Arial" pitchFamily="34" charset="0"/>
              <a:buChar char="•"/>
            </a:pPr>
            <a:r>
              <a:rPr lang="ru-RU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3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= 0,8х</a:t>
            </a:r>
            <a:r>
              <a:rPr lang="en-US" sz="3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²</a:t>
            </a:r>
            <a:r>
              <a:rPr lang="ru-RU" sz="3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+5, </a:t>
            </a:r>
            <a:endParaRPr lang="ru-RU" sz="3200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3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4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¾</a:t>
            </a:r>
            <a:r>
              <a:rPr lang="ru-RU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en-US" sz="3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²</a:t>
            </a:r>
            <a:r>
              <a:rPr lang="ru-RU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-8х,</a:t>
            </a:r>
          </a:p>
          <a:p>
            <a:pPr>
              <a:buFont typeface="Arial" pitchFamily="34" charset="0"/>
              <a:buChar char="•"/>
            </a:pPr>
            <a:r>
              <a:rPr lang="ru-RU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3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= -12х</a:t>
            </a:r>
            <a:r>
              <a:rPr lang="en-US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²</a:t>
            </a:r>
            <a:endParaRPr lang="en-US" sz="32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11" descr="ED00184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0437" y="6056312"/>
            <a:ext cx="1833563" cy="8016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7361171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86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86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8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8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0" grpId="0"/>
      <p:bldP spid="686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215008" y="116632"/>
            <a:ext cx="8928992" cy="1700808"/>
          </a:xfrm>
        </p:spPr>
        <p:txBody>
          <a:bodyPr>
            <a:noAutofit/>
          </a:bodyPr>
          <a:lstStyle/>
          <a:p>
            <a:pPr eaLnBrk="1" hangingPunct="1"/>
            <a:r>
              <a:rPr lang="ru-RU" sz="32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Графиком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квадратичной функции является </a:t>
            </a:r>
            <a:r>
              <a:rPr lang="ru-RU" sz="32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парабола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ветви которой направлены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вверх </a:t>
            </a:r>
            <a:r>
              <a:rPr lang="ru-RU" sz="32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(если </a:t>
            </a:r>
            <a:r>
              <a:rPr lang="ru-RU" sz="32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en-US" sz="32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&gt;0</a:t>
            </a:r>
            <a:r>
              <a:rPr lang="ru-RU" sz="32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или </a:t>
            </a:r>
            <a:r>
              <a:rPr lang="ru-RU" sz="32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вниз</a:t>
            </a:r>
            <a:r>
              <a:rPr lang="ru-RU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(если </a:t>
            </a:r>
            <a:r>
              <a:rPr lang="ru-RU" sz="32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en-US" sz="32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ru-RU" sz="32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0).</a:t>
            </a:r>
          </a:p>
        </p:txBody>
      </p:sp>
      <p:sp>
        <p:nvSpPr>
          <p:cNvPr id="110596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468313" y="1905000"/>
            <a:ext cx="2951162" cy="4114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600" dirty="0" smtClean="0"/>
              <a:t>   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Например:</a:t>
            </a:r>
          </a:p>
          <a:p>
            <a:pPr eaLnBrk="1" hangingPunct="1">
              <a:buFont typeface="Wingdings" pitchFamily="2" charset="2"/>
              <a:buNone/>
            </a:pPr>
            <a:endParaRPr lang="ru-RU" sz="2600" dirty="0" smtClean="0"/>
          </a:p>
        </p:txBody>
      </p:sp>
      <p:sp>
        <p:nvSpPr>
          <p:cNvPr id="110597" name="Rectangle 5"/>
          <p:cNvSpPr>
            <a:spLocks noGrp="1" noChangeArrowheads="1"/>
          </p:cNvSpPr>
          <p:nvPr>
            <p:ph sz="half" idx="2"/>
          </p:nvPr>
        </p:nvSpPr>
        <p:spPr>
          <a:xfrm>
            <a:off x="3419872" y="1988840"/>
            <a:ext cx="5114925" cy="4114800"/>
          </a:xfrm>
        </p:spPr>
        <p:txBody>
          <a:bodyPr>
            <a:noAutofit/>
          </a:bodyPr>
          <a:lstStyle/>
          <a:p>
            <a:pPr eaLnBrk="1" hangingPunct="1"/>
            <a:r>
              <a:rPr lang="ru-RU" sz="30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у=</a:t>
            </a:r>
            <a:r>
              <a:rPr lang="ru-RU" sz="3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0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en-US" sz="30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²</a:t>
            </a:r>
            <a:r>
              <a:rPr lang="ru-RU" sz="30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+4х-1 </a:t>
            </a:r>
            <a:r>
              <a:rPr lang="ru-RU" sz="30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– графиком является парабола, ветви которой направлены </a:t>
            </a:r>
            <a:r>
              <a:rPr lang="ru-RU" sz="30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вверх</a:t>
            </a:r>
            <a:r>
              <a:rPr lang="ru-RU" sz="3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(т.к. </a:t>
            </a:r>
            <a:r>
              <a:rPr lang="ru-RU" sz="30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а=</a:t>
            </a:r>
            <a:r>
              <a:rPr lang="ru-RU" sz="3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0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, а</a:t>
            </a:r>
            <a:r>
              <a:rPr lang="en-US" sz="30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r>
              <a:rPr lang="ru-RU" sz="30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0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en-US" sz="3000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ru-RU" sz="3000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sz="30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у= </a:t>
            </a:r>
            <a:r>
              <a:rPr lang="ru-RU" sz="3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-7</a:t>
            </a:r>
            <a:r>
              <a:rPr lang="ru-RU" sz="30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en-US" sz="30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²</a:t>
            </a:r>
            <a:r>
              <a:rPr lang="ru-RU" sz="30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-х+3 </a:t>
            </a:r>
            <a:r>
              <a:rPr lang="ru-RU" sz="30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– графиком является парабола, ветви которой направлены </a:t>
            </a:r>
            <a:r>
              <a:rPr lang="ru-RU" sz="30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вниз</a:t>
            </a:r>
            <a:r>
              <a:rPr lang="ru-RU" sz="30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(т.к. </a:t>
            </a:r>
            <a:r>
              <a:rPr lang="ru-RU" sz="30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а=</a:t>
            </a:r>
            <a:r>
              <a:rPr lang="ru-RU" sz="3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-7</a:t>
            </a:r>
            <a:r>
              <a:rPr lang="ru-RU" sz="30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, а</a:t>
            </a:r>
            <a:r>
              <a:rPr lang="en-US" sz="30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ru-RU" sz="30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0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en-US" sz="3000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0600" name="Rectangle 8"/>
          <p:cNvSpPr>
            <a:spLocks noChangeArrowheads="1"/>
          </p:cNvSpPr>
          <p:nvPr/>
        </p:nvSpPr>
        <p:spPr bwMode="auto">
          <a:xfrm>
            <a:off x="1116013" y="2420938"/>
            <a:ext cx="1727200" cy="1728787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          О</a:t>
            </a:r>
            <a:r>
              <a:rPr lang="ru-RU" dirty="0" smtClean="0">
                <a:solidFill>
                  <a:schemeClr val="bg2"/>
                </a:solidFill>
              </a:rPr>
              <a:t>               </a:t>
            </a:r>
            <a:r>
              <a:rPr lang="ru-RU" dirty="0" err="1" smtClean="0"/>
              <a:t>х</a:t>
            </a:r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110601" name="Rectangle 9"/>
          <p:cNvSpPr>
            <a:spLocks noChangeArrowheads="1"/>
          </p:cNvSpPr>
          <p:nvPr/>
        </p:nvSpPr>
        <p:spPr bwMode="auto">
          <a:xfrm>
            <a:off x="1116012" y="4292600"/>
            <a:ext cx="1871811" cy="1800225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/>
              <a:t>                 у</a:t>
            </a:r>
            <a:r>
              <a:rPr lang="ru-RU" dirty="0">
                <a:solidFill>
                  <a:schemeClr val="bg2"/>
                </a:solidFill>
              </a:rPr>
              <a:t>             </a:t>
            </a:r>
          </a:p>
          <a:p>
            <a:pPr algn="ctr"/>
            <a:endParaRPr lang="ru-RU" dirty="0">
              <a:solidFill>
                <a:schemeClr val="bg2"/>
              </a:solidFill>
            </a:endParaRPr>
          </a:p>
          <a:p>
            <a:pPr algn="ctr"/>
            <a:r>
              <a:rPr lang="ru-RU" dirty="0">
                <a:solidFill>
                  <a:schemeClr val="bg2"/>
                </a:solidFill>
              </a:rPr>
              <a:t>  </a:t>
            </a:r>
            <a:endParaRPr lang="ru-RU" dirty="0" smtClean="0">
              <a:solidFill>
                <a:schemeClr val="bg2"/>
              </a:solidFill>
            </a:endParaRPr>
          </a:p>
          <a:p>
            <a:pPr algn="ctr"/>
            <a:r>
              <a:rPr lang="ru-RU" dirty="0" smtClean="0">
                <a:solidFill>
                  <a:schemeClr val="bg2"/>
                </a:solidFill>
              </a:rPr>
              <a:t>         </a:t>
            </a:r>
            <a:r>
              <a:rPr lang="ru-RU" dirty="0" smtClean="0"/>
              <a:t>О</a:t>
            </a:r>
            <a:r>
              <a:rPr lang="ru-RU" dirty="0" smtClean="0">
                <a:solidFill>
                  <a:schemeClr val="bg2"/>
                </a:solidFill>
              </a:rPr>
              <a:t>               </a:t>
            </a:r>
            <a:r>
              <a:rPr lang="ru-RU" dirty="0" err="1" smtClean="0"/>
              <a:t>х</a:t>
            </a:r>
            <a:endParaRPr lang="ru-RU" dirty="0"/>
          </a:p>
          <a:p>
            <a:pPr algn="ctr"/>
            <a:endParaRPr lang="ru-RU" dirty="0">
              <a:solidFill>
                <a:schemeClr val="bg2"/>
              </a:solidFill>
            </a:endParaRPr>
          </a:p>
          <a:p>
            <a:pPr algn="ctr"/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110602" name="Line 10"/>
          <p:cNvSpPr>
            <a:spLocks noChangeShapeType="1"/>
          </p:cNvSpPr>
          <p:nvPr/>
        </p:nvSpPr>
        <p:spPr bwMode="auto">
          <a:xfrm flipV="1">
            <a:off x="1979613" y="2492375"/>
            <a:ext cx="0" cy="15843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0603" name="Line 11"/>
          <p:cNvSpPr>
            <a:spLocks noChangeShapeType="1"/>
          </p:cNvSpPr>
          <p:nvPr/>
        </p:nvSpPr>
        <p:spPr bwMode="auto">
          <a:xfrm>
            <a:off x="1116013" y="3357563"/>
            <a:ext cx="17272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0604" name="Line 12"/>
          <p:cNvSpPr>
            <a:spLocks noChangeShapeType="1"/>
          </p:cNvSpPr>
          <p:nvPr/>
        </p:nvSpPr>
        <p:spPr bwMode="auto">
          <a:xfrm flipV="1">
            <a:off x="1979613" y="4292600"/>
            <a:ext cx="0" cy="18002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0605" name="Line 13"/>
          <p:cNvSpPr>
            <a:spLocks noChangeShapeType="1"/>
          </p:cNvSpPr>
          <p:nvPr/>
        </p:nvSpPr>
        <p:spPr bwMode="auto">
          <a:xfrm>
            <a:off x="1116013" y="5157788"/>
            <a:ext cx="165576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0606" name="Freeform 14"/>
          <p:cNvSpPr>
            <a:spLocks/>
          </p:cNvSpPr>
          <p:nvPr/>
        </p:nvSpPr>
        <p:spPr bwMode="auto">
          <a:xfrm>
            <a:off x="1331913" y="2565400"/>
            <a:ext cx="936625" cy="1368425"/>
          </a:xfrm>
          <a:custGeom>
            <a:avLst/>
            <a:gdLst>
              <a:gd name="T0" fmla="*/ 0 w 590"/>
              <a:gd name="T1" fmla="*/ 0 h 862"/>
              <a:gd name="T2" fmla="*/ 2147483647 w 590"/>
              <a:gd name="T3" fmla="*/ 2147483647 h 862"/>
              <a:gd name="T4" fmla="*/ 2147483647 w 590"/>
              <a:gd name="T5" fmla="*/ 0 h 862"/>
              <a:gd name="T6" fmla="*/ 0 60000 65536"/>
              <a:gd name="T7" fmla="*/ 0 60000 65536"/>
              <a:gd name="T8" fmla="*/ 0 60000 65536"/>
              <a:gd name="T9" fmla="*/ 0 w 590"/>
              <a:gd name="T10" fmla="*/ 0 h 862"/>
              <a:gd name="T11" fmla="*/ 590 w 590"/>
              <a:gd name="T12" fmla="*/ 862 h 86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90" h="862">
                <a:moveTo>
                  <a:pt x="0" y="0"/>
                </a:moveTo>
                <a:cubicBezTo>
                  <a:pt x="87" y="431"/>
                  <a:pt x="175" y="862"/>
                  <a:pt x="273" y="862"/>
                </a:cubicBezTo>
                <a:cubicBezTo>
                  <a:pt x="371" y="862"/>
                  <a:pt x="480" y="431"/>
                  <a:pt x="590" y="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0607" name="Freeform 15"/>
          <p:cNvSpPr>
            <a:spLocks/>
          </p:cNvSpPr>
          <p:nvPr/>
        </p:nvSpPr>
        <p:spPr bwMode="auto">
          <a:xfrm>
            <a:off x="1547813" y="4437063"/>
            <a:ext cx="1152525" cy="1512887"/>
          </a:xfrm>
          <a:custGeom>
            <a:avLst/>
            <a:gdLst>
              <a:gd name="T0" fmla="*/ 0 w 726"/>
              <a:gd name="T1" fmla="*/ 2147483647 h 953"/>
              <a:gd name="T2" fmla="*/ 2147483647 w 726"/>
              <a:gd name="T3" fmla="*/ 0 h 953"/>
              <a:gd name="T4" fmla="*/ 2147483647 w 726"/>
              <a:gd name="T5" fmla="*/ 2147483647 h 953"/>
              <a:gd name="T6" fmla="*/ 0 60000 65536"/>
              <a:gd name="T7" fmla="*/ 0 60000 65536"/>
              <a:gd name="T8" fmla="*/ 0 60000 65536"/>
              <a:gd name="T9" fmla="*/ 0 w 726"/>
              <a:gd name="T10" fmla="*/ 0 h 953"/>
              <a:gd name="T11" fmla="*/ 726 w 726"/>
              <a:gd name="T12" fmla="*/ 953 h 95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26" h="953">
                <a:moveTo>
                  <a:pt x="0" y="953"/>
                </a:moveTo>
                <a:cubicBezTo>
                  <a:pt x="121" y="476"/>
                  <a:pt x="242" y="0"/>
                  <a:pt x="363" y="0"/>
                </a:cubicBezTo>
                <a:cubicBezTo>
                  <a:pt x="484" y="0"/>
                  <a:pt x="605" y="476"/>
                  <a:pt x="726" y="953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14" name="Picture 11" descr="ED00184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0437" y="6056312"/>
            <a:ext cx="1833563" cy="8016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2523514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05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05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05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05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05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105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105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105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06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06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1106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06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06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0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110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0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06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0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110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0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06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0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110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0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9" presetID="35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105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105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105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105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5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106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06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900" decel="100000" fill="hold"/>
                                        <p:tgtEl>
                                          <p:spTgt spid="1106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06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106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0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900" decel="100000" fill="hold"/>
                                        <p:tgtEl>
                                          <p:spTgt spid="110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0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106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0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900" decel="100000" fill="hold"/>
                                        <p:tgtEl>
                                          <p:spTgt spid="110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0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106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10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900" decel="100000" fill="hold"/>
                                        <p:tgtEl>
                                          <p:spTgt spid="110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0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4" grpId="0"/>
      <p:bldP spid="110596" grpId="0" build="p"/>
      <p:bldP spid="110597" grpId="0" build="p"/>
      <p:bldP spid="110602" grpId="0" animBg="1"/>
      <p:bldP spid="110603" grpId="0" animBg="1"/>
      <p:bldP spid="110604" grpId="0" animBg="1"/>
      <p:bldP spid="110605" grpId="0" animBg="1"/>
      <p:bldP spid="110606" grpId="0" animBg="1"/>
      <p:bldP spid="11060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Построим график функции: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051720" y="1700808"/>
            <a:ext cx="43924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 = -2х</a:t>
            </a:r>
            <a:r>
              <a:rPr lang="en-US" sz="5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²</a:t>
            </a:r>
            <a:r>
              <a:rPr lang="ru-RU" sz="5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+8х-3 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14290"/>
            <a:ext cx="8286807" cy="6000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7" y="357166"/>
            <a:ext cx="8429684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642918"/>
            <a:ext cx="8215370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57166"/>
            <a:ext cx="8215370" cy="557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9" descr="Рисунок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50" y="1357313"/>
            <a:ext cx="2571750" cy="364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10" descr="Рисунок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500" y="1357313"/>
            <a:ext cx="2413000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11" descr="Рисунок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500" y="4643438"/>
            <a:ext cx="2725738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12" descr="Рисунок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50" y="1357313"/>
            <a:ext cx="2249488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428625" y="0"/>
            <a:ext cx="8229600" cy="785813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b="1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Повторим?</a:t>
            </a:r>
          </a:p>
        </p:txBody>
      </p:sp>
      <p:sp>
        <p:nvSpPr>
          <p:cNvPr id="11" name="Содержимое 2"/>
          <p:cNvSpPr txBox="1">
            <a:spLocks/>
          </p:cNvSpPr>
          <p:nvPr/>
        </p:nvSpPr>
        <p:spPr>
          <a:xfrm>
            <a:off x="0" y="714375"/>
            <a:ext cx="9144000" cy="714375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Назовите 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координаты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вершины параболы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11" descr="ED00184_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10437" y="6056312"/>
            <a:ext cx="1833563" cy="8016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75446505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9137" y="357166"/>
            <a:ext cx="7924829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283152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Параграф 11, №344(1,2), №346(1,3)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2" descr="C:\Documents and Settings\Администратор\Мои документы\Мои рисунки\рисунки\школа\55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789040"/>
            <a:ext cx="2376264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827584" y="1844824"/>
            <a:ext cx="7776864" cy="18002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oubleWave1">
              <a:avLst/>
            </a:prstTxWarp>
            <a:spAutoFit/>
          </a:bodyPr>
          <a:lstStyle/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323850" y="1125538"/>
            <a:ext cx="2795588" cy="2808287"/>
            <a:chOff x="839" y="391"/>
            <a:chExt cx="1761" cy="1769"/>
          </a:xfrm>
        </p:grpSpPr>
        <p:grpSp>
          <p:nvGrpSpPr>
            <p:cNvPr id="4" name="Group 4"/>
            <p:cNvGrpSpPr>
              <a:grpSpLocks/>
            </p:cNvGrpSpPr>
            <p:nvPr/>
          </p:nvGrpSpPr>
          <p:grpSpPr bwMode="auto">
            <a:xfrm>
              <a:off x="839" y="391"/>
              <a:ext cx="1761" cy="1769"/>
              <a:chOff x="3061" y="1515"/>
              <a:chExt cx="2042" cy="2051"/>
            </a:xfrm>
          </p:grpSpPr>
          <p:pic>
            <p:nvPicPr>
              <p:cNvPr id="38916" name="Picture 7" descr="сетка"/>
              <p:cNvPicPr>
                <a:picLocks noChangeAspect="1" noChangeArrowheads="1"/>
              </p:cNvPicPr>
              <p:nvPr/>
            </p:nvPicPr>
            <p:blipFill>
              <a:blip r:embed="rId3" cstate="print">
                <a:lum bright="36000" contrast="-70000"/>
                <a:grayscl/>
              </a:blip>
              <a:srcRect l="22391" t="23769" r="22256" b="20491"/>
              <a:stretch>
                <a:fillRect/>
              </a:stretch>
            </p:blipFill>
            <p:spPr bwMode="auto">
              <a:xfrm>
                <a:off x="3061" y="1515"/>
                <a:ext cx="2042" cy="20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8917" name="Line 8"/>
              <p:cNvSpPr>
                <a:spLocks noChangeShapeType="1"/>
              </p:cNvSpPr>
              <p:nvPr/>
            </p:nvSpPr>
            <p:spPr bwMode="auto">
              <a:xfrm flipV="1">
                <a:off x="4080" y="1622"/>
                <a:ext cx="0" cy="180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918" name="Line 9"/>
              <p:cNvSpPr>
                <a:spLocks noChangeShapeType="1"/>
              </p:cNvSpPr>
              <p:nvPr/>
            </p:nvSpPr>
            <p:spPr bwMode="auto">
              <a:xfrm>
                <a:off x="3128" y="3087"/>
                <a:ext cx="1897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919" name="Text Box 10"/>
              <p:cNvSpPr txBox="1">
                <a:spLocks noChangeArrowheads="1"/>
              </p:cNvSpPr>
              <p:nvPr/>
            </p:nvSpPr>
            <p:spPr bwMode="auto">
              <a:xfrm>
                <a:off x="4876" y="3067"/>
                <a:ext cx="214" cy="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2000" b="1" i="1" baseline="-25000"/>
                  <a:t>Х</a:t>
                </a:r>
              </a:p>
            </p:txBody>
          </p:sp>
          <p:sp>
            <p:nvSpPr>
              <p:cNvPr id="38920" name="Text Box 11"/>
              <p:cNvSpPr txBox="1">
                <a:spLocks noChangeArrowheads="1"/>
              </p:cNvSpPr>
              <p:nvPr/>
            </p:nvSpPr>
            <p:spPr bwMode="auto">
              <a:xfrm>
                <a:off x="4068" y="1561"/>
                <a:ext cx="215" cy="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2000" b="1" i="1" baseline="-25000"/>
                  <a:t>У</a:t>
                </a:r>
              </a:p>
            </p:txBody>
          </p:sp>
        </p:grpSp>
        <p:sp>
          <p:nvSpPr>
            <p:cNvPr id="38921" name="Text Box 10"/>
            <p:cNvSpPr txBox="1">
              <a:spLocks noChangeArrowheads="1"/>
            </p:cNvSpPr>
            <p:nvPr/>
          </p:nvSpPr>
          <p:spPr bwMode="auto">
            <a:xfrm>
              <a:off x="1749" y="1736"/>
              <a:ext cx="16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200" b="1" i="1"/>
                <a:t>1</a:t>
              </a:r>
            </a:p>
          </p:txBody>
        </p:sp>
        <p:sp>
          <p:nvSpPr>
            <p:cNvPr id="38922" name="Text Box 11"/>
            <p:cNvSpPr txBox="1">
              <a:spLocks noChangeArrowheads="1"/>
            </p:cNvSpPr>
            <p:nvPr/>
          </p:nvSpPr>
          <p:spPr bwMode="auto">
            <a:xfrm>
              <a:off x="1565" y="1570"/>
              <a:ext cx="16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200" b="1" i="1"/>
                <a:t>1</a:t>
              </a:r>
            </a:p>
          </p:txBody>
        </p:sp>
        <p:sp>
          <p:nvSpPr>
            <p:cNvPr id="38923" name="Text Box 12"/>
            <p:cNvSpPr txBox="1">
              <a:spLocks noChangeArrowheads="1"/>
            </p:cNvSpPr>
            <p:nvPr/>
          </p:nvSpPr>
          <p:spPr bwMode="auto">
            <a:xfrm>
              <a:off x="1565" y="1253"/>
              <a:ext cx="16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200" b="1" i="1"/>
                <a:t>4</a:t>
              </a:r>
            </a:p>
          </p:txBody>
        </p:sp>
        <p:sp>
          <p:nvSpPr>
            <p:cNvPr id="38924" name="Text Box 13"/>
            <p:cNvSpPr txBox="1">
              <a:spLocks noChangeArrowheads="1"/>
            </p:cNvSpPr>
            <p:nvPr/>
          </p:nvSpPr>
          <p:spPr bwMode="auto">
            <a:xfrm>
              <a:off x="1565" y="754"/>
              <a:ext cx="16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200" b="1" i="1"/>
                <a:t>9</a:t>
              </a:r>
            </a:p>
          </p:txBody>
        </p:sp>
        <p:sp>
          <p:nvSpPr>
            <p:cNvPr id="38925" name="Text Box 14"/>
            <p:cNvSpPr txBox="1">
              <a:spLocks noChangeArrowheads="1"/>
            </p:cNvSpPr>
            <p:nvPr/>
          </p:nvSpPr>
          <p:spPr bwMode="auto">
            <a:xfrm>
              <a:off x="1864" y="1736"/>
              <a:ext cx="16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200" b="1" i="1"/>
                <a:t>2</a:t>
              </a:r>
            </a:p>
          </p:txBody>
        </p:sp>
        <p:sp>
          <p:nvSpPr>
            <p:cNvPr id="38926" name="Text Box 15"/>
            <p:cNvSpPr txBox="1">
              <a:spLocks noChangeArrowheads="1"/>
            </p:cNvSpPr>
            <p:nvPr/>
          </p:nvSpPr>
          <p:spPr bwMode="auto">
            <a:xfrm>
              <a:off x="1964" y="1736"/>
              <a:ext cx="16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200" b="1" i="1"/>
                <a:t>3</a:t>
              </a:r>
            </a:p>
          </p:txBody>
        </p:sp>
        <p:sp>
          <p:nvSpPr>
            <p:cNvPr id="38927" name="Text Box 16"/>
            <p:cNvSpPr txBox="1">
              <a:spLocks noChangeArrowheads="1"/>
            </p:cNvSpPr>
            <p:nvPr/>
          </p:nvSpPr>
          <p:spPr bwMode="auto">
            <a:xfrm>
              <a:off x="1496" y="1741"/>
              <a:ext cx="2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200" b="1" i="1"/>
                <a:t>-1</a:t>
              </a:r>
            </a:p>
          </p:txBody>
        </p:sp>
      </p:grp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3348038" y="1125538"/>
            <a:ext cx="2795587" cy="2808287"/>
            <a:chOff x="839" y="391"/>
            <a:chExt cx="1761" cy="1769"/>
          </a:xfrm>
        </p:grpSpPr>
        <p:grpSp>
          <p:nvGrpSpPr>
            <p:cNvPr id="6" name="Group 4"/>
            <p:cNvGrpSpPr>
              <a:grpSpLocks/>
            </p:cNvGrpSpPr>
            <p:nvPr/>
          </p:nvGrpSpPr>
          <p:grpSpPr bwMode="auto">
            <a:xfrm>
              <a:off x="839" y="391"/>
              <a:ext cx="1761" cy="1769"/>
              <a:chOff x="3061" y="1515"/>
              <a:chExt cx="2042" cy="2051"/>
            </a:xfrm>
          </p:grpSpPr>
          <p:pic>
            <p:nvPicPr>
              <p:cNvPr id="38930" name="Picture 7" descr="сетка"/>
              <p:cNvPicPr>
                <a:picLocks noChangeAspect="1" noChangeArrowheads="1"/>
              </p:cNvPicPr>
              <p:nvPr/>
            </p:nvPicPr>
            <p:blipFill>
              <a:blip r:embed="rId3" cstate="print">
                <a:lum bright="36000" contrast="-70000"/>
                <a:grayscl/>
              </a:blip>
              <a:srcRect l="22391" t="23769" r="22256" b="20491"/>
              <a:stretch>
                <a:fillRect/>
              </a:stretch>
            </p:blipFill>
            <p:spPr bwMode="auto">
              <a:xfrm>
                <a:off x="3061" y="1515"/>
                <a:ext cx="2042" cy="20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8931" name="Line 8"/>
              <p:cNvSpPr>
                <a:spLocks noChangeShapeType="1"/>
              </p:cNvSpPr>
              <p:nvPr/>
            </p:nvSpPr>
            <p:spPr bwMode="auto">
              <a:xfrm flipV="1">
                <a:off x="4080" y="1622"/>
                <a:ext cx="0" cy="180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932" name="Line 9"/>
              <p:cNvSpPr>
                <a:spLocks noChangeShapeType="1"/>
              </p:cNvSpPr>
              <p:nvPr/>
            </p:nvSpPr>
            <p:spPr bwMode="auto">
              <a:xfrm>
                <a:off x="3128" y="3087"/>
                <a:ext cx="1897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933" name="Text Box 10"/>
              <p:cNvSpPr txBox="1">
                <a:spLocks noChangeArrowheads="1"/>
              </p:cNvSpPr>
              <p:nvPr/>
            </p:nvSpPr>
            <p:spPr bwMode="auto">
              <a:xfrm>
                <a:off x="4876" y="3067"/>
                <a:ext cx="214" cy="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2000" b="1" i="1" baseline="-25000"/>
                  <a:t>Х</a:t>
                </a:r>
              </a:p>
            </p:txBody>
          </p:sp>
          <p:sp>
            <p:nvSpPr>
              <p:cNvPr id="38934" name="Text Box 11"/>
              <p:cNvSpPr txBox="1">
                <a:spLocks noChangeArrowheads="1"/>
              </p:cNvSpPr>
              <p:nvPr/>
            </p:nvSpPr>
            <p:spPr bwMode="auto">
              <a:xfrm>
                <a:off x="4068" y="1561"/>
                <a:ext cx="215" cy="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2000" b="1" i="1" baseline="-25000"/>
                  <a:t>У</a:t>
                </a:r>
              </a:p>
            </p:txBody>
          </p:sp>
        </p:grpSp>
        <p:sp>
          <p:nvSpPr>
            <p:cNvPr id="38935" name="Text Box 10"/>
            <p:cNvSpPr txBox="1">
              <a:spLocks noChangeArrowheads="1"/>
            </p:cNvSpPr>
            <p:nvPr/>
          </p:nvSpPr>
          <p:spPr bwMode="auto">
            <a:xfrm>
              <a:off x="1749" y="1736"/>
              <a:ext cx="16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200" b="1" i="1"/>
                <a:t>1</a:t>
              </a:r>
            </a:p>
          </p:txBody>
        </p:sp>
        <p:sp>
          <p:nvSpPr>
            <p:cNvPr id="38936" name="Text Box 11"/>
            <p:cNvSpPr txBox="1">
              <a:spLocks noChangeArrowheads="1"/>
            </p:cNvSpPr>
            <p:nvPr/>
          </p:nvSpPr>
          <p:spPr bwMode="auto">
            <a:xfrm>
              <a:off x="1565" y="1570"/>
              <a:ext cx="16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200" b="1" i="1"/>
                <a:t>1</a:t>
              </a:r>
            </a:p>
          </p:txBody>
        </p:sp>
        <p:sp>
          <p:nvSpPr>
            <p:cNvPr id="38937" name="Text Box 12"/>
            <p:cNvSpPr txBox="1">
              <a:spLocks noChangeArrowheads="1"/>
            </p:cNvSpPr>
            <p:nvPr/>
          </p:nvSpPr>
          <p:spPr bwMode="auto">
            <a:xfrm>
              <a:off x="1565" y="1253"/>
              <a:ext cx="16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200" b="1" i="1"/>
                <a:t>4</a:t>
              </a:r>
            </a:p>
          </p:txBody>
        </p:sp>
        <p:sp>
          <p:nvSpPr>
            <p:cNvPr id="38938" name="Text Box 13"/>
            <p:cNvSpPr txBox="1">
              <a:spLocks noChangeArrowheads="1"/>
            </p:cNvSpPr>
            <p:nvPr/>
          </p:nvSpPr>
          <p:spPr bwMode="auto">
            <a:xfrm>
              <a:off x="1565" y="754"/>
              <a:ext cx="16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200" b="1" i="1"/>
                <a:t>9</a:t>
              </a:r>
            </a:p>
          </p:txBody>
        </p:sp>
        <p:sp>
          <p:nvSpPr>
            <p:cNvPr id="38939" name="Text Box 14"/>
            <p:cNvSpPr txBox="1">
              <a:spLocks noChangeArrowheads="1"/>
            </p:cNvSpPr>
            <p:nvPr/>
          </p:nvSpPr>
          <p:spPr bwMode="auto">
            <a:xfrm>
              <a:off x="1864" y="1736"/>
              <a:ext cx="16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200" b="1" i="1"/>
                <a:t>2</a:t>
              </a:r>
            </a:p>
          </p:txBody>
        </p:sp>
        <p:sp>
          <p:nvSpPr>
            <p:cNvPr id="38940" name="Text Box 15"/>
            <p:cNvSpPr txBox="1">
              <a:spLocks noChangeArrowheads="1"/>
            </p:cNvSpPr>
            <p:nvPr/>
          </p:nvSpPr>
          <p:spPr bwMode="auto">
            <a:xfrm>
              <a:off x="1964" y="1736"/>
              <a:ext cx="16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200" b="1" i="1"/>
                <a:t>3</a:t>
              </a:r>
            </a:p>
          </p:txBody>
        </p:sp>
        <p:sp>
          <p:nvSpPr>
            <p:cNvPr id="38941" name="Text Box 16"/>
            <p:cNvSpPr txBox="1">
              <a:spLocks noChangeArrowheads="1"/>
            </p:cNvSpPr>
            <p:nvPr/>
          </p:nvSpPr>
          <p:spPr bwMode="auto">
            <a:xfrm>
              <a:off x="1496" y="1741"/>
              <a:ext cx="2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200" b="1" i="1"/>
                <a:t>-1</a:t>
              </a:r>
            </a:p>
          </p:txBody>
        </p:sp>
      </p:grpSp>
      <p:grpSp>
        <p:nvGrpSpPr>
          <p:cNvPr id="7" name="Group 30"/>
          <p:cNvGrpSpPr>
            <a:grpSpLocks/>
          </p:cNvGrpSpPr>
          <p:nvPr/>
        </p:nvGrpSpPr>
        <p:grpSpPr bwMode="auto">
          <a:xfrm>
            <a:off x="6348413" y="1052513"/>
            <a:ext cx="2795587" cy="2871787"/>
            <a:chOff x="3742" y="215"/>
            <a:chExt cx="1761" cy="1809"/>
          </a:xfrm>
        </p:grpSpPr>
        <p:pic>
          <p:nvPicPr>
            <p:cNvPr id="38943" name="Picture 7" descr="сетка"/>
            <p:cNvPicPr>
              <a:picLocks noChangeAspect="1" noChangeArrowheads="1"/>
            </p:cNvPicPr>
            <p:nvPr/>
          </p:nvPicPr>
          <p:blipFill>
            <a:blip r:embed="rId3" cstate="print">
              <a:lum bright="36000" contrast="-70000"/>
              <a:grayscl/>
            </a:blip>
            <a:srcRect l="22391" t="23769" r="22256" b="20491"/>
            <a:stretch>
              <a:fillRect/>
            </a:stretch>
          </p:blipFill>
          <p:spPr bwMode="auto">
            <a:xfrm>
              <a:off x="3742" y="255"/>
              <a:ext cx="1761" cy="17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8944" name="Text Box 14"/>
            <p:cNvSpPr txBox="1">
              <a:spLocks noChangeArrowheads="1"/>
            </p:cNvSpPr>
            <p:nvPr/>
          </p:nvSpPr>
          <p:spPr bwMode="auto">
            <a:xfrm>
              <a:off x="4740" y="1201"/>
              <a:ext cx="16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200" b="1" i="1"/>
                <a:t>2</a:t>
              </a:r>
            </a:p>
          </p:txBody>
        </p:sp>
        <p:sp>
          <p:nvSpPr>
            <p:cNvPr id="38945" name="Line 8"/>
            <p:cNvSpPr>
              <a:spLocks noChangeShapeType="1"/>
            </p:cNvSpPr>
            <p:nvPr/>
          </p:nvSpPr>
          <p:spPr bwMode="auto">
            <a:xfrm flipV="1">
              <a:off x="4608" y="255"/>
              <a:ext cx="0" cy="17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946" name="Line 9"/>
            <p:cNvSpPr>
              <a:spLocks noChangeShapeType="1"/>
            </p:cNvSpPr>
            <p:nvPr/>
          </p:nvSpPr>
          <p:spPr bwMode="auto">
            <a:xfrm>
              <a:off x="3787" y="1185"/>
              <a:ext cx="16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947" name="Text Box 10"/>
            <p:cNvSpPr txBox="1">
              <a:spLocks noChangeArrowheads="1"/>
            </p:cNvSpPr>
            <p:nvPr/>
          </p:nvSpPr>
          <p:spPr bwMode="auto">
            <a:xfrm>
              <a:off x="5294" y="1191"/>
              <a:ext cx="185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000" b="1" i="1" baseline="-25000"/>
                <a:t>Х</a:t>
              </a:r>
            </a:p>
          </p:txBody>
        </p:sp>
        <p:sp>
          <p:nvSpPr>
            <p:cNvPr id="38948" name="Text Box 10"/>
            <p:cNvSpPr txBox="1">
              <a:spLocks noChangeArrowheads="1"/>
            </p:cNvSpPr>
            <p:nvPr/>
          </p:nvSpPr>
          <p:spPr bwMode="auto">
            <a:xfrm>
              <a:off x="4639" y="1197"/>
              <a:ext cx="16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200" b="1" i="1"/>
                <a:t>1</a:t>
              </a:r>
            </a:p>
          </p:txBody>
        </p:sp>
        <p:sp>
          <p:nvSpPr>
            <p:cNvPr id="38949" name="Text Box 11"/>
            <p:cNvSpPr txBox="1">
              <a:spLocks noChangeArrowheads="1"/>
            </p:cNvSpPr>
            <p:nvPr/>
          </p:nvSpPr>
          <p:spPr bwMode="auto">
            <a:xfrm>
              <a:off x="4455" y="1031"/>
              <a:ext cx="16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200" b="1" i="1"/>
                <a:t>1</a:t>
              </a:r>
            </a:p>
          </p:txBody>
        </p:sp>
        <p:sp>
          <p:nvSpPr>
            <p:cNvPr id="38950" name="Text Box 12"/>
            <p:cNvSpPr txBox="1">
              <a:spLocks noChangeArrowheads="1"/>
            </p:cNvSpPr>
            <p:nvPr/>
          </p:nvSpPr>
          <p:spPr bwMode="auto">
            <a:xfrm>
              <a:off x="4455" y="714"/>
              <a:ext cx="16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200" b="1" i="1"/>
                <a:t>4</a:t>
              </a:r>
            </a:p>
          </p:txBody>
        </p:sp>
        <p:sp>
          <p:nvSpPr>
            <p:cNvPr id="38951" name="Text Box 13"/>
            <p:cNvSpPr txBox="1">
              <a:spLocks noChangeArrowheads="1"/>
            </p:cNvSpPr>
            <p:nvPr/>
          </p:nvSpPr>
          <p:spPr bwMode="auto">
            <a:xfrm>
              <a:off x="4455" y="215"/>
              <a:ext cx="16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200" b="1" i="1"/>
                <a:t>9</a:t>
              </a:r>
            </a:p>
          </p:txBody>
        </p:sp>
        <p:sp>
          <p:nvSpPr>
            <p:cNvPr id="38952" name="Text Box 15"/>
            <p:cNvSpPr txBox="1">
              <a:spLocks noChangeArrowheads="1"/>
            </p:cNvSpPr>
            <p:nvPr/>
          </p:nvSpPr>
          <p:spPr bwMode="auto">
            <a:xfrm>
              <a:off x="4854" y="1197"/>
              <a:ext cx="16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200" b="1" i="1"/>
                <a:t>3</a:t>
              </a:r>
            </a:p>
          </p:txBody>
        </p:sp>
        <p:sp>
          <p:nvSpPr>
            <p:cNvPr id="38953" name="Text Box 16"/>
            <p:cNvSpPr txBox="1">
              <a:spLocks noChangeArrowheads="1"/>
            </p:cNvSpPr>
            <p:nvPr/>
          </p:nvSpPr>
          <p:spPr bwMode="auto">
            <a:xfrm>
              <a:off x="4386" y="1202"/>
              <a:ext cx="2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200" b="1" i="1"/>
                <a:t>-1</a:t>
              </a:r>
            </a:p>
          </p:txBody>
        </p:sp>
      </p:grpSp>
      <p:sp>
        <p:nvSpPr>
          <p:cNvPr id="123965" name="Freeform 61"/>
          <p:cNvSpPr>
            <a:spLocks/>
          </p:cNvSpPr>
          <p:nvPr/>
        </p:nvSpPr>
        <p:spPr bwMode="auto">
          <a:xfrm>
            <a:off x="755650" y="1052513"/>
            <a:ext cx="863600" cy="2230437"/>
          </a:xfrm>
          <a:custGeom>
            <a:avLst/>
            <a:gdLst>
              <a:gd name="T0" fmla="*/ 0 w 1168"/>
              <a:gd name="T1" fmla="*/ 0 h 2040"/>
              <a:gd name="T2" fmla="*/ 84 w 1168"/>
              <a:gd name="T3" fmla="*/ 528 h 2040"/>
              <a:gd name="T4" fmla="*/ 249 w 1168"/>
              <a:gd name="T5" fmla="*/ 1379 h 2040"/>
              <a:gd name="T6" fmla="*/ 428 w 1168"/>
              <a:gd name="T7" fmla="*/ 1888 h 2040"/>
              <a:gd name="T8" fmla="*/ 596 w 1168"/>
              <a:gd name="T9" fmla="*/ 2040 h 2040"/>
              <a:gd name="T10" fmla="*/ 756 w 1168"/>
              <a:gd name="T11" fmla="*/ 1888 h 2040"/>
              <a:gd name="T12" fmla="*/ 929 w 1168"/>
              <a:gd name="T13" fmla="*/ 1379 h 2040"/>
              <a:gd name="T14" fmla="*/ 1096 w 1168"/>
              <a:gd name="T15" fmla="*/ 536 h 2040"/>
              <a:gd name="T16" fmla="*/ 1168 w 1168"/>
              <a:gd name="T17" fmla="*/ 4 h 204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168"/>
              <a:gd name="T28" fmla="*/ 0 h 2040"/>
              <a:gd name="T29" fmla="*/ 1168 w 1168"/>
              <a:gd name="T30" fmla="*/ 2040 h 204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168" h="2040">
                <a:moveTo>
                  <a:pt x="0" y="0"/>
                </a:moveTo>
                <a:cubicBezTo>
                  <a:pt x="14" y="88"/>
                  <a:pt x="43" y="298"/>
                  <a:pt x="84" y="528"/>
                </a:cubicBezTo>
                <a:cubicBezTo>
                  <a:pt x="125" y="758"/>
                  <a:pt x="192" y="1152"/>
                  <a:pt x="249" y="1379"/>
                </a:cubicBezTo>
                <a:cubicBezTo>
                  <a:pt x="306" y="1606"/>
                  <a:pt x="370" y="1778"/>
                  <a:pt x="428" y="1888"/>
                </a:cubicBezTo>
                <a:cubicBezTo>
                  <a:pt x="486" y="1998"/>
                  <a:pt x="541" y="2040"/>
                  <a:pt x="596" y="2040"/>
                </a:cubicBezTo>
                <a:cubicBezTo>
                  <a:pt x="651" y="2040"/>
                  <a:pt x="701" y="1998"/>
                  <a:pt x="756" y="1888"/>
                </a:cubicBezTo>
                <a:cubicBezTo>
                  <a:pt x="811" y="1778"/>
                  <a:pt x="872" y="1604"/>
                  <a:pt x="929" y="1379"/>
                </a:cubicBezTo>
                <a:cubicBezTo>
                  <a:pt x="986" y="1154"/>
                  <a:pt x="1056" y="765"/>
                  <a:pt x="1096" y="536"/>
                </a:cubicBezTo>
                <a:cubicBezTo>
                  <a:pt x="1136" y="307"/>
                  <a:pt x="1153" y="115"/>
                  <a:pt x="1168" y="4"/>
                </a:cubicBezTo>
              </a:path>
            </a:pathLst>
          </a:custGeom>
          <a:noFill/>
          <a:ln w="25400">
            <a:solidFill>
              <a:srgbClr val="0099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6833" name="Freeform 97"/>
          <p:cNvSpPr>
            <a:spLocks/>
          </p:cNvSpPr>
          <p:nvPr/>
        </p:nvSpPr>
        <p:spPr bwMode="auto">
          <a:xfrm>
            <a:off x="4140200" y="908050"/>
            <a:ext cx="1176338" cy="2055813"/>
          </a:xfrm>
          <a:custGeom>
            <a:avLst/>
            <a:gdLst>
              <a:gd name="T0" fmla="*/ 0 w 1168"/>
              <a:gd name="T1" fmla="*/ 0 h 2040"/>
              <a:gd name="T2" fmla="*/ 84 w 1168"/>
              <a:gd name="T3" fmla="*/ 528 h 2040"/>
              <a:gd name="T4" fmla="*/ 249 w 1168"/>
              <a:gd name="T5" fmla="*/ 1379 h 2040"/>
              <a:gd name="T6" fmla="*/ 428 w 1168"/>
              <a:gd name="T7" fmla="*/ 1888 h 2040"/>
              <a:gd name="T8" fmla="*/ 596 w 1168"/>
              <a:gd name="T9" fmla="*/ 2040 h 2040"/>
              <a:gd name="T10" fmla="*/ 756 w 1168"/>
              <a:gd name="T11" fmla="*/ 1888 h 2040"/>
              <a:gd name="T12" fmla="*/ 929 w 1168"/>
              <a:gd name="T13" fmla="*/ 1379 h 2040"/>
              <a:gd name="T14" fmla="*/ 1096 w 1168"/>
              <a:gd name="T15" fmla="*/ 536 h 2040"/>
              <a:gd name="T16" fmla="*/ 1168 w 1168"/>
              <a:gd name="T17" fmla="*/ 4 h 204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168"/>
              <a:gd name="T28" fmla="*/ 0 h 2040"/>
              <a:gd name="T29" fmla="*/ 1168 w 1168"/>
              <a:gd name="T30" fmla="*/ 2040 h 204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168" h="2040">
                <a:moveTo>
                  <a:pt x="0" y="0"/>
                </a:moveTo>
                <a:cubicBezTo>
                  <a:pt x="14" y="88"/>
                  <a:pt x="43" y="298"/>
                  <a:pt x="84" y="528"/>
                </a:cubicBezTo>
                <a:cubicBezTo>
                  <a:pt x="125" y="758"/>
                  <a:pt x="192" y="1152"/>
                  <a:pt x="249" y="1379"/>
                </a:cubicBezTo>
                <a:cubicBezTo>
                  <a:pt x="306" y="1606"/>
                  <a:pt x="370" y="1778"/>
                  <a:pt x="428" y="1888"/>
                </a:cubicBezTo>
                <a:cubicBezTo>
                  <a:pt x="486" y="1998"/>
                  <a:pt x="541" y="2040"/>
                  <a:pt x="596" y="2040"/>
                </a:cubicBezTo>
                <a:cubicBezTo>
                  <a:pt x="651" y="2040"/>
                  <a:pt x="701" y="1998"/>
                  <a:pt x="756" y="1888"/>
                </a:cubicBezTo>
                <a:cubicBezTo>
                  <a:pt x="811" y="1778"/>
                  <a:pt x="872" y="1604"/>
                  <a:pt x="929" y="1379"/>
                </a:cubicBezTo>
                <a:cubicBezTo>
                  <a:pt x="986" y="1154"/>
                  <a:pt x="1056" y="765"/>
                  <a:pt x="1096" y="536"/>
                </a:cubicBezTo>
                <a:cubicBezTo>
                  <a:pt x="1136" y="307"/>
                  <a:pt x="1153" y="115"/>
                  <a:pt x="1168" y="4"/>
                </a:cubicBezTo>
              </a:path>
            </a:pathLst>
          </a:custGeom>
          <a:noFill/>
          <a:ln w="254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" name="Freeform 97"/>
          <p:cNvSpPr>
            <a:spLocks/>
          </p:cNvSpPr>
          <p:nvPr/>
        </p:nvSpPr>
        <p:spPr bwMode="auto">
          <a:xfrm rot="10800000">
            <a:off x="6834188" y="2601913"/>
            <a:ext cx="1176337" cy="1152525"/>
          </a:xfrm>
          <a:custGeom>
            <a:avLst/>
            <a:gdLst>
              <a:gd name="T0" fmla="*/ 0 w 1168"/>
              <a:gd name="T1" fmla="*/ 0 h 2040"/>
              <a:gd name="T2" fmla="*/ 84 w 1168"/>
              <a:gd name="T3" fmla="*/ 528 h 2040"/>
              <a:gd name="T4" fmla="*/ 249 w 1168"/>
              <a:gd name="T5" fmla="*/ 1379 h 2040"/>
              <a:gd name="T6" fmla="*/ 428 w 1168"/>
              <a:gd name="T7" fmla="*/ 1888 h 2040"/>
              <a:gd name="T8" fmla="*/ 596 w 1168"/>
              <a:gd name="T9" fmla="*/ 2040 h 2040"/>
              <a:gd name="T10" fmla="*/ 756 w 1168"/>
              <a:gd name="T11" fmla="*/ 1888 h 2040"/>
              <a:gd name="T12" fmla="*/ 929 w 1168"/>
              <a:gd name="T13" fmla="*/ 1379 h 2040"/>
              <a:gd name="T14" fmla="*/ 1096 w 1168"/>
              <a:gd name="T15" fmla="*/ 536 h 2040"/>
              <a:gd name="T16" fmla="*/ 1168 w 1168"/>
              <a:gd name="T17" fmla="*/ 4 h 204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168"/>
              <a:gd name="T28" fmla="*/ 0 h 2040"/>
              <a:gd name="T29" fmla="*/ 1168 w 1168"/>
              <a:gd name="T30" fmla="*/ 2040 h 204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168" h="2040">
                <a:moveTo>
                  <a:pt x="0" y="0"/>
                </a:moveTo>
                <a:cubicBezTo>
                  <a:pt x="14" y="88"/>
                  <a:pt x="43" y="298"/>
                  <a:pt x="84" y="528"/>
                </a:cubicBezTo>
                <a:cubicBezTo>
                  <a:pt x="125" y="758"/>
                  <a:pt x="192" y="1152"/>
                  <a:pt x="249" y="1379"/>
                </a:cubicBezTo>
                <a:cubicBezTo>
                  <a:pt x="306" y="1606"/>
                  <a:pt x="370" y="1778"/>
                  <a:pt x="428" y="1888"/>
                </a:cubicBezTo>
                <a:cubicBezTo>
                  <a:pt x="486" y="1998"/>
                  <a:pt x="541" y="2040"/>
                  <a:pt x="596" y="2040"/>
                </a:cubicBezTo>
                <a:cubicBezTo>
                  <a:pt x="651" y="2040"/>
                  <a:pt x="701" y="1998"/>
                  <a:pt x="756" y="1888"/>
                </a:cubicBezTo>
                <a:cubicBezTo>
                  <a:pt x="811" y="1778"/>
                  <a:pt x="872" y="1604"/>
                  <a:pt x="929" y="1379"/>
                </a:cubicBezTo>
                <a:cubicBezTo>
                  <a:pt x="986" y="1154"/>
                  <a:pt x="1056" y="765"/>
                  <a:pt x="1096" y="536"/>
                </a:cubicBezTo>
                <a:cubicBezTo>
                  <a:pt x="1136" y="307"/>
                  <a:pt x="1153" y="115"/>
                  <a:pt x="1168" y="4"/>
                </a:cubicBez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rot="10800000"/>
          <a:lstStyle/>
          <a:p>
            <a:endParaRPr lang="ru-RU"/>
          </a:p>
        </p:txBody>
      </p:sp>
      <p:sp>
        <p:nvSpPr>
          <p:cNvPr id="38957" name="Text Box 45"/>
          <p:cNvSpPr txBox="1">
            <a:spLocks noChangeArrowheads="1"/>
          </p:cNvSpPr>
          <p:nvPr/>
        </p:nvSpPr>
        <p:spPr bwMode="auto">
          <a:xfrm>
            <a:off x="7380288" y="3333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38958" name="Text Box 11"/>
          <p:cNvSpPr txBox="1">
            <a:spLocks noChangeArrowheads="1"/>
          </p:cNvSpPr>
          <p:nvPr/>
        </p:nvSpPr>
        <p:spPr bwMode="auto">
          <a:xfrm>
            <a:off x="7812088" y="1125538"/>
            <a:ext cx="295275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i="1" baseline="-25000"/>
              <a:t>У</a:t>
            </a:r>
          </a:p>
        </p:txBody>
      </p:sp>
      <p:sp>
        <p:nvSpPr>
          <p:cNvPr id="38959" name="Text Box 47"/>
          <p:cNvSpPr txBox="1">
            <a:spLocks noChangeArrowheads="1"/>
          </p:cNvSpPr>
          <p:nvPr/>
        </p:nvSpPr>
        <p:spPr bwMode="auto">
          <a:xfrm>
            <a:off x="122025" y="62387"/>
            <a:ext cx="8890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</a:rPr>
              <a:t>Установите соответствие между графиком функции</a:t>
            </a:r>
          </a:p>
          <a:p>
            <a:pPr algn="ctr"/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</a:rPr>
              <a:t>формулой и координатами вершины параболы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</a:rPr>
              <a:t>:</a:t>
            </a:r>
            <a:endParaRPr lang="ru-RU" sz="2800" b="1" i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graphicFrame>
        <p:nvGraphicFramePr>
          <p:cNvPr id="38960" name="Object 5"/>
          <p:cNvGraphicFramePr>
            <a:graphicFrameLocks noChangeAspect="1"/>
          </p:cNvGraphicFramePr>
          <p:nvPr/>
        </p:nvGraphicFramePr>
        <p:xfrm>
          <a:off x="6588125" y="4437063"/>
          <a:ext cx="2043113" cy="517525"/>
        </p:xfrm>
        <a:graphic>
          <a:graphicData uri="http://schemas.openxmlformats.org/presentationml/2006/ole">
            <p:oleObj spid="_x0000_s1068" name="Формула" r:id="rId4" imgW="20439000" imgH="4851720" progId="Equation.3">
              <p:embed/>
            </p:oleObj>
          </a:graphicData>
        </a:graphic>
      </p:graphicFrame>
      <p:graphicFrame>
        <p:nvGraphicFramePr>
          <p:cNvPr id="38961" name="Object 5"/>
          <p:cNvGraphicFramePr>
            <a:graphicFrameLocks noChangeAspect="1"/>
          </p:cNvGraphicFramePr>
          <p:nvPr/>
        </p:nvGraphicFramePr>
        <p:xfrm>
          <a:off x="7092950" y="5516563"/>
          <a:ext cx="1065213" cy="488950"/>
        </p:xfrm>
        <a:graphic>
          <a:graphicData uri="http://schemas.openxmlformats.org/presentationml/2006/ole">
            <p:oleObj spid="_x0000_s1069" name="Формула" r:id="rId5" imgW="10647000" imgH="4581720" progId="Equation.3">
              <p:embed/>
            </p:oleObj>
          </a:graphicData>
        </a:graphic>
      </p:graphicFrame>
      <p:graphicFrame>
        <p:nvGraphicFramePr>
          <p:cNvPr id="38962" name="Object 5"/>
          <p:cNvGraphicFramePr>
            <a:graphicFrameLocks noChangeAspect="1"/>
          </p:cNvGraphicFramePr>
          <p:nvPr/>
        </p:nvGraphicFramePr>
        <p:xfrm>
          <a:off x="3924300" y="5516563"/>
          <a:ext cx="1555750" cy="517525"/>
        </p:xfrm>
        <a:graphic>
          <a:graphicData uri="http://schemas.openxmlformats.org/presentationml/2006/ole">
            <p:oleObj spid="_x0000_s1070" name="Формула" r:id="rId6" imgW="15543000" imgH="4851720" progId="Equation.3">
              <p:embed/>
            </p:oleObj>
          </a:graphicData>
        </a:graphic>
      </p:graphicFrame>
      <p:graphicFrame>
        <p:nvGraphicFramePr>
          <p:cNvPr id="38963" name="Object 5"/>
          <p:cNvGraphicFramePr>
            <a:graphicFrameLocks noChangeAspect="1"/>
          </p:cNvGraphicFramePr>
          <p:nvPr/>
        </p:nvGraphicFramePr>
        <p:xfrm>
          <a:off x="1042988" y="5516563"/>
          <a:ext cx="1008062" cy="488950"/>
        </p:xfrm>
        <a:graphic>
          <a:graphicData uri="http://schemas.openxmlformats.org/presentationml/2006/ole">
            <p:oleObj spid="_x0000_s1071" name="Формула" r:id="rId7" imgW="10071000" imgH="4581720" progId="Equation.3">
              <p:embed/>
            </p:oleObj>
          </a:graphicData>
        </a:graphic>
      </p:graphicFrame>
      <p:graphicFrame>
        <p:nvGraphicFramePr>
          <p:cNvPr id="38964" name="Object 5"/>
          <p:cNvGraphicFramePr>
            <a:graphicFrameLocks noChangeAspect="1"/>
          </p:cNvGraphicFramePr>
          <p:nvPr/>
        </p:nvGraphicFramePr>
        <p:xfrm>
          <a:off x="250825" y="4292600"/>
          <a:ext cx="2533650" cy="919163"/>
        </p:xfrm>
        <a:graphic>
          <a:graphicData uri="http://schemas.openxmlformats.org/presentationml/2006/ole">
            <p:oleObj spid="_x0000_s1072" name="Формула" r:id="rId8" imgW="25335000" imgH="8631720" progId="Equation.3">
              <p:embed/>
            </p:oleObj>
          </a:graphicData>
        </a:graphic>
      </p:graphicFrame>
      <p:graphicFrame>
        <p:nvGraphicFramePr>
          <p:cNvPr id="38965" name="Object 5"/>
          <p:cNvGraphicFramePr>
            <a:graphicFrameLocks noChangeAspect="1"/>
          </p:cNvGraphicFramePr>
          <p:nvPr/>
        </p:nvGraphicFramePr>
        <p:xfrm>
          <a:off x="4211638" y="4581525"/>
          <a:ext cx="1066800" cy="488950"/>
        </p:xfrm>
        <a:graphic>
          <a:graphicData uri="http://schemas.openxmlformats.org/presentationml/2006/ole">
            <p:oleObj spid="_x0000_s1073" name="Формула" r:id="rId9" imgW="10647000" imgH="4581720" progId="Equation.3">
              <p:embed/>
            </p:oleObj>
          </a:graphicData>
        </a:graphic>
      </p:graphicFrame>
      <p:sp>
        <p:nvSpPr>
          <p:cNvPr id="38966" name="Line 54"/>
          <p:cNvSpPr>
            <a:spLocks noChangeShapeType="1"/>
          </p:cNvSpPr>
          <p:nvPr/>
        </p:nvSpPr>
        <p:spPr bwMode="auto">
          <a:xfrm>
            <a:off x="1187450" y="1125538"/>
            <a:ext cx="0" cy="280828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8967" name="Line 55"/>
          <p:cNvSpPr>
            <a:spLocks noChangeShapeType="1"/>
          </p:cNvSpPr>
          <p:nvPr/>
        </p:nvSpPr>
        <p:spPr bwMode="auto">
          <a:xfrm>
            <a:off x="7416800" y="1162050"/>
            <a:ext cx="0" cy="280828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8968" name="Oval 56"/>
          <p:cNvSpPr>
            <a:spLocks noChangeArrowheads="1"/>
          </p:cNvSpPr>
          <p:nvPr/>
        </p:nvSpPr>
        <p:spPr bwMode="auto">
          <a:xfrm>
            <a:off x="2771775" y="4581525"/>
            <a:ext cx="360363" cy="360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8969" name="Oval 57"/>
          <p:cNvSpPr>
            <a:spLocks noChangeArrowheads="1"/>
          </p:cNvSpPr>
          <p:nvPr/>
        </p:nvSpPr>
        <p:spPr bwMode="auto">
          <a:xfrm>
            <a:off x="5508625" y="5589588"/>
            <a:ext cx="360363" cy="360362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8970" name="Oval 58"/>
          <p:cNvSpPr>
            <a:spLocks noChangeArrowheads="1"/>
          </p:cNvSpPr>
          <p:nvPr/>
        </p:nvSpPr>
        <p:spPr bwMode="auto">
          <a:xfrm>
            <a:off x="8604250" y="4508500"/>
            <a:ext cx="360363" cy="360363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8971" name="Oval 59"/>
          <p:cNvSpPr>
            <a:spLocks noChangeArrowheads="1"/>
          </p:cNvSpPr>
          <p:nvPr/>
        </p:nvSpPr>
        <p:spPr bwMode="auto">
          <a:xfrm>
            <a:off x="8172450" y="5516563"/>
            <a:ext cx="360363" cy="360362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8972" name="Oval 60"/>
          <p:cNvSpPr>
            <a:spLocks noChangeArrowheads="1"/>
          </p:cNvSpPr>
          <p:nvPr/>
        </p:nvSpPr>
        <p:spPr bwMode="auto">
          <a:xfrm>
            <a:off x="2124075" y="5589588"/>
            <a:ext cx="360363" cy="360362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8973" name="Oval 61"/>
          <p:cNvSpPr>
            <a:spLocks noChangeArrowheads="1"/>
          </p:cNvSpPr>
          <p:nvPr/>
        </p:nvSpPr>
        <p:spPr bwMode="auto">
          <a:xfrm>
            <a:off x="5508625" y="4581525"/>
            <a:ext cx="360363" cy="360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62" name="Picture 11" descr="ED00184_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310437" y="6056312"/>
            <a:ext cx="1833563" cy="8016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5120267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8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8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38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38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38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38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68" grpId="0" animBg="1"/>
      <p:bldP spid="38969" grpId="0" animBg="1"/>
      <p:bldP spid="38970" grpId="0" animBg="1"/>
      <p:bldP spid="38971" grpId="0" animBg="1"/>
      <p:bldP spid="38972" grpId="0" animBg="1"/>
      <p:bldP spid="3897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623888"/>
            <a:ext cx="6572296" cy="561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642918"/>
            <a:ext cx="7572427" cy="4805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Объект 2"/>
          <p:cNvSpPr>
            <a:spLocks noGrp="1"/>
          </p:cNvSpPr>
          <p:nvPr>
            <p:ph idx="1"/>
          </p:nvPr>
        </p:nvSpPr>
        <p:spPr bwMode="auto">
          <a:xfrm>
            <a:off x="571472" y="620688"/>
            <a:ext cx="7960968" cy="4104456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0" indent="0" algn="ctr">
              <a:buFontTx/>
              <a:buNone/>
            </a:pPr>
            <a:r>
              <a:rPr lang="ru-RU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20.11.2019г.</a:t>
            </a:r>
            <a:endParaRPr lang="ru-RU" sz="4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Tx/>
              <a:buNone/>
            </a:pPr>
            <a:endParaRPr lang="ru-RU" sz="4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Tx/>
              <a:buNone/>
            </a:pP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Построение графика квадратичной функции</a:t>
            </a:r>
            <a:endParaRPr lang="ru-RU" sz="4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Tx/>
              <a:buNone/>
            </a:pPr>
            <a:endParaRPr lang="ru-RU" dirty="0" smtClean="0">
              <a:solidFill>
                <a:srgbClr val="3399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11" descr="ED00184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0437" y="6056312"/>
            <a:ext cx="1833563" cy="8016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776554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7696200" cy="854968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Параболический фонтан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1" name="Picture 2" descr="http://www.ljplus.ru/img3/i/n/interesniy_kiev/2007_07_12___-001_ob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303338"/>
            <a:ext cx="7128792" cy="5429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9919365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4346" y="548680"/>
            <a:ext cx="8686800" cy="8382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Библиотека с крышей в форме параболы в  Норвегии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5" name="Picture 2" descr="Файл:Tromsø library - 2005-09-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700808"/>
            <a:ext cx="6492213" cy="48691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42734635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686800" cy="838200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Лучи прожектора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9" name="Picture 2" descr="http://www.swlight.ru/Images/robo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13" y="1285875"/>
            <a:ext cx="7648575" cy="50958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39512644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576</TotalTime>
  <Words>263</Words>
  <Application>Microsoft Office PowerPoint</Application>
  <PresentationFormat>Экран (4:3)</PresentationFormat>
  <Paragraphs>81</Paragraphs>
  <Slides>22</Slides>
  <Notes>6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4" baseType="lpstr">
      <vt:lpstr>Тема Office</vt:lpstr>
      <vt:lpstr>Формула</vt:lpstr>
      <vt:lpstr>Слайд 1</vt:lpstr>
      <vt:lpstr>Слайд 2</vt:lpstr>
      <vt:lpstr>Слайд 3</vt:lpstr>
      <vt:lpstr>Слайд 4</vt:lpstr>
      <vt:lpstr>Слайд 5</vt:lpstr>
      <vt:lpstr>Слайд 6</vt:lpstr>
      <vt:lpstr>Параболический фонтан</vt:lpstr>
      <vt:lpstr>Библиотека с крышей в форме параболы в  Норвегии</vt:lpstr>
      <vt:lpstr>Лучи прожектора</vt:lpstr>
      <vt:lpstr>Параболическая  солнечная электростанция в Калифорнии (США)</vt:lpstr>
      <vt:lpstr>Постановка цели урока</vt:lpstr>
      <vt:lpstr>Слайд 12</vt:lpstr>
      <vt:lpstr>Квадратичной функцией называется функция,  которую можно задать формулой вида y=ax²+bx+c,  где x- независимая переменная, a, b и с -некоторые числа (причём а≠0). </vt:lpstr>
      <vt:lpstr>Графиком квадратичной функции является парабола, ветви которой направлены  вверх (если а&gt;0) или вниз (если а&lt;0).</vt:lpstr>
      <vt:lpstr>Построим график функции:</vt:lpstr>
      <vt:lpstr>Слайд 16</vt:lpstr>
      <vt:lpstr>Слайд 17</vt:lpstr>
      <vt:lpstr>Слайд 18</vt:lpstr>
      <vt:lpstr>Слайд 19</vt:lpstr>
      <vt:lpstr>Слайд 20</vt:lpstr>
      <vt:lpstr>Домашнее задание: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Учитель</dc:creator>
  <cp:lastModifiedBy>евгения</cp:lastModifiedBy>
  <cp:revision>51</cp:revision>
  <cp:lastPrinted>2013-11-05T11:14:31Z</cp:lastPrinted>
  <dcterms:created xsi:type="dcterms:W3CDTF">2013-10-21T11:13:21Z</dcterms:created>
  <dcterms:modified xsi:type="dcterms:W3CDTF">2018-11-19T15:56:33Z</dcterms:modified>
</cp:coreProperties>
</file>