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70" r:id="rId6"/>
    <p:sldId id="260" r:id="rId7"/>
    <p:sldId id="271" r:id="rId8"/>
    <p:sldId id="262" r:id="rId9"/>
    <p:sldId id="272" r:id="rId10"/>
    <p:sldId id="273" r:id="rId11"/>
    <p:sldId id="264" r:id="rId12"/>
    <p:sldId id="274" r:id="rId13"/>
    <p:sldId id="266" r:id="rId14"/>
    <p:sldId id="275"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08E7C69-DE74-4B6A-9B79-5C080DB50C94}"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BDD2E80-1D07-40EC-8DBB-B5308A6AF2D3}"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08E7C69-DE74-4B6A-9B79-5C080DB50C94}"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BDD2E80-1D07-40EC-8DBB-B5308A6AF2D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08E7C69-DE74-4B6A-9B79-5C080DB50C94}"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BDD2E80-1D07-40EC-8DBB-B5308A6AF2D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08E7C69-DE74-4B6A-9B79-5C080DB50C94}"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BDD2E80-1D07-40EC-8DBB-B5308A6AF2D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08E7C69-DE74-4B6A-9B79-5C080DB50C94}"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BDD2E80-1D07-40EC-8DBB-B5308A6AF2D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08E7C69-DE74-4B6A-9B79-5C080DB50C94}" type="datetimeFigureOut">
              <a:rPr lang="ru-RU" smtClean="0"/>
              <a:t>23.11.2021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BDD2E80-1D07-40EC-8DBB-B5308A6AF2D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08E7C69-DE74-4B6A-9B79-5C080DB50C94}" type="datetimeFigureOut">
              <a:rPr lang="ru-RU" smtClean="0"/>
              <a:t>23.11.2021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BDD2E80-1D07-40EC-8DBB-B5308A6AF2D3}"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08E7C69-DE74-4B6A-9B79-5C080DB50C94}" type="datetimeFigureOut">
              <a:rPr lang="ru-RU" smtClean="0"/>
              <a:t>23.11.2021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BDD2E80-1D07-40EC-8DBB-B5308A6AF2D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E7C69-DE74-4B6A-9B79-5C080DB50C94}" type="datetimeFigureOut">
              <a:rPr lang="ru-RU" smtClean="0"/>
              <a:t>23.11.2021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BDD2E80-1D07-40EC-8DBB-B5308A6AF2D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08E7C69-DE74-4B6A-9B79-5C080DB50C94}" type="datetimeFigureOut">
              <a:rPr lang="ru-RU" smtClean="0"/>
              <a:t>23.11.2021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BDD2E80-1D07-40EC-8DBB-B5308A6AF2D3}"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08E7C69-DE74-4B6A-9B79-5C080DB50C94}" type="datetimeFigureOut">
              <a:rPr lang="ru-RU" smtClean="0"/>
              <a:t>23.11.2021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BDD2E80-1D07-40EC-8DBB-B5308A6AF2D3}"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08E7C69-DE74-4B6A-9B79-5C080DB50C94}" type="datetimeFigureOut">
              <a:rPr lang="ru-RU" smtClean="0"/>
              <a:t>23.11.2021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BDD2E80-1D07-40EC-8DBB-B5308A6AF2D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03648" y="4581128"/>
            <a:ext cx="5637010" cy="1584176"/>
          </a:xfrm>
        </p:spPr>
        <p:txBody>
          <a:bodyPr>
            <a:noAutofit/>
          </a:bodyPr>
          <a:lstStyle/>
          <a:p>
            <a:r>
              <a:rPr lang="ru-RU" sz="4400" b="1" dirty="0" smtClean="0"/>
              <a:t>Софья Васильевна Ковалевская</a:t>
            </a:r>
            <a:endParaRPr lang="ru-RU" sz="4400" b="1" dirty="0"/>
          </a:p>
        </p:txBody>
      </p:sp>
      <p:sp>
        <p:nvSpPr>
          <p:cNvPr id="2" name="Заголовок 1"/>
          <p:cNvSpPr>
            <a:spLocks noGrp="1"/>
          </p:cNvSpPr>
          <p:nvPr>
            <p:ph type="ctrTitle"/>
          </p:nvPr>
        </p:nvSpPr>
        <p:spPr>
          <a:xfrm>
            <a:off x="817581" y="764704"/>
            <a:ext cx="7175351" cy="4608512"/>
          </a:xfrm>
        </p:spPr>
        <p:txBody>
          <a:bodyPr/>
          <a:lstStyle/>
          <a:p>
            <a:r>
              <a:rPr lang="ru-RU" sz="9600" dirty="0">
                <a:solidFill>
                  <a:schemeClr val="bg2">
                    <a:lumMod val="25000"/>
                  </a:schemeClr>
                </a:solidFill>
                <a:effectLst/>
              </a:rPr>
              <a:t>Великие</a:t>
            </a:r>
            <a:r>
              <a:rPr lang="ru-RU" dirty="0">
                <a:solidFill>
                  <a:schemeClr val="bg2">
                    <a:lumMod val="25000"/>
                  </a:schemeClr>
                </a:solidFill>
                <a:effectLst/>
              </a:rPr>
              <a:t> </a:t>
            </a:r>
            <a:r>
              <a:rPr lang="ru-RU" dirty="0" smtClean="0">
                <a:solidFill>
                  <a:schemeClr val="bg2">
                    <a:lumMod val="25000"/>
                  </a:schemeClr>
                </a:solidFill>
                <a:effectLst/>
              </a:rPr>
              <a:t>женщины </a:t>
            </a:r>
            <a:r>
              <a:rPr lang="ru-RU" dirty="0">
                <a:solidFill>
                  <a:schemeClr val="bg2">
                    <a:lumMod val="25000"/>
                  </a:schemeClr>
                </a:solidFill>
                <a:effectLst/>
              </a:rPr>
              <a:t>– </a:t>
            </a:r>
            <a:r>
              <a:rPr lang="ru-RU" dirty="0" smtClean="0">
                <a:solidFill>
                  <a:schemeClr val="bg2">
                    <a:lumMod val="25000"/>
                  </a:schemeClr>
                </a:solidFill>
                <a:effectLst/>
              </a:rPr>
              <a:t>ученые </a:t>
            </a:r>
            <a:r>
              <a:rPr lang="ru-RU" dirty="0">
                <a:solidFill>
                  <a:schemeClr val="bg2">
                    <a:lumMod val="25000"/>
                  </a:schemeClr>
                </a:solidFill>
                <a:effectLst/>
              </a:rPr>
              <a:t>в России</a:t>
            </a:r>
            <a:br>
              <a:rPr lang="ru-RU" dirty="0">
                <a:solidFill>
                  <a:schemeClr val="bg2">
                    <a:lumMod val="25000"/>
                  </a:schemeClr>
                </a:solidFill>
                <a:effectLst/>
              </a:rPr>
            </a:br>
            <a:endParaRPr lang="ru-RU" dirty="0">
              <a:solidFill>
                <a:schemeClr val="bg2">
                  <a:lumMod val="25000"/>
                </a:schemeClr>
              </a:solidFill>
            </a:endParaRPr>
          </a:p>
        </p:txBody>
      </p:sp>
    </p:spTree>
    <p:extLst>
      <p:ext uri="{BB962C8B-B14F-4D97-AF65-F5344CB8AC3E}">
        <p14:creationId xmlns:p14="http://schemas.microsoft.com/office/powerpoint/2010/main" val="118393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208912" cy="5139869"/>
          </a:xfrm>
          <a:prstGeom prst="rect">
            <a:avLst/>
          </a:prstGeom>
        </p:spPr>
        <p:txBody>
          <a:bodyPr wrap="square">
            <a:spAutoFit/>
          </a:bodyPr>
          <a:lstStyle/>
          <a:p>
            <a:r>
              <a:rPr lang="ru-RU" sz="2800" b="1" dirty="0">
                <a:solidFill>
                  <a:schemeClr val="bg2">
                    <a:lumMod val="25000"/>
                  </a:schemeClr>
                </a:solidFill>
              </a:rPr>
              <a:t>В возрасте 24 лет в 1874 году Софья Ковалевская получила звание доктора философии, что было неслыханным достижением для юной </a:t>
            </a:r>
            <a:r>
              <a:rPr lang="ru-RU" sz="2800" b="1" dirty="0" smtClean="0">
                <a:solidFill>
                  <a:schemeClr val="bg2">
                    <a:lumMod val="25000"/>
                  </a:schemeClr>
                </a:solidFill>
              </a:rPr>
              <a:t>дамы.</a:t>
            </a:r>
          </a:p>
          <a:p>
            <a:r>
              <a:rPr lang="ru-RU" sz="2800" b="1" dirty="0" smtClean="0">
                <a:solidFill>
                  <a:schemeClr val="bg2">
                    <a:lumMod val="25000"/>
                  </a:schemeClr>
                </a:solidFill>
              </a:rPr>
              <a:t>После </a:t>
            </a:r>
            <a:r>
              <a:rPr lang="ru-RU" sz="2800" b="1" dirty="0">
                <a:solidFill>
                  <a:schemeClr val="bg2">
                    <a:lumMod val="25000"/>
                  </a:schemeClr>
                </a:solidFill>
              </a:rPr>
              <a:t>смерти мужа</a:t>
            </a:r>
            <a:r>
              <a:rPr lang="ru-RU" sz="2800" b="1" dirty="0" smtClean="0">
                <a:solidFill>
                  <a:schemeClr val="bg2">
                    <a:lumMod val="25000"/>
                  </a:schemeClr>
                </a:solidFill>
              </a:rPr>
              <a:t>,</a:t>
            </a:r>
            <a:r>
              <a:rPr lang="ru-RU" sz="2800" b="1" dirty="0">
                <a:solidFill>
                  <a:schemeClr val="bg2">
                    <a:lumMod val="25000"/>
                  </a:schemeClr>
                </a:solidFill>
              </a:rPr>
              <a:t> в 1884 </a:t>
            </a:r>
            <a:r>
              <a:rPr lang="ru-RU" sz="2800" b="1" dirty="0" smtClean="0">
                <a:solidFill>
                  <a:schemeClr val="bg2">
                    <a:lumMod val="25000"/>
                  </a:schemeClr>
                </a:solidFill>
              </a:rPr>
              <a:t>году, оказавшись в стесненных обстоятельствах, </a:t>
            </a:r>
            <a:r>
              <a:rPr lang="ru-RU" sz="2800" b="1" dirty="0">
                <a:solidFill>
                  <a:schemeClr val="bg2">
                    <a:lumMod val="25000"/>
                  </a:schemeClr>
                </a:solidFill>
              </a:rPr>
              <a:t>благодаря хлопотам </a:t>
            </a:r>
            <a:r>
              <a:rPr lang="ru-RU" sz="2800" b="1" dirty="0" smtClean="0">
                <a:solidFill>
                  <a:schemeClr val="bg2">
                    <a:lumMod val="25000"/>
                  </a:schemeClr>
                </a:solidFill>
              </a:rPr>
              <a:t>Вейерштрасса, </a:t>
            </a:r>
            <a:r>
              <a:rPr lang="ru-RU" sz="2800" b="1" dirty="0">
                <a:solidFill>
                  <a:schemeClr val="bg2">
                    <a:lumMod val="25000"/>
                  </a:schemeClr>
                </a:solidFill>
              </a:rPr>
              <a:t>она стала профессором кафедры математики в Стокгольмской высшей школе, с обязательством читать лекции первый год по-немецки, а со второго — по-шведски.</a:t>
            </a:r>
            <a:r>
              <a:rPr lang="ru-RU" sz="2000" b="1" dirty="0">
                <a:solidFill>
                  <a:schemeClr val="bg2">
                    <a:lumMod val="25000"/>
                  </a:schemeClr>
                </a:solidFill>
              </a:rPr>
              <a:t> </a:t>
            </a:r>
            <a:r>
              <a:rPr lang="ru-RU" sz="2000" b="1" dirty="0">
                <a:gradFill>
                  <a:gsLst>
                    <a:gs pos="0">
                      <a:prstClr val="black"/>
                    </a:gs>
                    <a:gs pos="40000">
                      <a:prstClr val="black">
                        <a:lumMod val="75000"/>
                        <a:lumOff val="25000"/>
                      </a:prstClr>
                    </a:gs>
                    <a:gs pos="100000">
                      <a:srgbClr val="212745">
                        <a:alpha val="65000"/>
                      </a:srgbClr>
                    </a:gs>
                  </a:gsLst>
                  <a:lin ang="5400000" scaled="0"/>
                </a:gradFill>
              </a:rPr>
              <a:t/>
            </a:r>
            <a:br>
              <a:rPr lang="ru-RU" sz="2000" b="1" dirty="0">
                <a:gradFill>
                  <a:gsLst>
                    <a:gs pos="0">
                      <a:prstClr val="black"/>
                    </a:gs>
                    <a:gs pos="40000">
                      <a:prstClr val="black">
                        <a:lumMod val="75000"/>
                        <a:lumOff val="25000"/>
                      </a:prstClr>
                    </a:gs>
                    <a:gs pos="100000">
                      <a:srgbClr val="212745">
                        <a:alpha val="65000"/>
                      </a:srgbClr>
                    </a:gs>
                  </a:gsLst>
                  <a:lin ang="5400000" scaled="0"/>
                </a:gradFill>
              </a:rPr>
            </a:br>
            <a:endParaRPr lang="ru-RU" sz="2000" dirty="0"/>
          </a:p>
        </p:txBody>
      </p:sp>
    </p:spTree>
    <p:extLst>
      <p:ext uri="{BB962C8B-B14F-4D97-AF65-F5344CB8AC3E}">
        <p14:creationId xmlns:p14="http://schemas.microsoft.com/office/powerpoint/2010/main" val="482527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404664"/>
            <a:ext cx="5760640" cy="6120680"/>
          </a:xfrm>
        </p:spPr>
        <p:txBody>
          <a:bodyPr/>
          <a:lstStyle/>
          <a:p>
            <a:pPr algn="l"/>
            <a:r>
              <a:rPr lang="ru-RU" sz="2800" dirty="0">
                <a:solidFill>
                  <a:schemeClr val="bg2">
                    <a:lumMod val="25000"/>
                  </a:schemeClr>
                </a:solidFill>
                <a:effectLst/>
              </a:rPr>
              <a:t>За выдающиеся достижения в области высшей математики Ковалевская была избрана членом-корреспондентом на физико-математическом отделении Петербургской Академии наук. И сейчас студенты-математики изучают теорему Ковалевской, знакомятся с ее исследованиями о вращении твёрдого тела вокруг неподвижной точки (волчка)</a:t>
            </a:r>
            <a:r>
              <a:rPr lang="ru-RU" sz="1200" dirty="0">
                <a:solidFill>
                  <a:schemeClr val="bg2">
                    <a:lumMod val="25000"/>
                  </a:schemeClr>
                </a:solidFill>
                <a:effectLst/>
              </a:rPr>
              <a:t>.</a:t>
            </a:r>
            <a:br>
              <a:rPr lang="ru-RU" sz="1200" dirty="0">
                <a:solidFill>
                  <a:schemeClr val="bg2">
                    <a:lumMod val="25000"/>
                  </a:schemeClr>
                </a:solidFill>
                <a:effectLst/>
              </a:rPr>
            </a:br>
            <a:endParaRPr lang="ru-RU" sz="1200" dirty="0">
              <a:solidFill>
                <a:schemeClr val="bg2">
                  <a:lumMod val="25000"/>
                </a:schemeClr>
              </a:solidFill>
            </a:endParaRPr>
          </a:p>
        </p:txBody>
      </p:sp>
      <p:pic>
        <p:nvPicPr>
          <p:cNvPr id="4" name="Объект 3" descr="C:\Users\Galina\Desktop\софья.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2376264" cy="3384376"/>
          </a:xfrm>
          <a:prstGeom prst="rect">
            <a:avLst/>
          </a:prstGeom>
          <a:noFill/>
          <a:ln>
            <a:noFill/>
          </a:ln>
        </p:spPr>
      </p:pic>
    </p:spTree>
    <p:extLst>
      <p:ext uri="{BB962C8B-B14F-4D97-AF65-F5344CB8AC3E}">
        <p14:creationId xmlns:p14="http://schemas.microsoft.com/office/powerpoint/2010/main" val="1950989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404664"/>
            <a:ext cx="6552728" cy="6120680"/>
          </a:xfrm>
        </p:spPr>
        <p:txBody>
          <a:bodyPr/>
          <a:lstStyle/>
          <a:p>
            <a:pPr algn="l"/>
            <a:r>
              <a:rPr lang="ru-RU" sz="2800" dirty="0">
                <a:solidFill>
                  <a:schemeClr val="bg2">
                    <a:lumMod val="25000"/>
                  </a:schemeClr>
                </a:solidFill>
                <a:effectLst/>
              </a:rPr>
              <a:t>Помимо математики, она увлекалась и литературой. Софья </a:t>
            </a:r>
            <a:r>
              <a:rPr lang="ru-RU" sz="2800" dirty="0" smtClean="0">
                <a:solidFill>
                  <a:schemeClr val="bg2">
                    <a:lumMod val="25000"/>
                  </a:schemeClr>
                </a:solidFill>
                <a:effectLst/>
              </a:rPr>
              <a:t>была </a:t>
            </a:r>
            <a:r>
              <a:rPr lang="ru-RU" sz="2800" dirty="0">
                <a:solidFill>
                  <a:schemeClr val="bg2">
                    <a:lumMod val="25000"/>
                  </a:schemeClr>
                </a:solidFill>
                <a:effectLst/>
              </a:rPr>
              <a:t>наблюдательна, вдумчива, обладала большой способностью к художественному воспроизведению увиденного. Она написала целый ряд литературных </a:t>
            </a:r>
            <a:r>
              <a:rPr lang="ru-RU" sz="2800" dirty="0" smtClean="0">
                <a:solidFill>
                  <a:schemeClr val="bg2">
                    <a:lumMod val="25000"/>
                  </a:schemeClr>
                </a:solidFill>
                <a:effectLst/>
              </a:rPr>
              <a:t>произведений. </a:t>
            </a:r>
            <a:r>
              <a:rPr lang="ru-RU" sz="2800" dirty="0">
                <a:solidFill>
                  <a:schemeClr val="bg2">
                    <a:lumMod val="25000"/>
                  </a:schemeClr>
                </a:solidFill>
                <a:effectLst/>
              </a:rPr>
              <a:t>Большинство её рассказов посвящены России, по которой она тосковала, находясь в другой стране. Писала не только на русском, но и на шведском </a:t>
            </a:r>
            <a:r>
              <a:rPr lang="ru-RU" sz="2800" dirty="0" smtClean="0">
                <a:solidFill>
                  <a:schemeClr val="bg2">
                    <a:lumMod val="25000"/>
                  </a:schemeClr>
                </a:solidFill>
                <a:effectLst/>
              </a:rPr>
              <a:t>языках.</a:t>
            </a:r>
            <a:endParaRPr lang="ru-RU" sz="2800" dirty="0">
              <a:solidFill>
                <a:schemeClr val="bg2">
                  <a:lumMod val="25000"/>
                </a:schemeClr>
              </a:solidFill>
            </a:endParaRPr>
          </a:p>
        </p:txBody>
      </p:sp>
      <p:pic>
        <p:nvPicPr>
          <p:cNvPr id="4" name="Объект 3" descr="C:\Users\Galina\Desktop\Соф.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1704975" cy="2676525"/>
          </a:xfrm>
          <a:prstGeom prst="rect">
            <a:avLst/>
          </a:prstGeom>
          <a:noFill/>
          <a:ln>
            <a:noFill/>
          </a:ln>
        </p:spPr>
      </p:pic>
      <p:sp>
        <p:nvSpPr>
          <p:cNvPr id="5" name="TextBox 4"/>
          <p:cNvSpPr txBox="1"/>
          <p:nvPr/>
        </p:nvSpPr>
        <p:spPr>
          <a:xfrm>
            <a:off x="323528" y="3356992"/>
            <a:ext cx="2088232" cy="2523768"/>
          </a:xfrm>
          <a:prstGeom prst="rect">
            <a:avLst/>
          </a:prstGeom>
          <a:noFill/>
        </p:spPr>
        <p:txBody>
          <a:bodyPr wrap="square" rtlCol="0">
            <a:spAutoFit/>
          </a:bodyPr>
          <a:lstStyle/>
          <a:p>
            <a:r>
              <a:rPr lang="ru-RU" sz="2000" dirty="0">
                <a:solidFill>
                  <a:schemeClr val="bg2">
                    <a:lumMod val="25000"/>
                  </a:schemeClr>
                </a:solidFill>
              </a:rPr>
              <a:t>Литературное произведение Ковалевской семейная хроника «Воспоминания детства»</a:t>
            </a:r>
          </a:p>
          <a:p>
            <a:endParaRPr lang="ru-RU" dirty="0"/>
          </a:p>
        </p:txBody>
      </p:sp>
    </p:spTree>
    <p:extLst>
      <p:ext uri="{BB962C8B-B14F-4D97-AF65-F5344CB8AC3E}">
        <p14:creationId xmlns:p14="http://schemas.microsoft.com/office/powerpoint/2010/main" val="3063946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149080"/>
            <a:ext cx="7334201" cy="2376264"/>
          </a:xfrm>
        </p:spPr>
        <p:txBody>
          <a:bodyPr/>
          <a:lstStyle/>
          <a:p>
            <a:pPr algn="l"/>
            <a:r>
              <a:rPr lang="ru-RU" sz="2800" dirty="0">
                <a:solidFill>
                  <a:schemeClr val="bg2">
                    <a:lumMod val="25000"/>
                  </a:schemeClr>
                </a:solidFill>
                <a:effectLst/>
              </a:rPr>
              <a:t>Почтовая марка СССР 1951 </a:t>
            </a:r>
            <a:r>
              <a:rPr lang="ru-RU" sz="2800" dirty="0" smtClean="0">
                <a:solidFill>
                  <a:schemeClr val="bg2">
                    <a:lumMod val="25000"/>
                  </a:schemeClr>
                </a:solidFill>
                <a:effectLst/>
              </a:rPr>
              <a:t>год.</a:t>
            </a:r>
            <a:r>
              <a:rPr lang="ru-RU" sz="2800" dirty="0">
                <a:solidFill>
                  <a:schemeClr val="bg2">
                    <a:lumMod val="25000"/>
                  </a:schemeClr>
                </a:solidFill>
                <a:effectLst/>
              </a:rPr>
              <a:t/>
            </a:r>
            <a:br>
              <a:rPr lang="ru-RU" sz="2800" dirty="0">
                <a:solidFill>
                  <a:schemeClr val="bg2">
                    <a:lumMod val="25000"/>
                  </a:schemeClr>
                </a:solidFill>
                <a:effectLst/>
              </a:rPr>
            </a:br>
            <a:r>
              <a:rPr lang="ru-RU" sz="2800" dirty="0">
                <a:solidFill>
                  <a:schemeClr val="bg2">
                    <a:lumMod val="25000"/>
                  </a:schemeClr>
                </a:solidFill>
                <a:effectLst/>
              </a:rPr>
              <a:t>Памятная монета Банка России, посвященная </a:t>
            </a:r>
            <a:r>
              <a:rPr lang="ru-RU" sz="2800" dirty="0" smtClean="0">
                <a:solidFill>
                  <a:schemeClr val="bg2">
                    <a:lumMod val="25000"/>
                  </a:schemeClr>
                </a:solidFill>
                <a:effectLst/>
              </a:rPr>
              <a:t>150 - </a:t>
            </a:r>
            <a:r>
              <a:rPr lang="ru-RU" sz="2800" dirty="0" err="1">
                <a:solidFill>
                  <a:schemeClr val="bg2">
                    <a:lumMod val="25000"/>
                  </a:schemeClr>
                </a:solidFill>
                <a:effectLst/>
              </a:rPr>
              <a:t>летию</a:t>
            </a:r>
            <a:r>
              <a:rPr lang="ru-RU" sz="2800" dirty="0">
                <a:solidFill>
                  <a:schemeClr val="bg2">
                    <a:lumMod val="25000"/>
                  </a:schemeClr>
                </a:solidFill>
                <a:effectLst/>
              </a:rPr>
              <a:t> со дня рождения С.В. Ковалевской, серебро 2000 </a:t>
            </a:r>
            <a:r>
              <a:rPr lang="ru-RU" sz="2800" dirty="0" smtClean="0">
                <a:solidFill>
                  <a:schemeClr val="bg2">
                    <a:lumMod val="25000"/>
                  </a:schemeClr>
                </a:solidFill>
                <a:effectLst/>
              </a:rPr>
              <a:t>год.</a:t>
            </a:r>
            <a:r>
              <a:rPr lang="ru-RU" sz="1200" dirty="0">
                <a:effectLst/>
              </a:rPr>
              <a:t/>
            </a:r>
            <a:br>
              <a:rPr lang="ru-RU" sz="1200" dirty="0">
                <a:effectLst/>
              </a:rPr>
            </a:br>
            <a:endParaRPr lang="ru-RU" sz="1200" dirty="0"/>
          </a:p>
        </p:txBody>
      </p:sp>
      <p:pic>
        <p:nvPicPr>
          <p:cNvPr id="4" name="Объект 3" descr="C:\Users\Galina\Desktop\марка с.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971600" y="404664"/>
            <a:ext cx="2736304" cy="3474441"/>
          </a:xfrm>
          <a:prstGeom prst="rect">
            <a:avLst/>
          </a:prstGeom>
          <a:noFill/>
          <a:ln>
            <a:noFill/>
          </a:ln>
        </p:spPr>
      </p:pic>
      <p:pic>
        <p:nvPicPr>
          <p:cNvPr id="5" name="Рисунок 4" descr="C:\Users\Galina\Desktop\медаль с.jpg"/>
          <p:cNvPicPr/>
          <p:nvPr/>
        </p:nvPicPr>
        <p:blipFill>
          <a:blip r:embed="rId3">
            <a:extLst>
              <a:ext uri="{28A0092B-C50C-407E-A947-70E740481C1C}">
                <a14:useLocalDpi xmlns:a14="http://schemas.microsoft.com/office/drawing/2010/main" val="0"/>
              </a:ext>
            </a:extLst>
          </a:blip>
          <a:srcRect/>
          <a:stretch>
            <a:fillRect/>
          </a:stretch>
        </p:blipFill>
        <p:spPr bwMode="auto">
          <a:xfrm>
            <a:off x="5004048" y="427382"/>
            <a:ext cx="3312368" cy="3384376"/>
          </a:xfrm>
          <a:prstGeom prst="rect">
            <a:avLst/>
          </a:prstGeom>
          <a:noFill/>
          <a:ln>
            <a:noFill/>
          </a:ln>
        </p:spPr>
      </p:pic>
    </p:spTree>
    <p:extLst>
      <p:ext uri="{BB962C8B-B14F-4D97-AF65-F5344CB8AC3E}">
        <p14:creationId xmlns:p14="http://schemas.microsoft.com/office/powerpoint/2010/main" val="3625644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280920" cy="6249403"/>
          </a:xfrm>
          <a:prstGeom prst="rect">
            <a:avLst/>
          </a:prstGeom>
        </p:spPr>
        <p:txBody>
          <a:bodyPr wrap="square">
            <a:spAutoFit/>
          </a:bodyPr>
          <a:lstStyle/>
          <a:p>
            <a:pPr marL="228600" lvl="0" indent="-182880">
              <a:spcBef>
                <a:spcPct val="20000"/>
              </a:spcBef>
              <a:spcAft>
                <a:spcPts val="300"/>
              </a:spcAft>
              <a:buClr>
                <a:srgbClr val="F14124">
                  <a:lumMod val="75000"/>
                </a:srgbClr>
              </a:buClr>
              <a:buSzPct val="130000"/>
              <a:buFont typeface="Georgia" pitchFamily="18" charset="0"/>
              <a:buChar char="*"/>
            </a:pPr>
            <a:r>
              <a:rPr lang="ru-RU" sz="2800" dirty="0">
                <a:solidFill>
                  <a:schemeClr val="bg2">
                    <a:lumMod val="25000"/>
                  </a:schemeClr>
                </a:solidFill>
              </a:rPr>
              <a:t>Именем Софьи Васильевны назван в 1970 году лунный кратер, в 1972 году </a:t>
            </a:r>
            <a:r>
              <a:rPr lang="ru-RU" sz="2800" dirty="0" smtClean="0">
                <a:solidFill>
                  <a:schemeClr val="bg2">
                    <a:lumMod val="25000"/>
                  </a:schemeClr>
                </a:solidFill>
              </a:rPr>
              <a:t>астероид, есть </a:t>
            </a:r>
            <a:r>
              <a:rPr lang="ru-RU" sz="2800" dirty="0">
                <a:solidFill>
                  <a:schemeClr val="bg2">
                    <a:lumMod val="25000"/>
                  </a:schemeClr>
                </a:solidFill>
              </a:rPr>
              <a:t>премии имени С.В</a:t>
            </a:r>
            <a:r>
              <a:rPr lang="ru-RU" sz="2800" dirty="0" smtClean="0">
                <a:solidFill>
                  <a:schemeClr val="bg2">
                    <a:lumMod val="25000"/>
                  </a:schemeClr>
                </a:solidFill>
              </a:rPr>
              <a:t>. Ковалевской </a:t>
            </a:r>
            <a:r>
              <a:rPr lang="ru-RU" sz="2800" dirty="0">
                <a:solidFill>
                  <a:schemeClr val="bg2">
                    <a:lumMod val="25000"/>
                  </a:schemeClr>
                </a:solidFill>
              </a:rPr>
              <a:t>за выдающиеся результаты в области </a:t>
            </a:r>
            <a:r>
              <a:rPr lang="ru-RU" sz="2800" dirty="0" smtClean="0">
                <a:solidFill>
                  <a:schemeClr val="bg2">
                    <a:lumMod val="25000"/>
                  </a:schemeClr>
                </a:solidFill>
              </a:rPr>
              <a:t>математики. Её именем названы улицы, математические </a:t>
            </a:r>
            <a:r>
              <a:rPr lang="ru-RU" sz="2800" dirty="0">
                <a:solidFill>
                  <a:schemeClr val="bg2">
                    <a:lumMod val="25000"/>
                  </a:schemeClr>
                </a:solidFill>
              </a:rPr>
              <a:t>школы </a:t>
            </a:r>
            <a:r>
              <a:rPr lang="ru-RU" sz="2800" dirty="0" smtClean="0">
                <a:solidFill>
                  <a:schemeClr val="bg2">
                    <a:lumMod val="25000"/>
                  </a:schemeClr>
                </a:solidFill>
              </a:rPr>
              <a:t>в </a:t>
            </a:r>
            <a:r>
              <a:rPr lang="ru-RU" sz="2800" dirty="0">
                <a:solidFill>
                  <a:schemeClr val="bg2">
                    <a:lumMod val="25000"/>
                  </a:schemeClr>
                </a:solidFill>
              </a:rPr>
              <a:t>Швеции, </a:t>
            </a:r>
            <a:r>
              <a:rPr lang="ru-RU" sz="2800" dirty="0" smtClean="0">
                <a:solidFill>
                  <a:schemeClr val="bg2">
                    <a:lumMod val="25000"/>
                  </a:schemeClr>
                </a:solidFill>
              </a:rPr>
              <a:t>России. </a:t>
            </a:r>
            <a:r>
              <a:rPr lang="ru-RU" sz="2800" dirty="0">
                <a:solidFill>
                  <a:schemeClr val="bg2">
                    <a:lumMod val="25000"/>
                  </a:schemeClr>
                </a:solidFill>
              </a:rPr>
              <a:t>Память о неординарном человеке, «принцессе» математики жива</a:t>
            </a:r>
            <a:r>
              <a:rPr lang="ru-RU" sz="2800" dirty="0" smtClean="0">
                <a:solidFill>
                  <a:schemeClr val="bg2">
                    <a:lumMod val="25000"/>
                  </a:schemeClr>
                </a:solidFill>
              </a:rPr>
              <a:t>.</a:t>
            </a:r>
          </a:p>
          <a:p>
            <a:pPr marL="228600" lvl="0" indent="-182880">
              <a:spcBef>
                <a:spcPct val="20000"/>
              </a:spcBef>
              <a:spcAft>
                <a:spcPts val="300"/>
              </a:spcAft>
              <a:buClr>
                <a:srgbClr val="F14124">
                  <a:lumMod val="75000"/>
                </a:srgbClr>
              </a:buClr>
              <a:buSzPct val="130000"/>
              <a:buFont typeface="Georgia" pitchFamily="18" charset="0"/>
              <a:buChar char="*"/>
            </a:pPr>
            <a:r>
              <a:rPr lang="ru-RU" sz="2800" dirty="0">
                <a:solidFill>
                  <a:schemeClr val="bg2">
                    <a:lumMod val="25000"/>
                  </a:schemeClr>
                </a:solidFill>
              </a:rPr>
              <a:t>Софья Ковалевская умерла 29 января 1891 года в Стокгольме в возрасте 41 года, </a:t>
            </a:r>
            <a:r>
              <a:rPr lang="ru-RU" sz="2800" dirty="0" smtClean="0">
                <a:solidFill>
                  <a:schemeClr val="bg2">
                    <a:lumMod val="25000"/>
                  </a:schemeClr>
                </a:solidFill>
              </a:rPr>
              <a:t>простудившись в поездке </a:t>
            </a:r>
            <a:r>
              <a:rPr lang="ru-RU" sz="2800" dirty="0">
                <a:solidFill>
                  <a:schemeClr val="bg2">
                    <a:lumMod val="25000"/>
                  </a:schemeClr>
                </a:solidFill>
              </a:rPr>
              <a:t>по Европе. Вернувшись в Стокгольм, где она в то время жила, она вскоре скончалась из-за воспаления лёгких. </a:t>
            </a:r>
          </a:p>
        </p:txBody>
      </p:sp>
    </p:spTree>
    <p:extLst>
      <p:ext uri="{BB962C8B-B14F-4D97-AF65-F5344CB8AC3E}">
        <p14:creationId xmlns:p14="http://schemas.microsoft.com/office/powerpoint/2010/main" val="2393558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9912" y="476672"/>
            <a:ext cx="5040560" cy="4104456"/>
          </a:xfrm>
        </p:spPr>
        <p:txBody>
          <a:bodyPr/>
          <a:lstStyle/>
          <a:p>
            <a:pPr algn="l"/>
            <a:r>
              <a:rPr lang="ru-RU" sz="2800" dirty="0" smtClean="0">
                <a:effectLst/>
              </a:rPr>
              <a:t>   </a:t>
            </a:r>
            <a:r>
              <a:rPr lang="ru-RU" sz="2800" dirty="0" smtClean="0">
                <a:solidFill>
                  <a:schemeClr val="bg2">
                    <a:lumMod val="25000"/>
                  </a:schemeClr>
                </a:solidFill>
                <a:effectLst/>
              </a:rPr>
              <a:t>Ковалевская </a:t>
            </a:r>
            <a:r>
              <a:rPr lang="ru-RU" sz="2800" dirty="0">
                <a:solidFill>
                  <a:schemeClr val="bg2">
                    <a:lumMod val="25000"/>
                  </a:schemeClr>
                </a:solidFill>
                <a:effectLst/>
              </a:rPr>
              <a:t>Софья Васильевна </a:t>
            </a:r>
            <a:r>
              <a:rPr lang="ru-RU" sz="2800" dirty="0" smtClean="0">
                <a:solidFill>
                  <a:schemeClr val="bg2">
                    <a:lumMod val="25000"/>
                  </a:schemeClr>
                </a:solidFill>
                <a:effectLst/>
              </a:rPr>
              <a:t>- </a:t>
            </a:r>
            <a:r>
              <a:rPr lang="ru-RU" sz="2800" dirty="0">
                <a:solidFill>
                  <a:schemeClr val="bg2">
                    <a:lumMod val="25000"/>
                  </a:schemeClr>
                </a:solidFill>
                <a:effectLst/>
              </a:rPr>
              <a:t>русский математик и механик. </a:t>
            </a:r>
            <a:r>
              <a:rPr lang="ru-RU" sz="2800" dirty="0" smtClean="0">
                <a:solidFill>
                  <a:schemeClr val="bg2">
                    <a:lumMod val="25000"/>
                  </a:schemeClr>
                </a:solidFill>
                <a:effectLst/>
              </a:rPr>
              <a:t>Первая </a:t>
            </a:r>
            <a:r>
              <a:rPr lang="ru-RU" sz="2800" dirty="0">
                <a:solidFill>
                  <a:schemeClr val="bg2">
                    <a:lumMod val="25000"/>
                  </a:schemeClr>
                </a:solidFill>
                <a:effectLst/>
              </a:rPr>
              <a:t>в России и в Северной Европе женщина-профессор и первая в мире женщина — профессор математики </a:t>
            </a:r>
            <a:r>
              <a:rPr lang="ru-RU" sz="2800" dirty="0" smtClean="0">
                <a:solidFill>
                  <a:schemeClr val="bg2">
                    <a:lumMod val="25000"/>
                  </a:schemeClr>
                </a:solidFill>
                <a:effectLst/>
              </a:rPr>
              <a:t/>
            </a:r>
            <a:br>
              <a:rPr lang="ru-RU" sz="2800" dirty="0" smtClean="0">
                <a:solidFill>
                  <a:schemeClr val="bg2">
                    <a:lumMod val="25000"/>
                  </a:schemeClr>
                </a:solidFill>
                <a:effectLst/>
              </a:rPr>
            </a:br>
            <a:r>
              <a:rPr lang="ru-RU" sz="2000" dirty="0">
                <a:effectLst/>
              </a:rPr>
              <a:t/>
            </a:r>
            <a:br>
              <a:rPr lang="ru-RU" sz="2000" dirty="0">
                <a:effectLst/>
              </a:rPr>
            </a:br>
            <a:endParaRPr lang="ru-RU" sz="2000" dirty="0"/>
          </a:p>
        </p:txBody>
      </p:sp>
      <p:pic>
        <p:nvPicPr>
          <p:cNvPr id="4" name="Объект 3" descr="Sofja Wassiljewna Kowalewskaja 1.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755576" y="548680"/>
            <a:ext cx="3168352" cy="3888432"/>
          </a:xfrm>
          <a:prstGeom prst="rect">
            <a:avLst/>
          </a:prstGeom>
          <a:noFill/>
          <a:ln>
            <a:noFill/>
          </a:ln>
        </p:spPr>
      </p:pic>
      <p:sp>
        <p:nvSpPr>
          <p:cNvPr id="8" name="TextBox 7"/>
          <p:cNvSpPr txBox="1"/>
          <p:nvPr/>
        </p:nvSpPr>
        <p:spPr>
          <a:xfrm>
            <a:off x="611560" y="4941168"/>
            <a:ext cx="3672408" cy="954107"/>
          </a:xfrm>
          <a:prstGeom prst="rect">
            <a:avLst/>
          </a:prstGeom>
          <a:noFill/>
        </p:spPr>
        <p:txBody>
          <a:bodyPr wrap="square" rtlCol="0">
            <a:spAutoFit/>
          </a:bodyPr>
          <a:lstStyle/>
          <a:p>
            <a:r>
              <a:rPr lang="ru-RU" sz="2800" dirty="0" smtClean="0">
                <a:solidFill>
                  <a:schemeClr val="bg2">
                    <a:lumMod val="25000"/>
                  </a:schemeClr>
                </a:solidFill>
              </a:rPr>
              <a:t>3 </a:t>
            </a:r>
            <a:r>
              <a:rPr lang="ru-RU" sz="2800" dirty="0">
                <a:solidFill>
                  <a:schemeClr val="bg2">
                    <a:lumMod val="25000"/>
                  </a:schemeClr>
                </a:solidFill>
              </a:rPr>
              <a:t>января 1850 года - 29 января 1891 год</a:t>
            </a:r>
          </a:p>
        </p:txBody>
      </p:sp>
    </p:spTree>
    <p:extLst>
      <p:ext uri="{BB962C8B-B14F-4D97-AF65-F5344CB8AC3E}">
        <p14:creationId xmlns:p14="http://schemas.microsoft.com/office/powerpoint/2010/main" val="2724129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040" y="620688"/>
            <a:ext cx="3373760" cy="5832648"/>
          </a:xfrm>
        </p:spPr>
        <p:txBody>
          <a:bodyPr/>
          <a:lstStyle/>
          <a:p>
            <a:pPr algn="l"/>
            <a:r>
              <a:rPr lang="ru-RU" sz="2800" dirty="0">
                <a:solidFill>
                  <a:schemeClr val="bg2">
                    <a:lumMod val="25000"/>
                  </a:schemeClr>
                </a:solidFill>
                <a:effectLst/>
              </a:rPr>
              <a:t>В 1858 году её отец вышел в отставку, вся семья переехала в принадлежащее ему поместье </a:t>
            </a:r>
            <a:r>
              <a:rPr lang="ru-RU" sz="2800" dirty="0" err="1">
                <a:solidFill>
                  <a:schemeClr val="bg2">
                    <a:lumMod val="25000"/>
                  </a:schemeClr>
                </a:solidFill>
                <a:effectLst/>
              </a:rPr>
              <a:t>Полибино</a:t>
            </a:r>
            <a:r>
              <a:rPr lang="ru-RU" sz="2800" dirty="0">
                <a:solidFill>
                  <a:schemeClr val="bg2">
                    <a:lumMod val="25000"/>
                  </a:schemeClr>
                </a:solidFill>
                <a:effectLst/>
              </a:rPr>
              <a:t>, ныне село </a:t>
            </a:r>
            <a:r>
              <a:rPr lang="ru-RU" sz="2800" dirty="0" err="1">
                <a:solidFill>
                  <a:schemeClr val="bg2">
                    <a:lumMod val="25000"/>
                  </a:schemeClr>
                </a:solidFill>
                <a:effectLst/>
              </a:rPr>
              <a:t>Полибино</a:t>
            </a:r>
            <a:r>
              <a:rPr lang="ru-RU" sz="2800" dirty="0">
                <a:solidFill>
                  <a:schemeClr val="bg2">
                    <a:lumMod val="25000"/>
                  </a:schemeClr>
                </a:solidFill>
                <a:effectLst/>
              </a:rPr>
              <a:t> в Псковской области. </a:t>
            </a:r>
            <a:r>
              <a:rPr lang="ru-RU" sz="1200" dirty="0">
                <a:effectLst/>
              </a:rPr>
              <a:t/>
            </a:r>
            <a:br>
              <a:rPr lang="ru-RU" sz="1200" dirty="0">
                <a:effectLst/>
              </a:rPr>
            </a:br>
            <a:endParaRPr lang="ru-RU" sz="1200" dirty="0"/>
          </a:p>
        </p:txBody>
      </p:sp>
      <p:pic>
        <p:nvPicPr>
          <p:cNvPr id="4" name="Объект 3" descr="C:\Users\Galina\Desktop\дом софьи.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39552" y="620688"/>
            <a:ext cx="4176464" cy="3312368"/>
          </a:xfrm>
          <a:prstGeom prst="rect">
            <a:avLst/>
          </a:prstGeom>
          <a:noFill/>
          <a:ln>
            <a:noFill/>
          </a:ln>
        </p:spPr>
      </p:pic>
      <p:sp>
        <p:nvSpPr>
          <p:cNvPr id="3" name="TextBox 2"/>
          <p:cNvSpPr txBox="1"/>
          <p:nvPr/>
        </p:nvSpPr>
        <p:spPr>
          <a:xfrm>
            <a:off x="539552" y="4077072"/>
            <a:ext cx="4032448" cy="1384995"/>
          </a:xfrm>
          <a:prstGeom prst="rect">
            <a:avLst/>
          </a:prstGeom>
          <a:noFill/>
        </p:spPr>
        <p:txBody>
          <a:bodyPr wrap="square" rtlCol="0">
            <a:spAutoFit/>
          </a:bodyPr>
          <a:lstStyle/>
          <a:p>
            <a:endParaRPr lang="ru-RU" sz="2800" dirty="0" smtClean="0">
              <a:solidFill>
                <a:schemeClr val="bg2">
                  <a:lumMod val="25000"/>
                </a:schemeClr>
              </a:solidFill>
            </a:endParaRPr>
          </a:p>
          <a:p>
            <a:r>
              <a:rPr lang="ru-RU" sz="2800" dirty="0" smtClean="0">
                <a:solidFill>
                  <a:schemeClr val="bg2">
                    <a:lumMod val="25000"/>
                  </a:schemeClr>
                </a:solidFill>
              </a:rPr>
              <a:t>Здесь </a:t>
            </a:r>
            <a:r>
              <a:rPr lang="ru-RU" sz="2800" dirty="0">
                <a:solidFill>
                  <a:schemeClr val="bg2">
                    <a:lumMod val="25000"/>
                  </a:schemeClr>
                </a:solidFill>
              </a:rPr>
              <a:t>Софья провела свои детские годы.</a:t>
            </a:r>
          </a:p>
        </p:txBody>
      </p:sp>
    </p:spTree>
    <p:extLst>
      <p:ext uri="{BB962C8B-B14F-4D97-AF65-F5344CB8AC3E}">
        <p14:creationId xmlns:p14="http://schemas.microsoft.com/office/powerpoint/2010/main" val="3705525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95936" y="404664"/>
            <a:ext cx="4680520" cy="6120680"/>
          </a:xfrm>
        </p:spPr>
        <p:txBody>
          <a:bodyPr/>
          <a:lstStyle/>
          <a:p>
            <a:pPr algn="l"/>
            <a:r>
              <a:rPr lang="ru-RU" sz="2800" dirty="0">
                <a:solidFill>
                  <a:schemeClr val="bg2">
                    <a:lumMod val="25000"/>
                  </a:schemeClr>
                </a:solidFill>
                <a:effectLst/>
              </a:rPr>
              <a:t>Софья родилась в известной семье: её дед по материнской линии был известным математиком, а прадед – известным астрономом. Согласно семейному преданию, род Софьи Ковалевской по отцовской линии восходит к венгерскому королю Матвею Корвину. </a:t>
            </a:r>
            <a:endParaRPr lang="ru-RU" sz="2800" dirty="0">
              <a:solidFill>
                <a:schemeClr val="bg2">
                  <a:lumMod val="25000"/>
                </a:schemeClr>
              </a:solidFill>
            </a:endParaRPr>
          </a:p>
        </p:txBody>
      </p:sp>
      <p:pic>
        <p:nvPicPr>
          <p:cNvPr id="4" name="Объект 3" descr="C:\Users\Galina\Desktop\с1.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323528" y="404664"/>
            <a:ext cx="3528392" cy="4032448"/>
          </a:xfrm>
          <a:prstGeom prst="rect">
            <a:avLst/>
          </a:prstGeom>
          <a:noFill/>
          <a:ln>
            <a:noFill/>
          </a:ln>
        </p:spPr>
      </p:pic>
      <p:sp>
        <p:nvSpPr>
          <p:cNvPr id="3" name="TextBox 2"/>
          <p:cNvSpPr txBox="1"/>
          <p:nvPr/>
        </p:nvSpPr>
        <p:spPr>
          <a:xfrm>
            <a:off x="323528" y="4797152"/>
            <a:ext cx="3744416" cy="1815882"/>
          </a:xfrm>
          <a:prstGeom prst="rect">
            <a:avLst/>
          </a:prstGeom>
          <a:noFill/>
        </p:spPr>
        <p:txBody>
          <a:bodyPr wrap="square" rtlCol="0">
            <a:spAutoFit/>
          </a:bodyPr>
          <a:lstStyle/>
          <a:p>
            <a:r>
              <a:rPr lang="ru-RU" sz="2800" dirty="0">
                <a:solidFill>
                  <a:schemeClr val="bg2">
                    <a:lumMod val="25000"/>
                  </a:schemeClr>
                </a:solidFill>
              </a:rPr>
              <a:t>При рождении она носила девичью фамилию </a:t>
            </a:r>
            <a:r>
              <a:rPr lang="ru-RU" sz="2800" dirty="0" smtClean="0">
                <a:solidFill>
                  <a:schemeClr val="bg2">
                    <a:lumMod val="25000"/>
                  </a:schemeClr>
                </a:solidFill>
              </a:rPr>
              <a:t>Корвин-Круковская</a:t>
            </a:r>
            <a:endParaRPr lang="ru-RU" dirty="0"/>
          </a:p>
        </p:txBody>
      </p:sp>
    </p:spTree>
    <p:extLst>
      <p:ext uri="{BB962C8B-B14F-4D97-AF65-F5344CB8AC3E}">
        <p14:creationId xmlns:p14="http://schemas.microsoft.com/office/powerpoint/2010/main" val="414905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5816" y="332656"/>
            <a:ext cx="5976664" cy="6192688"/>
          </a:xfrm>
        </p:spPr>
        <p:txBody>
          <a:bodyPr/>
          <a:lstStyle/>
          <a:p>
            <a:pPr algn="l"/>
            <a:r>
              <a:rPr lang="ru-RU" sz="2800" dirty="0">
                <a:solidFill>
                  <a:schemeClr val="bg2">
                    <a:lumMod val="25000"/>
                  </a:schemeClr>
                </a:solidFill>
                <a:effectLst/>
              </a:rPr>
              <a:t>Её любопытство к математике пробудилось почти случайно. Когда в доме ее отца шел ремонт, на детскую комнату не хватило обоев. </a:t>
            </a:r>
            <a:r>
              <a:rPr lang="ru-RU" sz="2800" dirty="0" smtClean="0">
                <a:solidFill>
                  <a:schemeClr val="bg2">
                    <a:lumMod val="25000"/>
                  </a:schemeClr>
                </a:solidFill>
                <a:effectLst/>
              </a:rPr>
              <a:t>Но </a:t>
            </a:r>
            <a:r>
              <a:rPr lang="ru-RU" sz="2800" dirty="0">
                <a:solidFill>
                  <a:schemeClr val="bg2">
                    <a:lumMod val="25000"/>
                  </a:schemeClr>
                </a:solidFill>
                <a:effectLst/>
              </a:rPr>
              <a:t>по счастливой случайности на </a:t>
            </a:r>
            <a:r>
              <a:rPr lang="ru-RU" sz="2800" dirty="0" smtClean="0">
                <a:solidFill>
                  <a:schemeClr val="bg2">
                    <a:lumMod val="25000"/>
                  </a:schemeClr>
                </a:solidFill>
                <a:effectLst/>
              </a:rPr>
              <a:t>предварительную </a:t>
            </a:r>
            <a:r>
              <a:rPr lang="ru-RU" sz="2800" dirty="0">
                <a:solidFill>
                  <a:schemeClr val="bg2">
                    <a:lumMod val="25000"/>
                  </a:schemeClr>
                </a:solidFill>
                <a:effectLst/>
              </a:rPr>
              <a:t>оклейку пошли записи лекций по высшей математике, которые читал один из крупнейших русских ученых XIX века Михаил Васильевич Остроградский в Петер­бургской Академии наук.</a:t>
            </a:r>
            <a:r>
              <a:rPr lang="ru-RU" sz="1400" dirty="0">
                <a:effectLst/>
              </a:rPr>
              <a:t/>
            </a:r>
            <a:br>
              <a:rPr lang="ru-RU" sz="1400" dirty="0">
                <a:effectLst/>
              </a:rPr>
            </a:br>
            <a:endParaRPr lang="ru-RU" sz="1400" dirty="0"/>
          </a:p>
        </p:txBody>
      </p:sp>
      <p:pic>
        <p:nvPicPr>
          <p:cNvPr id="4" name="Объект 3" descr="F:\лекции картина.jpg"/>
          <p:cNvPicPr>
            <a:picLocks noGrp="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2592287" cy="3168351"/>
          </a:xfrm>
          <a:prstGeom prst="rect">
            <a:avLst/>
          </a:prstGeom>
          <a:noFill/>
          <a:ln>
            <a:noFill/>
          </a:ln>
        </p:spPr>
      </p:pic>
      <p:sp>
        <p:nvSpPr>
          <p:cNvPr id="5" name="TextBox 4"/>
          <p:cNvSpPr txBox="1"/>
          <p:nvPr/>
        </p:nvSpPr>
        <p:spPr>
          <a:xfrm>
            <a:off x="323528" y="3645024"/>
            <a:ext cx="2376264" cy="1815882"/>
          </a:xfrm>
          <a:prstGeom prst="rect">
            <a:avLst/>
          </a:prstGeom>
          <a:noFill/>
        </p:spPr>
        <p:txBody>
          <a:bodyPr wrap="square" rtlCol="0">
            <a:spAutoFit/>
          </a:bodyPr>
          <a:lstStyle/>
          <a:p>
            <a:r>
              <a:rPr lang="ru-RU" sz="2800" dirty="0" smtClean="0">
                <a:solidFill>
                  <a:schemeClr val="bg2">
                    <a:lumMod val="25000"/>
                  </a:schemeClr>
                </a:solidFill>
              </a:rPr>
              <a:t>Образец лекции по высшей математики</a:t>
            </a:r>
            <a:endParaRPr lang="ru-RU" sz="2800" dirty="0">
              <a:solidFill>
                <a:schemeClr val="bg2">
                  <a:lumMod val="25000"/>
                </a:schemeClr>
              </a:solidFill>
            </a:endParaRPr>
          </a:p>
        </p:txBody>
      </p:sp>
    </p:spTree>
    <p:extLst>
      <p:ext uri="{BB962C8B-B14F-4D97-AF65-F5344CB8AC3E}">
        <p14:creationId xmlns:p14="http://schemas.microsoft.com/office/powerpoint/2010/main" val="2143087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323528" y="333375"/>
            <a:ext cx="8352928" cy="6119961"/>
          </a:xfrm>
        </p:spPr>
        <p:txBody>
          <a:bodyPr>
            <a:normAutofit/>
          </a:bodyPr>
          <a:lstStyle/>
          <a:p>
            <a:r>
              <a:rPr lang="ru-RU" sz="2800" dirty="0" smtClean="0">
                <a:solidFill>
                  <a:schemeClr val="bg2">
                    <a:lumMod val="25000"/>
                  </a:schemeClr>
                </a:solidFill>
              </a:rPr>
              <a:t>Листы, испещренные странными, непонятными формулами, обратили на себя внимание маленькой Сони. </a:t>
            </a:r>
          </a:p>
          <a:p>
            <a:r>
              <a:rPr lang="ru-RU" sz="2800" dirty="0" smtClean="0">
                <a:solidFill>
                  <a:schemeClr val="bg2">
                    <a:lumMod val="25000"/>
                  </a:schemeClr>
                </a:solidFill>
              </a:rPr>
              <a:t>Целые часы про­водила она около стен детской комнаты, пытаясь понять по­рядок, в котором шли листы, и прочесть написанный на них текст. </a:t>
            </a:r>
          </a:p>
          <a:p>
            <a:r>
              <a:rPr lang="ru-RU" sz="2800" dirty="0" smtClean="0">
                <a:solidFill>
                  <a:schemeClr val="bg2">
                    <a:lumMod val="25000"/>
                  </a:schemeClr>
                </a:solidFill>
              </a:rPr>
              <a:t>От этого внешний вид многих формул врезался в ее память, да и сопровождавшие их слова запомнились ей, хотя она и не могла тогда понять их смысл.</a:t>
            </a:r>
          </a:p>
          <a:p>
            <a:endParaRPr lang="ru-RU" sz="2800" dirty="0"/>
          </a:p>
        </p:txBody>
      </p:sp>
    </p:spTree>
    <p:extLst>
      <p:ext uri="{BB962C8B-B14F-4D97-AF65-F5344CB8AC3E}">
        <p14:creationId xmlns:p14="http://schemas.microsoft.com/office/powerpoint/2010/main" val="3076477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3218974"/>
            <a:ext cx="7920880" cy="553998"/>
          </a:xfrm>
          <a:prstGeom prst="rect">
            <a:avLst/>
          </a:prstGeom>
        </p:spPr>
        <p:txBody>
          <a:bodyPr wrap="square">
            <a:spAutoFit/>
          </a:bodyPr>
          <a:lstStyle/>
          <a:p>
            <a:r>
              <a:rPr lang="ru-RU" sz="1200" b="1" dirty="0" smtClean="0">
                <a:gradFill>
                  <a:gsLst>
                    <a:gs pos="0">
                      <a:prstClr val="black"/>
                    </a:gs>
                    <a:gs pos="40000">
                      <a:prstClr val="black">
                        <a:lumMod val="75000"/>
                        <a:lumOff val="25000"/>
                      </a:prstClr>
                    </a:gs>
                    <a:gs pos="100000">
                      <a:srgbClr val="212745">
                        <a:alpha val="65000"/>
                      </a:srgbClr>
                    </a:gs>
                  </a:gsLst>
                  <a:lin ang="5400000" scaled="0"/>
                </a:gradFill>
              </a:rPr>
              <a:t>.</a:t>
            </a:r>
            <a:r>
              <a:rPr lang="ru-RU" sz="1200" b="1" dirty="0">
                <a:gradFill>
                  <a:gsLst>
                    <a:gs pos="0">
                      <a:prstClr val="black"/>
                    </a:gs>
                    <a:gs pos="40000">
                      <a:prstClr val="black">
                        <a:lumMod val="75000"/>
                        <a:lumOff val="25000"/>
                      </a:prstClr>
                    </a:gs>
                    <a:gs pos="100000">
                      <a:srgbClr val="212745">
                        <a:alpha val="65000"/>
                      </a:srgbClr>
                    </a:gs>
                  </a:gsLst>
                  <a:lin ang="5400000" scaled="0"/>
                </a:gradFill>
              </a:rPr>
              <a:t/>
            </a:r>
            <a:br>
              <a:rPr lang="ru-RU" sz="1200" b="1" dirty="0">
                <a:gradFill>
                  <a:gsLst>
                    <a:gs pos="0">
                      <a:prstClr val="black"/>
                    </a:gs>
                    <a:gs pos="40000">
                      <a:prstClr val="black">
                        <a:lumMod val="75000"/>
                        <a:lumOff val="25000"/>
                      </a:prstClr>
                    </a:gs>
                    <a:gs pos="100000">
                      <a:srgbClr val="212745">
                        <a:alpha val="65000"/>
                      </a:srgbClr>
                    </a:gs>
                  </a:gsLst>
                  <a:lin ang="5400000" scaled="0"/>
                </a:gradFill>
              </a:rPr>
            </a:br>
            <a:endParaRPr lang="ru-RU" dirty="0"/>
          </a:p>
        </p:txBody>
      </p:sp>
      <p:sp>
        <p:nvSpPr>
          <p:cNvPr id="3" name="Прямоугольник 2"/>
          <p:cNvSpPr/>
          <p:nvPr/>
        </p:nvSpPr>
        <p:spPr>
          <a:xfrm>
            <a:off x="287524" y="548680"/>
            <a:ext cx="8568952" cy="5693866"/>
          </a:xfrm>
          <a:prstGeom prst="rect">
            <a:avLst/>
          </a:prstGeom>
        </p:spPr>
        <p:txBody>
          <a:bodyPr wrap="square">
            <a:spAutoFit/>
          </a:bodyPr>
          <a:lstStyle/>
          <a:p>
            <a:r>
              <a:rPr lang="ru-RU" sz="2800" b="1" dirty="0">
                <a:solidFill>
                  <a:schemeClr val="bg2">
                    <a:lumMod val="25000"/>
                  </a:schemeClr>
                </a:solidFill>
              </a:rPr>
              <a:t>В пятнадцать лет Соня стала брать первые уроки высшей математики. Её преподаватель удивлялся, как быстро она усваивает сложнейшие понятия этой науки. А дело было в том, что когда он объяснял ей эти понятия, девочка вспоминала слова из лекций Остроградского, </a:t>
            </a:r>
            <a:r>
              <a:rPr lang="ru-RU" sz="2800" b="1" dirty="0" smtClean="0">
                <a:solidFill>
                  <a:schemeClr val="bg2">
                    <a:lumMod val="25000"/>
                  </a:schemeClr>
                </a:solidFill>
              </a:rPr>
              <a:t>увиденные </a:t>
            </a:r>
            <a:r>
              <a:rPr lang="ru-RU" sz="2800" b="1" dirty="0">
                <a:solidFill>
                  <a:schemeClr val="bg2">
                    <a:lumMod val="25000"/>
                  </a:schemeClr>
                </a:solidFill>
              </a:rPr>
              <a:t>на </a:t>
            </a:r>
            <a:r>
              <a:rPr lang="ru-RU" sz="2800" b="1" dirty="0" smtClean="0">
                <a:solidFill>
                  <a:schemeClr val="bg2">
                    <a:lumMod val="25000"/>
                  </a:schemeClr>
                </a:solidFill>
              </a:rPr>
              <a:t>стене </a:t>
            </a:r>
            <a:r>
              <a:rPr lang="ru-RU" sz="2800" b="1" dirty="0">
                <a:solidFill>
                  <a:schemeClr val="bg2">
                    <a:lumMod val="25000"/>
                  </a:schemeClr>
                </a:solidFill>
              </a:rPr>
              <a:t>своей </a:t>
            </a:r>
            <a:r>
              <a:rPr lang="ru-RU" sz="2800" b="1" dirty="0" smtClean="0">
                <a:solidFill>
                  <a:schemeClr val="bg2">
                    <a:lumMod val="25000"/>
                  </a:schemeClr>
                </a:solidFill>
              </a:rPr>
              <a:t>комнаты. За </a:t>
            </a:r>
            <a:r>
              <a:rPr lang="ru-RU" sz="2800" b="1" dirty="0">
                <a:solidFill>
                  <a:schemeClr val="bg2">
                    <a:lumMod val="25000"/>
                  </a:schemeClr>
                </a:solidFill>
              </a:rPr>
              <a:t>восемь лет Софья осилила полный курс предметов мужской гимназии, занимаясь с учителями на дому. Преподаватели восхищались её математическими талантами и рекомендовали родителям девочки и дальше развивать эту её </a:t>
            </a:r>
            <a:r>
              <a:rPr lang="ru-RU" sz="2800" b="1" dirty="0" smtClean="0">
                <a:solidFill>
                  <a:schemeClr val="bg2">
                    <a:lumMod val="25000"/>
                  </a:schemeClr>
                </a:solidFill>
              </a:rPr>
              <a:t>склонность.</a:t>
            </a:r>
            <a:endParaRPr lang="ru-RU" sz="2800" dirty="0">
              <a:solidFill>
                <a:schemeClr val="bg2">
                  <a:lumMod val="25000"/>
                </a:schemeClr>
              </a:solidFill>
            </a:endParaRPr>
          </a:p>
        </p:txBody>
      </p:sp>
    </p:spTree>
    <p:extLst>
      <p:ext uri="{BB962C8B-B14F-4D97-AF65-F5344CB8AC3E}">
        <p14:creationId xmlns:p14="http://schemas.microsoft.com/office/powerpoint/2010/main" val="712419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924944"/>
            <a:ext cx="8496944" cy="3618403"/>
          </a:xfrm>
        </p:spPr>
        <p:txBody>
          <a:bodyPr/>
          <a:lstStyle/>
          <a:p>
            <a:pPr algn="l" fontAlgn="base"/>
            <a:r>
              <a:rPr lang="ru-RU" sz="2800" dirty="0" smtClean="0">
                <a:solidFill>
                  <a:schemeClr val="bg2">
                    <a:lumMod val="25000"/>
                  </a:schemeClr>
                </a:solidFill>
                <a:effectLst/>
              </a:rPr>
              <a:t>Софья </a:t>
            </a:r>
            <a:r>
              <a:rPr lang="ru-RU" sz="2800" dirty="0">
                <a:solidFill>
                  <a:schemeClr val="bg2">
                    <a:lumMod val="25000"/>
                  </a:schemeClr>
                </a:solidFill>
                <a:effectLst/>
              </a:rPr>
              <a:t>могла продолжить обучение </a:t>
            </a:r>
            <a:r>
              <a:rPr lang="ru-RU" sz="2800" dirty="0" smtClean="0">
                <a:solidFill>
                  <a:schemeClr val="bg2">
                    <a:lumMod val="25000"/>
                  </a:schemeClr>
                </a:solidFill>
                <a:effectLst/>
              </a:rPr>
              <a:t>только за границей. Отец </a:t>
            </a:r>
            <a:r>
              <a:rPr lang="ru-RU" sz="2800" dirty="0">
                <a:solidFill>
                  <a:schemeClr val="bg2">
                    <a:lumMod val="25000"/>
                  </a:schemeClr>
                </a:solidFill>
                <a:effectLst/>
              </a:rPr>
              <a:t>не </a:t>
            </a:r>
            <a:r>
              <a:rPr lang="ru-RU" sz="2800" dirty="0" smtClean="0">
                <a:solidFill>
                  <a:schemeClr val="bg2">
                    <a:lumMod val="25000"/>
                  </a:schemeClr>
                </a:solidFill>
                <a:effectLst/>
              </a:rPr>
              <a:t>дал согласия на выезд. Девушка </a:t>
            </a:r>
            <a:r>
              <a:rPr lang="ru-RU" sz="2800" dirty="0">
                <a:solidFill>
                  <a:schemeClr val="bg2">
                    <a:lumMod val="25000"/>
                  </a:schemeClr>
                </a:solidFill>
                <a:effectLst/>
              </a:rPr>
              <a:t>заключила брак с молодым учёным В. О. Ковалевским и </a:t>
            </a:r>
            <a:r>
              <a:rPr lang="ru-RU" sz="2800" dirty="0" smtClean="0">
                <a:solidFill>
                  <a:schemeClr val="bg2">
                    <a:lumMod val="25000"/>
                  </a:schemeClr>
                </a:solidFill>
                <a:effectLst/>
              </a:rPr>
              <a:t>уехала в Германию. В Берлинском университете </a:t>
            </a:r>
            <a:r>
              <a:rPr lang="ru-RU" sz="2800" dirty="0">
                <a:solidFill>
                  <a:schemeClr val="bg2">
                    <a:lumMod val="25000"/>
                  </a:schemeClr>
                </a:solidFill>
                <a:effectLst/>
              </a:rPr>
              <a:t>женщины не могли слушать </a:t>
            </a:r>
            <a:r>
              <a:rPr lang="ru-RU" sz="2800" dirty="0" smtClean="0">
                <a:solidFill>
                  <a:schemeClr val="bg2">
                    <a:lumMod val="25000"/>
                  </a:schemeClr>
                </a:solidFill>
                <a:effectLst/>
              </a:rPr>
              <a:t>лекции. Немецкий </a:t>
            </a:r>
            <a:r>
              <a:rPr lang="ru-RU" sz="2800" dirty="0">
                <a:solidFill>
                  <a:schemeClr val="bg2">
                    <a:lumMod val="25000"/>
                  </a:schemeClr>
                </a:solidFill>
                <a:effectLst/>
              </a:rPr>
              <a:t>математик Вейерштрасс, восхищённый её талантом, согласился лично её учить.</a:t>
            </a:r>
            <a:r>
              <a:rPr lang="ru-RU" sz="2800" dirty="0">
                <a:effectLst/>
              </a:rPr>
              <a:t/>
            </a:r>
            <a:br>
              <a:rPr lang="ru-RU" sz="2800" dirty="0">
                <a:effectLst/>
              </a:rPr>
            </a:br>
            <a:endParaRPr lang="ru-RU" sz="2800" dirty="0"/>
          </a:p>
        </p:txBody>
      </p:sp>
      <p:pic>
        <p:nvPicPr>
          <p:cNvPr id="4" name="Объект 3" descr="C:\Users\Galina\Desktop\софа с мужем.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51520" y="332656"/>
            <a:ext cx="3456384" cy="2376264"/>
          </a:xfrm>
          <a:prstGeom prst="rect">
            <a:avLst/>
          </a:prstGeom>
          <a:noFill/>
          <a:ln>
            <a:noFill/>
          </a:ln>
        </p:spPr>
      </p:pic>
      <p:sp>
        <p:nvSpPr>
          <p:cNvPr id="3" name="TextBox 2"/>
          <p:cNvSpPr txBox="1"/>
          <p:nvPr/>
        </p:nvSpPr>
        <p:spPr>
          <a:xfrm>
            <a:off x="4067944" y="404664"/>
            <a:ext cx="4752528" cy="400110"/>
          </a:xfrm>
          <a:prstGeom prst="rect">
            <a:avLst/>
          </a:prstGeom>
          <a:noFill/>
        </p:spPr>
        <p:txBody>
          <a:bodyPr wrap="square" rtlCol="0">
            <a:spAutoFit/>
          </a:bodyPr>
          <a:lstStyle/>
          <a:p>
            <a:r>
              <a:rPr lang="ru-RU" sz="2000" dirty="0">
                <a:solidFill>
                  <a:schemeClr val="bg2">
                    <a:lumMod val="25000"/>
                  </a:schemeClr>
                </a:solidFill>
              </a:rPr>
              <a:t>Софья с </a:t>
            </a:r>
            <a:r>
              <a:rPr lang="ru-RU" sz="2000" dirty="0" smtClean="0">
                <a:solidFill>
                  <a:schemeClr val="bg2">
                    <a:lumMod val="25000"/>
                  </a:schemeClr>
                </a:solidFill>
              </a:rPr>
              <a:t>мужем В</a:t>
            </a:r>
            <a:r>
              <a:rPr lang="ru-RU" sz="2000" dirty="0">
                <a:solidFill>
                  <a:schemeClr val="bg2">
                    <a:lumMod val="25000"/>
                  </a:schemeClr>
                </a:solidFill>
              </a:rPr>
              <a:t>. О. </a:t>
            </a:r>
            <a:r>
              <a:rPr lang="ru-RU" sz="2000" dirty="0" smtClean="0">
                <a:solidFill>
                  <a:schemeClr val="bg2">
                    <a:lumMod val="25000"/>
                  </a:schemeClr>
                </a:solidFill>
              </a:rPr>
              <a:t>Ковалевским</a:t>
            </a:r>
            <a:endParaRPr lang="ru-RU" sz="2000" dirty="0">
              <a:solidFill>
                <a:schemeClr val="bg2">
                  <a:lumMod val="25000"/>
                </a:schemeClr>
              </a:solidFill>
            </a:endParaRPr>
          </a:p>
        </p:txBody>
      </p:sp>
      <p:sp>
        <p:nvSpPr>
          <p:cNvPr id="5" name="TextBox 4"/>
          <p:cNvSpPr txBox="1"/>
          <p:nvPr/>
        </p:nvSpPr>
        <p:spPr>
          <a:xfrm>
            <a:off x="3851920" y="1052736"/>
            <a:ext cx="5040560" cy="1815882"/>
          </a:xfrm>
          <a:prstGeom prst="rect">
            <a:avLst/>
          </a:prstGeom>
          <a:noFill/>
        </p:spPr>
        <p:txBody>
          <a:bodyPr wrap="square" rtlCol="0">
            <a:spAutoFit/>
          </a:bodyPr>
          <a:lstStyle/>
          <a:p>
            <a:r>
              <a:rPr lang="ru-RU" sz="2800" dirty="0">
                <a:solidFill>
                  <a:schemeClr val="bg2">
                    <a:lumMod val="25000"/>
                  </a:schemeClr>
                </a:solidFill>
              </a:rPr>
              <a:t>Поступление женщин в высшие учебные заведения России в те годы было запрещено.</a:t>
            </a:r>
          </a:p>
        </p:txBody>
      </p:sp>
    </p:spTree>
    <p:extLst>
      <p:ext uri="{BB962C8B-B14F-4D97-AF65-F5344CB8AC3E}">
        <p14:creationId xmlns:p14="http://schemas.microsoft.com/office/powerpoint/2010/main" val="1115239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4437112"/>
            <a:ext cx="6512511" cy="1719064"/>
          </a:xfrm>
        </p:spPr>
        <p:txBody>
          <a:bodyPr/>
          <a:lstStyle/>
          <a:p>
            <a:pPr algn="l"/>
            <a:r>
              <a:rPr lang="ru-RU" sz="2800" dirty="0">
                <a:solidFill>
                  <a:schemeClr val="bg2">
                    <a:lumMod val="25000"/>
                  </a:schemeClr>
                </a:solidFill>
                <a:effectLst/>
              </a:rPr>
              <a:t>Софья Васильевна с дочерью Софьей Владимировной Ковалевской</a:t>
            </a:r>
            <a:endParaRPr lang="ru-RU" sz="2800" dirty="0">
              <a:solidFill>
                <a:schemeClr val="bg2">
                  <a:lumMod val="25000"/>
                </a:schemeClr>
              </a:solidFill>
            </a:endParaRPr>
          </a:p>
        </p:txBody>
      </p:sp>
      <p:pic>
        <p:nvPicPr>
          <p:cNvPr id="5" name="Объект 4" descr="C:\Users\Galina\Desktop\софа с дочкой.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683568" y="692696"/>
            <a:ext cx="3960440" cy="3384375"/>
          </a:xfrm>
          <a:prstGeom prst="rect">
            <a:avLst/>
          </a:prstGeom>
          <a:noFill/>
          <a:ln>
            <a:noFill/>
          </a:ln>
        </p:spPr>
      </p:pic>
      <p:pic>
        <p:nvPicPr>
          <p:cNvPr id="6" name="Объект 5" descr="C:\Users\Galina\Desktop\софья с дочерью.jpg"/>
          <p:cNvPicPr>
            <a:picLocks noGrp="1"/>
          </p:cNvPicPr>
          <p:nvPr>
            <p:ph sz="quarter" idx="14"/>
          </p:nvPr>
        </p:nvPicPr>
        <p:blipFill>
          <a:blip r:embed="rId3">
            <a:extLst>
              <a:ext uri="{28A0092B-C50C-407E-A947-70E740481C1C}">
                <a14:useLocalDpi xmlns:a14="http://schemas.microsoft.com/office/drawing/2010/main" val="0"/>
              </a:ext>
            </a:extLst>
          </a:blip>
          <a:srcRect/>
          <a:stretch>
            <a:fillRect/>
          </a:stretch>
        </p:blipFill>
        <p:spPr bwMode="auto">
          <a:xfrm>
            <a:off x="5364088" y="620688"/>
            <a:ext cx="2952328" cy="3528392"/>
          </a:xfrm>
          <a:prstGeom prst="rect">
            <a:avLst/>
          </a:prstGeom>
          <a:noFill/>
          <a:ln>
            <a:noFill/>
          </a:ln>
        </p:spPr>
      </p:pic>
    </p:spTree>
    <p:extLst>
      <p:ext uri="{BB962C8B-B14F-4D97-AF65-F5344CB8AC3E}">
        <p14:creationId xmlns:p14="http://schemas.microsoft.com/office/powerpoint/2010/main" val="3098002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189</TotalTime>
  <Words>647</Words>
  <Application>Microsoft Office PowerPoint</Application>
  <PresentationFormat>Экран (4:3)</PresentationFormat>
  <Paragraphs>28</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Воздушный поток</vt:lpstr>
      <vt:lpstr>Великие женщины – ученые в России </vt:lpstr>
      <vt:lpstr>   Ковалевская Софья Васильевна - русский математик и механик. Первая в России и в Северной Европе женщина-профессор и первая в мире женщина — профессор математики   </vt:lpstr>
      <vt:lpstr>В 1858 году её отец вышел в отставку, вся семья переехала в принадлежащее ему поместье Полибино, ныне село Полибино в Псковской области.  </vt:lpstr>
      <vt:lpstr>Софья родилась в известной семье: её дед по материнской линии был известным математиком, а прадед – известным астрономом. Согласно семейному преданию, род Софьи Ковалевской по отцовской линии восходит к венгерскому королю Матвею Корвину. </vt:lpstr>
      <vt:lpstr>Её любопытство к математике пробудилось почти случайно. Когда в доме ее отца шел ремонт, на детскую комнату не хватило обоев. Но по счастливой случайности на предварительную оклейку пошли записи лекций по высшей математике, которые читал один из крупнейших русских ученых XIX века Михаил Васильевич Остроградский в Петер­бургской Академии наук. </vt:lpstr>
      <vt:lpstr>Презентация PowerPoint</vt:lpstr>
      <vt:lpstr>Презентация PowerPoint</vt:lpstr>
      <vt:lpstr>Софья могла продолжить обучение только за границей. Отец не дал согласия на выезд. Девушка заключила брак с молодым учёным В. О. Ковалевским и уехала в Германию. В Берлинском университете женщины не могли слушать лекции. Немецкий математик Вейерштрасс, восхищённый её талантом, согласился лично её учить. </vt:lpstr>
      <vt:lpstr>Софья Васильевна с дочерью Софьей Владимировной Ковалевской</vt:lpstr>
      <vt:lpstr>Презентация PowerPoint</vt:lpstr>
      <vt:lpstr>За выдающиеся достижения в области высшей математики Ковалевская была избрана членом-корреспондентом на физико-математическом отделении Петербургской Академии наук. И сейчас студенты-математики изучают теорему Ковалевской, знакомятся с ее исследованиями о вращении твёрдого тела вокруг неподвижной точки (волчка). </vt:lpstr>
      <vt:lpstr>Помимо математики, она увлекалась и литературой. Софья была наблюдательна, вдумчива, обладала большой способностью к художественному воспроизведению увиденного. Она написала целый ряд литературных произведений. Большинство её рассказов посвящены России, по которой она тосковала, находясь в другой стране. Писала не только на русском, но и на шведском языках.</vt:lpstr>
      <vt:lpstr>Почтовая марка СССР 1951 год. Памятная монета Банка России, посвященная 150 - летию со дня рождения С.В. Ковалевской, серебро 2000 год.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Великие женщины – ученые в России </dc:title>
  <dc:creator>Илья</dc:creator>
  <cp:lastModifiedBy>Илья</cp:lastModifiedBy>
  <cp:revision>36</cp:revision>
  <dcterms:created xsi:type="dcterms:W3CDTF">2008-03-09T20:03:45Z</dcterms:created>
  <dcterms:modified xsi:type="dcterms:W3CDTF">2021-11-23T13:31:55Z</dcterms:modified>
</cp:coreProperties>
</file>