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7A02EC0-E00C-4CC3-A6CD-9CFB79139C69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2FEED56-79F9-41AF-8586-C73000D75838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12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02EC0-E00C-4CC3-A6CD-9CFB79139C69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ED56-79F9-41AF-8586-C73000D75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741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02EC0-E00C-4CC3-A6CD-9CFB79139C69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ED56-79F9-41AF-8586-C73000D75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892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02EC0-E00C-4CC3-A6CD-9CFB79139C69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ED56-79F9-41AF-8586-C73000D75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99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7A02EC0-E00C-4CC3-A6CD-9CFB79139C69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2FEED56-79F9-41AF-8586-C73000D75838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090085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02EC0-E00C-4CC3-A6CD-9CFB79139C69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ED56-79F9-41AF-8586-C73000D75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6435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02EC0-E00C-4CC3-A6CD-9CFB79139C69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ED56-79F9-41AF-8586-C73000D75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6925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02EC0-E00C-4CC3-A6CD-9CFB79139C69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ED56-79F9-41AF-8586-C73000D75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413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02EC0-E00C-4CC3-A6CD-9CFB79139C69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ED56-79F9-41AF-8586-C73000D75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9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17A02EC0-E00C-4CC3-A6CD-9CFB79139C69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F2FEED56-79F9-41AF-8586-C73000D7583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506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17A02EC0-E00C-4CC3-A6CD-9CFB79139C69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F2FEED56-79F9-41AF-8586-C73000D75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198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7A02EC0-E00C-4CC3-A6CD-9CFB79139C69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2FEED56-79F9-41AF-8586-C73000D7583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1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21.xml"/><Relationship Id="rId18" Type="http://schemas.openxmlformats.org/officeDocument/2006/relationships/slide" Target="slide33.xml"/><Relationship Id="rId3" Type="http://schemas.openxmlformats.org/officeDocument/2006/relationships/slide" Target="slide3.xml"/><Relationship Id="rId21" Type="http://schemas.openxmlformats.org/officeDocument/2006/relationships/slide" Target="slide27.xml"/><Relationship Id="rId7" Type="http://schemas.openxmlformats.org/officeDocument/2006/relationships/slide" Target="slide9.xml"/><Relationship Id="rId12" Type="http://schemas.openxmlformats.org/officeDocument/2006/relationships/slide" Target="slide19.xml"/><Relationship Id="rId17" Type="http://schemas.openxmlformats.org/officeDocument/2006/relationships/slide" Target="slide31.xml"/><Relationship Id="rId2" Type="http://schemas.openxmlformats.org/officeDocument/2006/relationships/image" Target="../media/image1.jpeg"/><Relationship Id="rId16" Type="http://schemas.openxmlformats.org/officeDocument/2006/relationships/slide" Target="slide29.xml"/><Relationship Id="rId20" Type="http://schemas.openxmlformats.org/officeDocument/2006/relationships/slide" Target="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slide" Target="slide17.xml"/><Relationship Id="rId5" Type="http://schemas.openxmlformats.org/officeDocument/2006/relationships/slide" Target="slide7.xml"/><Relationship Id="rId15" Type="http://schemas.openxmlformats.org/officeDocument/2006/relationships/slide" Target="slide25.xml"/><Relationship Id="rId10" Type="http://schemas.openxmlformats.org/officeDocument/2006/relationships/slide" Target="slide15.xml"/><Relationship Id="rId19" Type="http://schemas.openxmlformats.org/officeDocument/2006/relationships/slide" Target="slide35.xml"/><Relationship Id="rId4" Type="http://schemas.openxmlformats.org/officeDocument/2006/relationships/slide" Target="slide5.xml"/><Relationship Id="rId9" Type="http://schemas.openxmlformats.org/officeDocument/2006/relationships/slide" Target="slide13.xml"/><Relationship Id="rId14" Type="http://schemas.openxmlformats.org/officeDocument/2006/relationships/slide" Target="slide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31612F-31BD-A69D-AE74-CB71FAB35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dirty="0">
                <a:solidFill>
                  <a:srgbClr val="00B0F0"/>
                </a:solidFill>
              </a:rPr>
              <a:t>Сказочное лото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08A9D9-186C-4685-76FF-9F5550049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</p:spTree>
    <p:extLst>
      <p:ext uri="{BB962C8B-B14F-4D97-AF65-F5344CB8AC3E}">
        <p14:creationId xmlns:p14="http://schemas.microsoft.com/office/powerpoint/2010/main" val="582350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58965-8B93-59C0-9640-871639433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E0CC7-BCE0-25A7-ABE7-3A4CACABD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133975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№4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0B7E84-A776-3676-A6FB-B7652CC88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211B368E-9CD4-22AB-FBD9-76D870ED9B29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0F0D11-5C20-7891-D87D-890836BBBA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109" r="29219"/>
          <a:stretch>
            <a:fillRect/>
          </a:stretch>
        </p:blipFill>
        <p:spPr>
          <a:xfrm>
            <a:off x="8153400" y="233588"/>
            <a:ext cx="3867150" cy="44692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DA1496-A8C6-0CF4-6E23-53C5F9BF8B2A}"/>
              </a:ext>
            </a:extLst>
          </p:cNvPr>
          <p:cNvSpPr txBox="1"/>
          <p:nvPr/>
        </p:nvSpPr>
        <p:spPr>
          <a:xfrm>
            <a:off x="988220" y="2074197"/>
            <a:ext cx="610076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800" cap="all" spc="800" dirty="0">
                <a:solidFill>
                  <a:srgbClr val="00B0F0"/>
                </a:solidFill>
                <a:latin typeface="Impact" panose="020B0806030902050204"/>
                <a:ea typeface="+mj-ea"/>
                <a:cs typeface="+mj-cs"/>
              </a:rPr>
              <a:t>Царевна Несмеяна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2346176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C1428-EE97-FDCC-EFF2-7FBB74FEF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DBEC60-B66F-38E9-B44E-9F59E3BBE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133975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№5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BFCB6A-A969-6A91-D404-A04E0EFCA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97997537-5ED4-619C-461B-FB01A936AC03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F3064E-311A-B215-4454-371278C48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625" y="995362"/>
            <a:ext cx="5857875" cy="4988957"/>
          </a:xfrm>
          <a:prstGeom prst="rect">
            <a:avLst/>
          </a:prstGeom>
        </p:spPr>
      </p:pic>
      <p:sp>
        <p:nvSpPr>
          <p:cNvPr id="8" name="Управляющая кнопка: &quot;Получить сведения&quot;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34A7984-E1FD-2908-0C96-188474D6A2CE}"/>
              </a:ext>
            </a:extLst>
          </p:cNvPr>
          <p:cNvSpPr/>
          <p:nvPr/>
        </p:nvSpPr>
        <p:spPr>
          <a:xfrm>
            <a:off x="876300" y="5867400"/>
            <a:ext cx="1055282" cy="854075"/>
          </a:xfrm>
          <a:prstGeom prst="actionButtonInform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85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BA35F-557D-860B-C724-5854225EB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E669D-A366-B933-AEDF-AB0261F41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133975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№5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FF5E8DB-BFF5-27F3-68FE-28051F6C7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11E4C55-DA94-E616-65D6-2FE503149C8B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4D9970-85F1-C774-C197-8299C4268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50" y="236680"/>
            <a:ext cx="4724400" cy="40236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70AC59-E4EE-4542-3200-C5AEABFFC158}"/>
              </a:ext>
            </a:extLst>
          </p:cNvPr>
          <p:cNvSpPr txBox="1"/>
          <p:nvPr/>
        </p:nvSpPr>
        <p:spPr>
          <a:xfrm>
            <a:off x="2513603" y="2028616"/>
            <a:ext cx="610552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8800" b="0" i="0" u="none" strike="noStrike" kern="1200" cap="all" spc="8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Дикие лебеди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1132630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6CF54-05F0-729B-62B4-BE2E3799A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7CA270-677D-D25C-DD42-174AC23A71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133975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№6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5D719C1-FD6B-C493-5EB6-D42B6B62F2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6F41F09E-5BFD-1123-09D9-FC58EF62F00C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&quot;Получить сведения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C88D2A8-02B7-EB33-137C-23A2A7D7B155}"/>
              </a:ext>
            </a:extLst>
          </p:cNvPr>
          <p:cNvSpPr/>
          <p:nvPr/>
        </p:nvSpPr>
        <p:spPr>
          <a:xfrm>
            <a:off x="714375" y="5848350"/>
            <a:ext cx="1217207" cy="742279"/>
          </a:xfrm>
          <a:prstGeom prst="actionButtonInform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AD99A5-8C0C-0342-909F-E70AECFA5A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860"/>
          <a:stretch>
            <a:fillRect/>
          </a:stretch>
        </p:blipFill>
        <p:spPr>
          <a:xfrm>
            <a:off x="5760632" y="170920"/>
            <a:ext cx="3811993" cy="567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73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9F0AA-98ED-F8E3-951C-BC3318025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A700-C7D2-7993-7208-A28C41EE9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133975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№6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C34E8D-0DCF-0254-D739-982E9C9CAE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2D426F3-39D5-DEC8-FD70-2F2AA2705A19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1F7959-DB16-5434-5AA2-0976226735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860"/>
          <a:stretch>
            <a:fillRect/>
          </a:stretch>
        </p:blipFill>
        <p:spPr>
          <a:xfrm>
            <a:off x="8917780" y="258900"/>
            <a:ext cx="2959895" cy="44083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52172C-D2DE-4D21-0496-3DE324049981}"/>
              </a:ext>
            </a:extLst>
          </p:cNvPr>
          <p:cNvSpPr txBox="1"/>
          <p:nvPr/>
        </p:nvSpPr>
        <p:spPr>
          <a:xfrm>
            <a:off x="3483769" y="2528134"/>
            <a:ext cx="61102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8800" b="0" i="0" u="none" strike="noStrike" kern="1200" cap="all" spc="8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Золушка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2550364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8921B-A698-2F6C-75E7-0A1603DBD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E0D25-3B83-E062-ECCC-2695C8CAB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133975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№7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20D54E-FED2-3A6D-A796-9F81682471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B400873B-AF25-D647-59DC-6DCA1BF5D422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&quot;Получить сведения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77F2D31-A615-F87F-C2C4-96017B61E094}"/>
              </a:ext>
            </a:extLst>
          </p:cNvPr>
          <p:cNvSpPr/>
          <p:nvPr/>
        </p:nvSpPr>
        <p:spPr>
          <a:xfrm>
            <a:off x="714375" y="5857875"/>
            <a:ext cx="1217207" cy="742279"/>
          </a:xfrm>
          <a:prstGeom prst="actionButtonInform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CEAC6D-AA4E-F7A0-ED1F-F406E5D371B5}"/>
              </a:ext>
            </a:extLst>
          </p:cNvPr>
          <p:cNvSpPr txBox="1"/>
          <p:nvPr/>
        </p:nvSpPr>
        <p:spPr>
          <a:xfrm>
            <a:off x="2486025" y="1561622"/>
            <a:ext cx="7419975" cy="3046988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принцесса потеряла туфельку на балу, а нашла её лишь благодаря тому, что она идеально подошла ей по размеру. Она жила с мачехой и сёстрами, которые плохо с ней обращались, но в конце концов она вышла замуж за принца.</a:t>
            </a:r>
          </a:p>
        </p:txBody>
      </p:sp>
    </p:spTree>
    <p:extLst>
      <p:ext uri="{BB962C8B-B14F-4D97-AF65-F5344CB8AC3E}">
        <p14:creationId xmlns:p14="http://schemas.microsoft.com/office/powerpoint/2010/main" val="3642048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5FC6E-BD29-DD5A-AE6A-27111278A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178B77-C1E5-F9B1-CDEF-88D79FFEE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133975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№7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BAAEB2-DF8E-83B7-3256-84E97AEBA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3EC4A54A-88BB-02AB-5E43-D0C769C6FFDB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24B59D-0FD9-868C-46A6-3A224B922C31}"/>
              </a:ext>
            </a:extLst>
          </p:cNvPr>
          <p:cNvSpPr txBox="1"/>
          <p:nvPr/>
        </p:nvSpPr>
        <p:spPr>
          <a:xfrm>
            <a:off x="2486025" y="1561622"/>
            <a:ext cx="7419975" cy="193899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принцесса потеряла туфельку на балу, а нашла её лишь благодаря тому, что она идеально подошла ей по размеру. Она жила с мачехой и сёстрами, которые плохо с ней обращались, но в конце концов она вышла замуж за принца.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19DFFF-F1C7-5BCA-8F79-EBF730AEFF70}"/>
              </a:ext>
            </a:extLst>
          </p:cNvPr>
          <p:cNvSpPr txBox="1"/>
          <p:nvPr/>
        </p:nvSpPr>
        <p:spPr>
          <a:xfrm>
            <a:off x="2407685" y="4447517"/>
            <a:ext cx="7376630" cy="646331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 Золушка (сказка «Золушка»).</a:t>
            </a:r>
          </a:p>
        </p:txBody>
      </p:sp>
    </p:spTree>
    <p:extLst>
      <p:ext uri="{BB962C8B-B14F-4D97-AF65-F5344CB8AC3E}">
        <p14:creationId xmlns:p14="http://schemas.microsoft.com/office/powerpoint/2010/main" val="4267072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F4BD3-D896-7B67-D1DC-3EEAD841A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B24445-CC5F-A6D8-A02C-88BD4C86B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133975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№8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FC2C86-55C3-01CC-6906-5B88882E4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85E61B08-5A3F-C0E3-4126-9BAE2032419D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&quot;Получить сведения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3216F79-48AC-86B7-14DE-CE0E21C7B4D4}"/>
              </a:ext>
            </a:extLst>
          </p:cNvPr>
          <p:cNvSpPr/>
          <p:nvPr/>
        </p:nvSpPr>
        <p:spPr>
          <a:xfrm>
            <a:off x="714375" y="5848350"/>
            <a:ext cx="1217207" cy="742279"/>
          </a:xfrm>
          <a:prstGeom prst="actionButtonInform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C40FF0-FD04-C949-10CD-F846D322189F}"/>
              </a:ext>
            </a:extLst>
          </p:cNvPr>
          <p:cNvSpPr txBox="1"/>
          <p:nvPr/>
        </p:nvSpPr>
        <p:spPr>
          <a:xfrm>
            <a:off x="2486025" y="1561622"/>
            <a:ext cx="7419975" cy="3046988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3200" b="0" i="0" dirty="0">
                <a:effectLst/>
                <a:latin typeface="YS Geo"/>
              </a:rPr>
              <a:t>Принцесса с невероятно длинными золотистыми волосами была заперта в высокой башне без лестниц и дверей. Её похитила злая колдунья, но однажды к башне добрался отважный юноша — и вместе они нашли путь к счастью.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753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42C96-B2C8-5EE2-33F5-DAC97538D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A9AC3-A1C6-31EE-E9E7-48B7BD125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133975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№8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D1CDAD-723A-5FEC-A21B-BD4D2D8522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25C274E8-3CB7-8F3A-ACFF-1CC7FDB6E23F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7EF84E-C5E9-A89B-1426-C818C66414E4}"/>
              </a:ext>
            </a:extLst>
          </p:cNvPr>
          <p:cNvSpPr txBox="1"/>
          <p:nvPr/>
        </p:nvSpPr>
        <p:spPr>
          <a:xfrm>
            <a:off x="2486025" y="1561622"/>
            <a:ext cx="7419975" cy="193899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0" i="0" dirty="0">
                <a:effectLst/>
                <a:latin typeface="YS Geo"/>
              </a:rPr>
              <a:t>Принцесса с невероятно длинными золотистыми волосами была заперта в высокой башне без лестниц и дверей. Её похитила злая колдунья, но однажды к башне добрался отважный юноша — и вместе они нашли путь к счастью.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52EDD5-057A-1B85-BB66-D11186B919B6}"/>
              </a:ext>
            </a:extLst>
          </p:cNvPr>
          <p:cNvSpPr txBox="1"/>
          <p:nvPr/>
        </p:nvSpPr>
        <p:spPr>
          <a:xfrm>
            <a:off x="2352675" y="4104382"/>
            <a:ext cx="8212542" cy="120032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ru-RU" sz="3600" dirty="0">
                <a:latin typeface="YS Geo"/>
              </a:rPr>
              <a:t>Ответ: </a:t>
            </a:r>
            <a:r>
              <a:rPr lang="ru-RU" sz="3600" dirty="0" err="1">
                <a:latin typeface="YS Geo"/>
              </a:rPr>
              <a:t>Рапунцель</a:t>
            </a:r>
            <a:r>
              <a:rPr lang="ru-RU" sz="3600" dirty="0">
                <a:latin typeface="YS Geo"/>
              </a:rPr>
              <a:t> </a:t>
            </a:r>
          </a:p>
          <a:p>
            <a:r>
              <a:rPr lang="ru-RU" sz="3600" dirty="0">
                <a:latin typeface="YS Geo"/>
              </a:rPr>
              <a:t>(сказка братьев Гримм «</a:t>
            </a:r>
            <a:r>
              <a:rPr lang="ru-RU" sz="3600" dirty="0" err="1">
                <a:latin typeface="YS Geo"/>
              </a:rPr>
              <a:t>Рапунцель</a:t>
            </a:r>
            <a:r>
              <a:rPr lang="ru-RU" sz="3600" dirty="0">
                <a:latin typeface="YS Geo"/>
              </a:rPr>
              <a:t>»).</a:t>
            </a:r>
          </a:p>
        </p:txBody>
      </p:sp>
    </p:spTree>
    <p:extLst>
      <p:ext uri="{BB962C8B-B14F-4D97-AF65-F5344CB8AC3E}">
        <p14:creationId xmlns:p14="http://schemas.microsoft.com/office/powerpoint/2010/main" val="3564853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08780-412D-E674-C3A1-68A26E26A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497E1-92B4-F85E-C5D4-60873ACD8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133975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№9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C26EB8-5936-88ED-1637-08A2AF9CDD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32AAA75C-9E46-131C-F57F-39DFBF5FCC39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&quot;Получить сведения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721BD7-C457-E0AA-F843-7DB696A72BB2}"/>
              </a:ext>
            </a:extLst>
          </p:cNvPr>
          <p:cNvSpPr/>
          <p:nvPr/>
        </p:nvSpPr>
        <p:spPr>
          <a:xfrm>
            <a:off x="714375" y="5848350"/>
            <a:ext cx="1217207" cy="742279"/>
          </a:xfrm>
          <a:prstGeom prst="actionButtonInform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393572-F80B-A1C5-01AE-D545F050732F}"/>
              </a:ext>
            </a:extLst>
          </p:cNvPr>
          <p:cNvSpPr txBox="1"/>
          <p:nvPr/>
        </p:nvSpPr>
        <p:spPr>
          <a:xfrm>
            <a:off x="2486025" y="1561622"/>
            <a:ext cx="7419975" cy="4031873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3200" b="0" i="0" dirty="0">
                <a:effectLst/>
                <a:latin typeface="YS Geo"/>
              </a:rPr>
              <a:t>Юная принцесса была настолько красива, что её завистливая мачеха приказала охотнику убить девушку. Но охотник пожалел её, и она нашла приют у семи маленьких работников горного рудника. Мачеха не сдалась и попыталась погубить девушку с помощью отравленного предмета.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975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12DC2-9695-7D05-0A5E-A6F1730FB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542DF2-81BA-8E0D-682A-2BA90567B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62510C-2F2F-CE9A-AC02-61EF92698C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6DCAA7E-495D-CCE3-050B-262AC6A65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871466"/>
              </p:ext>
            </p:extLst>
          </p:nvPr>
        </p:nvGraphicFramePr>
        <p:xfrm>
          <a:off x="805961" y="364961"/>
          <a:ext cx="10863540" cy="546434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715885">
                  <a:extLst>
                    <a:ext uri="{9D8B030D-6E8A-4147-A177-3AD203B41FA5}">
                      <a16:colId xmlns:a16="http://schemas.microsoft.com/office/drawing/2014/main" val="810606641"/>
                    </a:ext>
                  </a:extLst>
                </a:gridCol>
                <a:gridCol w="2715885">
                  <a:extLst>
                    <a:ext uri="{9D8B030D-6E8A-4147-A177-3AD203B41FA5}">
                      <a16:colId xmlns:a16="http://schemas.microsoft.com/office/drawing/2014/main" val="1677857619"/>
                    </a:ext>
                  </a:extLst>
                </a:gridCol>
                <a:gridCol w="2715885">
                  <a:extLst>
                    <a:ext uri="{9D8B030D-6E8A-4147-A177-3AD203B41FA5}">
                      <a16:colId xmlns:a16="http://schemas.microsoft.com/office/drawing/2014/main" val="993946721"/>
                    </a:ext>
                  </a:extLst>
                </a:gridCol>
                <a:gridCol w="2715885">
                  <a:extLst>
                    <a:ext uri="{9D8B030D-6E8A-4147-A177-3AD203B41FA5}">
                      <a16:colId xmlns:a16="http://schemas.microsoft.com/office/drawing/2014/main" val="2885234689"/>
                    </a:ext>
                  </a:extLst>
                </a:gridCol>
              </a:tblGrid>
              <a:tr h="1248926"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5400" b="1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1 балл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5400" b="1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2 балла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5400" b="1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3 балла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49625000"/>
                  </a:ext>
                </a:extLst>
              </a:tr>
              <a:tr h="1248926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rgbClr val="00B0F0"/>
                          </a:solidFill>
                        </a:rPr>
                        <a:t>Угадай сказку по картинке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556451952"/>
                  </a:ext>
                </a:extLst>
              </a:tr>
              <a:tr h="1717562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rgbClr val="00B0F0"/>
                          </a:solidFill>
                        </a:rPr>
                        <a:t>Угадай литературного героя по описанию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54501327"/>
                  </a:ext>
                </a:extLst>
              </a:tr>
              <a:tr h="1248926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rgbClr val="00B0F0"/>
                          </a:solidFill>
                        </a:rPr>
                        <a:t>Рандомные вопросы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576423996"/>
                  </a:ext>
                </a:extLst>
              </a:tr>
            </a:tbl>
          </a:graphicData>
        </a:graphic>
      </p:graphicFrame>
      <p:sp>
        <p:nvSpPr>
          <p:cNvPr id="6" name="Облако 5">
            <a:hlinkClick r:id="rId3" action="ppaction://hlinksldjump"/>
            <a:extLst>
              <a:ext uri="{FF2B5EF4-FFF2-40B4-BE49-F238E27FC236}">
                <a16:creationId xmlns:a16="http://schemas.microsoft.com/office/drawing/2014/main" id="{B7DCF2E2-5F1C-787A-893C-3ED26D72C600}"/>
              </a:ext>
            </a:extLst>
          </p:cNvPr>
          <p:cNvSpPr/>
          <p:nvPr/>
        </p:nvSpPr>
        <p:spPr>
          <a:xfrm>
            <a:off x="3647463" y="1769701"/>
            <a:ext cx="1009650" cy="885825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B0F0"/>
                </a:solidFill>
                <a:hlinkClick r:id="rId3" action="ppaction://hlinksldjump"/>
              </a:rPr>
              <a:t>1</a:t>
            </a:r>
            <a:endParaRPr lang="ru-RU" sz="3600" b="1" dirty="0">
              <a:solidFill>
                <a:srgbClr val="00B0F0"/>
              </a:solidFill>
            </a:endParaRPr>
          </a:p>
        </p:txBody>
      </p:sp>
      <p:sp>
        <p:nvSpPr>
          <p:cNvPr id="25" name="Облако 24">
            <a:hlinkClick r:id="rId4" action="ppaction://hlinksldjump"/>
            <a:extLst>
              <a:ext uri="{FF2B5EF4-FFF2-40B4-BE49-F238E27FC236}">
                <a16:creationId xmlns:a16="http://schemas.microsoft.com/office/drawing/2014/main" id="{D46DA826-B11F-E0B9-536A-6069A5DC7DCB}"/>
              </a:ext>
            </a:extLst>
          </p:cNvPr>
          <p:cNvSpPr/>
          <p:nvPr/>
        </p:nvSpPr>
        <p:spPr>
          <a:xfrm>
            <a:off x="4929674" y="1755413"/>
            <a:ext cx="1009649" cy="900113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00B0F0"/>
                </a:solidFill>
                <a:latin typeface="Corbel" panose="020B0503020204020204" pitchFamily="34" charset="0"/>
                <a:hlinkClick r:id="rId4" action="ppaction://hlinksldjump"/>
              </a:rPr>
              <a:t>2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26" name="Рисунок 25">
            <a:hlinkClick r:id="rId5" action="ppaction://hlinksldjump"/>
            <a:extLst>
              <a:ext uri="{FF2B5EF4-FFF2-40B4-BE49-F238E27FC236}">
                <a16:creationId xmlns:a16="http://schemas.microsoft.com/office/drawing/2014/main" id="{245DAF24-A54E-DAA0-D883-D7EBB18333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5608" y="1788751"/>
            <a:ext cx="1030313" cy="920576"/>
          </a:xfrm>
          <a:prstGeom prst="rect">
            <a:avLst/>
          </a:prstGeom>
        </p:spPr>
      </p:pic>
      <p:pic>
        <p:nvPicPr>
          <p:cNvPr id="27" name="Рисунок 26">
            <a:hlinkClick r:id="rId7" action="ppaction://hlinksldjump"/>
            <a:extLst>
              <a:ext uri="{FF2B5EF4-FFF2-40B4-BE49-F238E27FC236}">
                <a16:creationId xmlns:a16="http://schemas.microsoft.com/office/drawing/2014/main" id="{960F8E5F-9FA7-574B-54D6-7B25FB23E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8743" y="1769701"/>
            <a:ext cx="1030313" cy="920576"/>
          </a:xfrm>
          <a:prstGeom prst="rect">
            <a:avLst/>
          </a:prstGeom>
        </p:spPr>
      </p:pic>
      <p:pic>
        <p:nvPicPr>
          <p:cNvPr id="28" name="Рисунок 27">
            <a:hlinkClick r:id="rId8" action="ppaction://hlinksldjump"/>
            <a:extLst>
              <a:ext uri="{FF2B5EF4-FFF2-40B4-BE49-F238E27FC236}">
                <a16:creationId xmlns:a16="http://schemas.microsoft.com/office/drawing/2014/main" id="{00F96895-F113-AEF1-B982-0F01E4A62F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4416" y="1788751"/>
            <a:ext cx="1030313" cy="920576"/>
          </a:xfrm>
          <a:prstGeom prst="rect">
            <a:avLst/>
          </a:prstGeom>
        </p:spPr>
      </p:pic>
      <p:pic>
        <p:nvPicPr>
          <p:cNvPr id="29" name="Рисунок 28">
            <a:hlinkClick r:id="rId9" action="ppaction://hlinksldjump"/>
            <a:extLst>
              <a:ext uri="{FF2B5EF4-FFF2-40B4-BE49-F238E27FC236}">
                <a16:creationId xmlns:a16="http://schemas.microsoft.com/office/drawing/2014/main" id="{DB382C2D-EA53-0350-A6F3-BA398DB078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4534" y="1817326"/>
            <a:ext cx="1030313" cy="920576"/>
          </a:xfrm>
          <a:prstGeom prst="rect">
            <a:avLst/>
          </a:prstGeom>
        </p:spPr>
      </p:pic>
      <p:pic>
        <p:nvPicPr>
          <p:cNvPr id="30" name="Рисунок 29">
            <a:hlinkClick r:id="rId10" action="ppaction://hlinksldjump"/>
            <a:extLst>
              <a:ext uri="{FF2B5EF4-FFF2-40B4-BE49-F238E27FC236}">
                <a16:creationId xmlns:a16="http://schemas.microsoft.com/office/drawing/2014/main" id="{3BD98907-5A86-1A47-E35C-A6E0FDC12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6800" y="3240238"/>
            <a:ext cx="1030313" cy="920576"/>
          </a:xfrm>
          <a:prstGeom prst="rect">
            <a:avLst/>
          </a:prstGeom>
        </p:spPr>
      </p:pic>
      <p:pic>
        <p:nvPicPr>
          <p:cNvPr id="31" name="Рисунок 30">
            <a:hlinkClick r:id="rId11" action="ppaction://hlinksldjump"/>
            <a:extLst>
              <a:ext uri="{FF2B5EF4-FFF2-40B4-BE49-F238E27FC236}">
                <a16:creationId xmlns:a16="http://schemas.microsoft.com/office/drawing/2014/main" id="{08F463F2-AF86-5747-5264-95AB72C37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9674" y="3240238"/>
            <a:ext cx="1030313" cy="920576"/>
          </a:xfrm>
          <a:prstGeom prst="rect">
            <a:avLst/>
          </a:prstGeom>
        </p:spPr>
      </p:pic>
      <p:pic>
        <p:nvPicPr>
          <p:cNvPr id="32" name="Рисунок 31">
            <a:hlinkClick r:id="rId12" action="ppaction://hlinksldjump"/>
            <a:extLst>
              <a:ext uri="{FF2B5EF4-FFF2-40B4-BE49-F238E27FC236}">
                <a16:creationId xmlns:a16="http://schemas.microsoft.com/office/drawing/2014/main" id="{38EA03E0-803D-AB89-8205-EB517F790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3039" y="3228098"/>
            <a:ext cx="1030313" cy="920576"/>
          </a:xfrm>
          <a:prstGeom prst="rect">
            <a:avLst/>
          </a:prstGeom>
        </p:spPr>
      </p:pic>
      <p:pic>
        <p:nvPicPr>
          <p:cNvPr id="33" name="Рисунок 32">
            <a:hlinkClick r:id="rId13" action="ppaction://hlinksldjump"/>
            <a:extLst>
              <a:ext uri="{FF2B5EF4-FFF2-40B4-BE49-F238E27FC236}">
                <a16:creationId xmlns:a16="http://schemas.microsoft.com/office/drawing/2014/main" id="{E2DFC71B-D229-26D0-B3EA-32709FA084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0643" y="3247148"/>
            <a:ext cx="1030313" cy="920576"/>
          </a:xfrm>
          <a:prstGeom prst="rect">
            <a:avLst/>
          </a:prstGeom>
        </p:spPr>
      </p:pic>
      <p:pic>
        <p:nvPicPr>
          <p:cNvPr id="34" name="Рисунок 33">
            <a:hlinkClick r:id="rId14" action="ppaction://hlinksldjump"/>
            <a:extLst>
              <a:ext uri="{FF2B5EF4-FFF2-40B4-BE49-F238E27FC236}">
                <a16:creationId xmlns:a16="http://schemas.microsoft.com/office/drawing/2014/main" id="{A78030F8-5C9A-5BF1-6915-FD98F692A7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9278" y="3247148"/>
            <a:ext cx="1030313" cy="920576"/>
          </a:xfrm>
          <a:prstGeom prst="rect">
            <a:avLst/>
          </a:prstGeom>
        </p:spPr>
      </p:pic>
      <p:pic>
        <p:nvPicPr>
          <p:cNvPr id="35" name="Рисунок 34">
            <a:hlinkClick r:id="rId15" action="ppaction://hlinksldjump"/>
            <a:extLst>
              <a:ext uri="{FF2B5EF4-FFF2-40B4-BE49-F238E27FC236}">
                <a16:creationId xmlns:a16="http://schemas.microsoft.com/office/drawing/2014/main" id="{6C66B18F-8990-FC54-A261-F62C07D862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8100" y="3247148"/>
            <a:ext cx="1030313" cy="92057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B5B8A86-9EB4-3136-A812-5A61BF110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6799" y="4778793"/>
            <a:ext cx="1030313" cy="920576"/>
          </a:xfrm>
          <a:prstGeom prst="rect">
            <a:avLst/>
          </a:prstGeom>
        </p:spPr>
      </p:pic>
      <p:pic>
        <p:nvPicPr>
          <p:cNvPr id="37" name="Рисунок 36">
            <a:hlinkClick r:id="rId16" action="ppaction://hlinksldjump"/>
            <a:extLst>
              <a:ext uri="{FF2B5EF4-FFF2-40B4-BE49-F238E27FC236}">
                <a16:creationId xmlns:a16="http://schemas.microsoft.com/office/drawing/2014/main" id="{61B564DE-B6D0-563A-99CB-F7A9075566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9674" y="4778793"/>
            <a:ext cx="1030313" cy="920576"/>
          </a:xfrm>
          <a:prstGeom prst="rect">
            <a:avLst/>
          </a:prstGeom>
        </p:spPr>
      </p:pic>
      <p:pic>
        <p:nvPicPr>
          <p:cNvPr id="38" name="Рисунок 37">
            <a:hlinkClick r:id="rId17" action="ppaction://hlinksldjump"/>
            <a:extLst>
              <a:ext uri="{FF2B5EF4-FFF2-40B4-BE49-F238E27FC236}">
                <a16:creationId xmlns:a16="http://schemas.microsoft.com/office/drawing/2014/main" id="{2D85B407-A5F7-60D0-BDE7-D2A5D8073C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3038" y="4778793"/>
            <a:ext cx="1030313" cy="920576"/>
          </a:xfrm>
          <a:prstGeom prst="rect">
            <a:avLst/>
          </a:prstGeom>
        </p:spPr>
      </p:pic>
      <p:pic>
        <p:nvPicPr>
          <p:cNvPr id="39" name="Рисунок 38">
            <a:hlinkClick r:id="rId18" action="ppaction://hlinksldjump"/>
            <a:extLst>
              <a:ext uri="{FF2B5EF4-FFF2-40B4-BE49-F238E27FC236}">
                <a16:creationId xmlns:a16="http://schemas.microsoft.com/office/drawing/2014/main" id="{93D71408-6C6A-977F-1310-BDE3DFDC99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849" y="4778793"/>
            <a:ext cx="1030313" cy="920576"/>
          </a:xfrm>
          <a:prstGeom prst="rect">
            <a:avLst/>
          </a:prstGeom>
        </p:spPr>
      </p:pic>
      <p:pic>
        <p:nvPicPr>
          <p:cNvPr id="40" name="Рисунок 39">
            <a:hlinkClick r:id="rId19" action="ppaction://hlinksldjump"/>
            <a:extLst>
              <a:ext uri="{FF2B5EF4-FFF2-40B4-BE49-F238E27FC236}">
                <a16:creationId xmlns:a16="http://schemas.microsoft.com/office/drawing/2014/main" id="{E3DC675E-A9AA-F5DC-3957-2D01DA84D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6122" y="4740763"/>
            <a:ext cx="1030313" cy="920576"/>
          </a:xfrm>
          <a:prstGeom prst="rect">
            <a:avLst/>
          </a:prstGeom>
        </p:spPr>
      </p:pic>
      <p:pic>
        <p:nvPicPr>
          <p:cNvPr id="41" name="Рисунок 40">
            <a:hlinkClick r:id="rId20" action="ppaction://hlinksldjump"/>
            <a:extLst>
              <a:ext uri="{FF2B5EF4-FFF2-40B4-BE49-F238E27FC236}">
                <a16:creationId xmlns:a16="http://schemas.microsoft.com/office/drawing/2014/main" id="{ECBC6B00-D76E-1C8F-C510-637E95CBD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8100" y="4677202"/>
            <a:ext cx="1030313" cy="92057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405BE93-0132-DFE5-0DCE-84137278ED63}"/>
              </a:ext>
            </a:extLst>
          </p:cNvPr>
          <p:cNvSpPr txBox="1"/>
          <p:nvPr/>
        </p:nvSpPr>
        <p:spPr>
          <a:xfrm>
            <a:off x="6673882" y="1840078"/>
            <a:ext cx="393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hlinkClick r:id="rId5" action="ppaction://hlinksldjump"/>
              </a:rPr>
              <a:t>3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3E4B61-1A67-1A71-B4B6-2B9D609EDDCB}"/>
              </a:ext>
            </a:extLst>
          </p:cNvPr>
          <p:cNvSpPr txBox="1"/>
          <p:nvPr/>
        </p:nvSpPr>
        <p:spPr>
          <a:xfrm>
            <a:off x="8129738" y="1823777"/>
            <a:ext cx="428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00B0F0"/>
                </a:solidFill>
                <a:latin typeface="Corbel" panose="020B0503020204020204" pitchFamily="34" charset="0"/>
                <a:hlinkClick r:id="rId7" action="ppaction://hlinksldjump"/>
              </a:rPr>
              <a:t>4</a:t>
            </a:r>
            <a:endParaRPr lang="ru-RU" sz="3600" b="1" dirty="0">
              <a:solidFill>
                <a:srgbClr val="00B0F0"/>
              </a:solidFill>
              <a:latin typeface="Corbel" panose="020B0503020204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530D1FC-223B-344F-FFBF-0BEB12A5B4B3}"/>
              </a:ext>
            </a:extLst>
          </p:cNvPr>
          <p:cNvSpPr txBox="1"/>
          <p:nvPr/>
        </p:nvSpPr>
        <p:spPr>
          <a:xfrm>
            <a:off x="9340908" y="1814778"/>
            <a:ext cx="5173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hlinkClick r:id="rId8" action="ppaction://hlinksldjump"/>
              </a:rPr>
              <a:t>5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2594FF8-2FFD-244A-1432-933C8EFFCA0F}"/>
              </a:ext>
            </a:extLst>
          </p:cNvPr>
          <p:cNvSpPr txBox="1"/>
          <p:nvPr/>
        </p:nvSpPr>
        <p:spPr>
          <a:xfrm>
            <a:off x="10642515" y="1954448"/>
            <a:ext cx="514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hlinkClick r:id="rId9" action="ppaction://hlinksldjump"/>
              </a:rPr>
              <a:t>6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6873555-B15D-634B-AB02-306DDD473594}"/>
              </a:ext>
            </a:extLst>
          </p:cNvPr>
          <p:cNvSpPr txBox="1"/>
          <p:nvPr/>
        </p:nvSpPr>
        <p:spPr>
          <a:xfrm>
            <a:off x="3839238" y="3294314"/>
            <a:ext cx="5859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hlinkClick r:id="rId10" action="ppaction://hlinksldjump"/>
              </a:rPr>
              <a:t>7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A36D8C1-12D4-8D99-333B-9822A5FBFF0E}"/>
              </a:ext>
            </a:extLst>
          </p:cNvPr>
          <p:cNvSpPr txBox="1"/>
          <p:nvPr/>
        </p:nvSpPr>
        <p:spPr>
          <a:xfrm>
            <a:off x="5267480" y="3388953"/>
            <a:ext cx="400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hlinkClick r:id="rId11" action="ppaction://hlinksldjump"/>
              </a:rPr>
              <a:t>8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hlinkClick r:id="rId12" action="ppaction://hlinksldjump"/>
            <a:extLst>
              <a:ext uri="{FF2B5EF4-FFF2-40B4-BE49-F238E27FC236}">
                <a16:creationId xmlns:a16="http://schemas.microsoft.com/office/drawing/2014/main" id="{94949B9B-763B-E70D-A2F8-4D862FF2C8B3}"/>
              </a:ext>
            </a:extLst>
          </p:cNvPr>
          <p:cNvSpPr txBox="1"/>
          <p:nvPr/>
        </p:nvSpPr>
        <p:spPr>
          <a:xfrm>
            <a:off x="6487769" y="3279995"/>
            <a:ext cx="798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hlinkClick r:id="rId12" action="ppaction://hlinksldjump"/>
              </a:rPr>
              <a:t>9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61" name="TextBox 60">
            <a:hlinkClick r:id="rId13" action="ppaction://hlinksldjump"/>
            <a:extLst>
              <a:ext uri="{FF2B5EF4-FFF2-40B4-BE49-F238E27FC236}">
                <a16:creationId xmlns:a16="http://schemas.microsoft.com/office/drawing/2014/main" id="{B2A787A9-4423-2D27-4507-56FC7E8D0C5C}"/>
              </a:ext>
            </a:extLst>
          </p:cNvPr>
          <p:cNvSpPr txBox="1"/>
          <p:nvPr/>
        </p:nvSpPr>
        <p:spPr>
          <a:xfrm>
            <a:off x="7966884" y="3301224"/>
            <a:ext cx="723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hlinkClick r:id="rId13" action="ppaction://hlinksldjump"/>
              </a:rPr>
              <a:t>10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hlinkClick r:id="rId14" action="ppaction://hlinksldjump"/>
            <a:extLst>
              <a:ext uri="{FF2B5EF4-FFF2-40B4-BE49-F238E27FC236}">
                <a16:creationId xmlns:a16="http://schemas.microsoft.com/office/drawing/2014/main" id="{C128E578-EA06-869C-C343-3203B9B1099F}"/>
              </a:ext>
            </a:extLst>
          </p:cNvPr>
          <p:cNvSpPr txBox="1"/>
          <p:nvPr/>
        </p:nvSpPr>
        <p:spPr>
          <a:xfrm>
            <a:off x="9244008" y="3320274"/>
            <a:ext cx="800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hlinkClick r:id="rId14" action="ppaction://hlinksldjump"/>
              </a:rPr>
              <a:t>11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B92588B-BED0-3B0B-D661-5FA8AF715A35}"/>
              </a:ext>
            </a:extLst>
          </p:cNvPr>
          <p:cNvSpPr txBox="1"/>
          <p:nvPr/>
        </p:nvSpPr>
        <p:spPr>
          <a:xfrm>
            <a:off x="10487913" y="3313364"/>
            <a:ext cx="962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hlinkClick r:id="rId15" action="ppaction://hlinksldjump"/>
              </a:rPr>
              <a:t>12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hlinkClick r:id="rId21" action="ppaction://hlinksldjump"/>
            <a:extLst>
              <a:ext uri="{FF2B5EF4-FFF2-40B4-BE49-F238E27FC236}">
                <a16:creationId xmlns:a16="http://schemas.microsoft.com/office/drawing/2014/main" id="{32DEF0C4-4445-5D65-BD9D-795D8B6ACD48}"/>
              </a:ext>
            </a:extLst>
          </p:cNvPr>
          <p:cNvSpPr txBox="1"/>
          <p:nvPr/>
        </p:nvSpPr>
        <p:spPr>
          <a:xfrm>
            <a:off x="3456834" y="4794839"/>
            <a:ext cx="13909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hlinkClick r:id="rId21" action="ppaction://hlinksldjump"/>
              </a:rPr>
              <a:t>13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831B0F4-EA04-8A5D-9275-CA47629DD3D9}"/>
              </a:ext>
            </a:extLst>
          </p:cNvPr>
          <p:cNvSpPr txBox="1"/>
          <p:nvPr/>
        </p:nvSpPr>
        <p:spPr>
          <a:xfrm>
            <a:off x="4843948" y="4820942"/>
            <a:ext cx="1181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hlinkClick r:id="rId16" action="ppaction://hlinksldjump"/>
              </a:rPr>
              <a:t>14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FB67196-14F7-E2F8-308A-BF3376A3E22F}"/>
              </a:ext>
            </a:extLst>
          </p:cNvPr>
          <p:cNvSpPr txBox="1"/>
          <p:nvPr/>
        </p:nvSpPr>
        <p:spPr>
          <a:xfrm>
            <a:off x="6448099" y="4813854"/>
            <a:ext cx="923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hlinkClick r:id="rId17" action="ppaction://hlinksldjump"/>
              </a:rPr>
              <a:t>15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E47B5D6-C8BB-6898-0246-33D1582F599C}"/>
              </a:ext>
            </a:extLst>
          </p:cNvPr>
          <p:cNvSpPr txBox="1"/>
          <p:nvPr/>
        </p:nvSpPr>
        <p:spPr>
          <a:xfrm>
            <a:off x="7913877" y="4899246"/>
            <a:ext cx="7239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hlinkClick r:id="rId18" action="ppaction://hlinksldjump"/>
              </a:rPr>
              <a:t>16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7" name="TextBox 76">
            <a:hlinkClick r:id="rId19" action="ppaction://hlinksldjump"/>
            <a:extLst>
              <a:ext uri="{FF2B5EF4-FFF2-40B4-BE49-F238E27FC236}">
                <a16:creationId xmlns:a16="http://schemas.microsoft.com/office/drawing/2014/main" id="{35705AD2-0B8B-4D76-A7E9-EF69633474C0}"/>
              </a:ext>
            </a:extLst>
          </p:cNvPr>
          <p:cNvSpPr txBox="1"/>
          <p:nvPr/>
        </p:nvSpPr>
        <p:spPr>
          <a:xfrm>
            <a:off x="8805208" y="4775824"/>
            <a:ext cx="1472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hlinkClick r:id="rId19" action="ppaction://hlinksldjump"/>
              </a:rPr>
              <a:t>17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9" name="TextBox 78">
            <a:hlinkClick r:id="rId20" action="ppaction://hlinksldjump"/>
            <a:extLst>
              <a:ext uri="{FF2B5EF4-FFF2-40B4-BE49-F238E27FC236}">
                <a16:creationId xmlns:a16="http://schemas.microsoft.com/office/drawing/2014/main" id="{32866F2B-B355-9E83-E3B1-E0AFDB3C0D1A}"/>
              </a:ext>
            </a:extLst>
          </p:cNvPr>
          <p:cNvSpPr txBox="1"/>
          <p:nvPr/>
        </p:nvSpPr>
        <p:spPr>
          <a:xfrm>
            <a:off x="10338392" y="4784472"/>
            <a:ext cx="11771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hlinkClick r:id="rId20" action="ppaction://hlinksldjump"/>
              </a:rPr>
              <a:t>18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555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2D5AE-C281-B540-769F-7AE72060A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12D6E1-BF1F-80B7-5DEF-2989C6628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133975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№9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ED544A-7BEB-38BA-9AE5-A4BD7F108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D3F2F24-B391-4EAA-3A89-8EE5140E5568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A408EC-8D51-6533-1BC9-2A263BAF4D7C}"/>
              </a:ext>
            </a:extLst>
          </p:cNvPr>
          <p:cNvSpPr txBox="1"/>
          <p:nvPr/>
        </p:nvSpPr>
        <p:spPr>
          <a:xfrm>
            <a:off x="2594666" y="1136555"/>
            <a:ext cx="7419975" cy="2308324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0" i="0" dirty="0">
                <a:effectLst/>
                <a:latin typeface="YS Geo"/>
              </a:rPr>
              <a:t>Юная принцесса была настолько красива, что её завистливая мачеха приказала охотнику убить девушку. Но охотник пожалел её, и она нашла приют у семи маленьких работников горного рудника. Мачеха не сдалась и попыталась погубить девушку с помощью отравленного предмета.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CDF553-6E6F-B68D-0C5D-D74032910099}"/>
              </a:ext>
            </a:extLst>
          </p:cNvPr>
          <p:cNvSpPr txBox="1"/>
          <p:nvPr/>
        </p:nvSpPr>
        <p:spPr>
          <a:xfrm>
            <a:off x="2492266" y="4042825"/>
            <a:ext cx="7490930" cy="1077218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ru-RU" sz="3200" dirty="0">
                <a:latin typeface="YS Geo"/>
              </a:rPr>
              <a:t>Ответ: Белоснежка (сказка братьев Гримм «Белоснежка и семь гномов»).</a:t>
            </a:r>
          </a:p>
        </p:txBody>
      </p:sp>
    </p:spTree>
    <p:extLst>
      <p:ext uri="{BB962C8B-B14F-4D97-AF65-F5344CB8AC3E}">
        <p14:creationId xmlns:p14="http://schemas.microsoft.com/office/powerpoint/2010/main" val="1485533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62A06-F01B-6476-616C-5808AAD88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B34B8F-F572-4062-2F48-A853851F61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776677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№10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609898-2BF4-1817-68BE-B34114B8E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F3D9FF25-E52C-7E79-8765-B2D34105EF2C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&quot;Получить сведения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5A93EA-D932-5A09-C58E-8C377876B517}"/>
              </a:ext>
            </a:extLst>
          </p:cNvPr>
          <p:cNvSpPr/>
          <p:nvPr/>
        </p:nvSpPr>
        <p:spPr>
          <a:xfrm>
            <a:off x="714375" y="5848350"/>
            <a:ext cx="1217207" cy="742279"/>
          </a:xfrm>
          <a:prstGeom prst="actionButtonInform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A77BC-4010-D485-0C78-6876FDCAA8E6}"/>
              </a:ext>
            </a:extLst>
          </p:cNvPr>
          <p:cNvSpPr txBox="1"/>
          <p:nvPr/>
        </p:nvSpPr>
        <p:spPr>
          <a:xfrm>
            <a:off x="2486025" y="1561622"/>
            <a:ext cx="7419975" cy="4031873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3200" b="0" i="0">
                <a:effectLst/>
                <a:latin typeface="YS Geo"/>
              </a:rPr>
              <a:t>Эта принцесса не была типичной красавицей при дворе — она предпочитала книги танцам и балам. Однажды она спасла своего отца, добровольно заняв его место в замке загадочного чудовища. Со временем она разглядела в нём доброе сердце и своей любовью разрушила заклятие.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023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A68B5-7BC3-89D3-928C-A0868F0CB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672180-249F-9E5F-E251-45F42ACFC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776677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№10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73F52E-F9EF-BF11-26BD-7E9C5ED2CE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82F8A3AF-08E7-E1EF-6BF9-44110F5EC712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1C7C50-A41C-B3FC-70BE-A55A2E8AE220}"/>
              </a:ext>
            </a:extLst>
          </p:cNvPr>
          <p:cNvSpPr txBox="1"/>
          <p:nvPr/>
        </p:nvSpPr>
        <p:spPr>
          <a:xfrm>
            <a:off x="2840443" y="1054628"/>
            <a:ext cx="7419975" cy="2308324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0" i="0" dirty="0">
                <a:effectLst/>
                <a:latin typeface="YS Geo"/>
              </a:rPr>
              <a:t>Эта принцесса не была типичной красавицей при дворе — она предпочитала книги танцам и балам. Однажды она спасла своего отца, добровольно заняв его место в замке загадочного чудовища. Со временем она разглядела в нём доброе сердце и своей любовью разрушила заклятие.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20F961-8166-02C9-3287-874C607E6450}"/>
              </a:ext>
            </a:extLst>
          </p:cNvPr>
          <p:cNvSpPr txBox="1"/>
          <p:nvPr/>
        </p:nvSpPr>
        <p:spPr>
          <a:xfrm>
            <a:off x="2840443" y="4049046"/>
            <a:ext cx="7490930" cy="175432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ru-RU" sz="3600" dirty="0">
                <a:latin typeface="YS Geo"/>
              </a:rPr>
              <a:t>Ответ: Белль (сказка Жанны-Мари </a:t>
            </a:r>
            <a:r>
              <a:rPr lang="ru-RU" sz="3600" dirty="0" err="1">
                <a:latin typeface="YS Geo"/>
              </a:rPr>
              <a:t>Лепренс</a:t>
            </a:r>
            <a:r>
              <a:rPr lang="ru-RU" sz="3600" dirty="0">
                <a:latin typeface="YS Geo"/>
              </a:rPr>
              <a:t> де Бомон «Красавица и Чудовище»).</a:t>
            </a:r>
          </a:p>
        </p:txBody>
      </p:sp>
    </p:spTree>
    <p:extLst>
      <p:ext uri="{BB962C8B-B14F-4D97-AF65-F5344CB8AC3E}">
        <p14:creationId xmlns:p14="http://schemas.microsoft.com/office/powerpoint/2010/main" val="2868151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D40E2-F88B-030F-6F48-38FA44F4A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4A1A7-D269-7EDA-6167-E2D81E3593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776677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№11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DE8E68-B95A-BCE8-4AD6-25D007AB2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8D9A09ED-AEED-4B65-3EB1-CDAC647DF48D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&quot;Получить сведения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43FDB62-A0AF-6309-5B1D-7044016A9C0B}"/>
              </a:ext>
            </a:extLst>
          </p:cNvPr>
          <p:cNvSpPr/>
          <p:nvPr/>
        </p:nvSpPr>
        <p:spPr>
          <a:xfrm>
            <a:off x="714375" y="5848350"/>
            <a:ext cx="1217207" cy="742279"/>
          </a:xfrm>
          <a:prstGeom prst="actionButtonInform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799F85-B03B-8DDE-75E6-CB4264DC0481}"/>
              </a:ext>
            </a:extLst>
          </p:cNvPr>
          <p:cNvSpPr txBox="1"/>
          <p:nvPr/>
        </p:nvSpPr>
        <p:spPr>
          <a:xfrm>
            <a:off x="2486025" y="1561622"/>
            <a:ext cx="7419975" cy="4031873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3200" b="0" i="0" dirty="0">
                <a:effectLst/>
                <a:latin typeface="YS Geo"/>
              </a:rPr>
              <a:t>Эта принцесса была дочерью морского царя и мечтала о жизни на суше. Ради любви к принцу она пошла на сделку с морской ведьмой: отдала свой чудесный голос в обмен на человеческие ноги. Каждый шаг причинял ей боль, но она надеялась, что любовь принца подарит ей бессмертную душу.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787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42D03-75A0-9562-990A-1CB238287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C0948-541F-7453-908C-F5F87BB5BB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776677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№11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6E6983-4BA2-5BA0-9A9C-6A29B4601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4EB6B18-CF3A-B275-8554-F2FCE53F1BF6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EA196C-F46D-F244-ADE9-3F3CA8D96BCD}"/>
              </a:ext>
            </a:extLst>
          </p:cNvPr>
          <p:cNvSpPr txBox="1"/>
          <p:nvPr/>
        </p:nvSpPr>
        <p:spPr>
          <a:xfrm>
            <a:off x="2612773" y="1216187"/>
            <a:ext cx="7419975" cy="2308324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0" i="0" dirty="0">
                <a:effectLst/>
                <a:latin typeface="YS Geo"/>
              </a:rPr>
              <a:t>Эта принцесса была дочерью морского царя и мечтала о жизни на суше. Ради любви к принцу она пошла на сделку с морской ведьмой: отдала свой чудесный голос в обмен на человеческие ноги. Каждый шаг причинял ей боль, но она надеялась, что любовь принца подарит ей бессмертную душу.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97BC09-A4C2-CEE4-9BA4-32BB8882213B}"/>
              </a:ext>
            </a:extLst>
          </p:cNvPr>
          <p:cNvSpPr txBox="1"/>
          <p:nvPr/>
        </p:nvSpPr>
        <p:spPr>
          <a:xfrm>
            <a:off x="2612772" y="4197855"/>
            <a:ext cx="7419975" cy="1077218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ru-RU" sz="3200" dirty="0">
                <a:latin typeface="YS Geo"/>
              </a:rPr>
              <a:t>Ответ: Ариэль </a:t>
            </a:r>
          </a:p>
          <a:p>
            <a:r>
              <a:rPr lang="ru-RU" sz="3200" dirty="0">
                <a:latin typeface="YS Geo"/>
              </a:rPr>
              <a:t>(сказка Г. Х. Андерсена «Русалочка»).</a:t>
            </a:r>
          </a:p>
        </p:txBody>
      </p:sp>
    </p:spTree>
    <p:extLst>
      <p:ext uri="{BB962C8B-B14F-4D97-AF65-F5344CB8AC3E}">
        <p14:creationId xmlns:p14="http://schemas.microsoft.com/office/powerpoint/2010/main" val="765473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F53E8-A825-8DDD-A017-E231BA7B5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411D0B-1444-CC31-7629-055645108E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776677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№12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170890-6B00-DBFC-3053-6EC6E43DF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1D849BB0-6160-E89A-AD4B-347F093BE70D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&quot;Получить сведения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42522AF-559A-818C-9DA3-E033A35980C9}"/>
              </a:ext>
            </a:extLst>
          </p:cNvPr>
          <p:cNvSpPr/>
          <p:nvPr/>
        </p:nvSpPr>
        <p:spPr>
          <a:xfrm>
            <a:off x="714375" y="5848350"/>
            <a:ext cx="1217207" cy="742279"/>
          </a:xfrm>
          <a:prstGeom prst="actionButtonInform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30C9AF-2232-49F4-2A89-A2E153BF824B}"/>
              </a:ext>
            </a:extLst>
          </p:cNvPr>
          <p:cNvSpPr txBox="1"/>
          <p:nvPr/>
        </p:nvSpPr>
        <p:spPr>
          <a:xfrm>
            <a:off x="1462464" y="1016258"/>
            <a:ext cx="9267071" cy="483209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0" i="0" dirty="0">
                <a:effectLst/>
                <a:latin typeface="YS Geo"/>
              </a:rPr>
              <a:t>Эта героиня появилась в жизни суженого, когда его стрела угодила в болото: днём она носит облик земноводного, а по ночам раскрывает истинный облик и магические способности — с лёгкостью выполняет невыполнимые задания царя (вышивает чудесные узоры, печёт диковинный каравай) и творит чудеса на пиру (махом рукава создаёт озеро и стаю белоснежных лебедей). Её тайна раскрывается лишь позже: она — заколдованная дочь чародея, а опрометчиво сожжённая мужем лягушачья кожа вынуждает её покинуть дом, заставляя суженого отправиться на поиски.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896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B0725-F059-F87C-216A-5CD4F2614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DE168E-5624-BD90-9DE9-1296B3DF49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776677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№12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FBFFC-E90B-859F-5360-2A3822B1C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DAC6ACD1-9A9F-69D3-339F-D5BE27E0BC7D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ECC002-6AC7-C637-141C-B716F683D958}"/>
              </a:ext>
            </a:extLst>
          </p:cNvPr>
          <p:cNvSpPr txBox="1"/>
          <p:nvPr/>
        </p:nvSpPr>
        <p:spPr>
          <a:xfrm>
            <a:off x="1462464" y="1016258"/>
            <a:ext cx="9267071" cy="255454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b="0" i="0" dirty="0">
                <a:effectLst/>
                <a:latin typeface="YS Geo"/>
              </a:rPr>
              <a:t>Эта героиня появилась в жизни суженого, когда его стрела угодила в болото: днём она носит облик земноводного, а по ночам раскрывает истинный облик и магические способности — с лёгкостью выполняет невыполнимые задания царя (вышивает чудесные узоры, печёт диковинный каравай) и творит чудеса на пиру (махом рукава создаёт озеро и стаю белоснежных лебедей). Её тайна раскрывается лишь позже: она — заколдованная дочь чародея, а опрометчиво сожжённая мужем лягушачья кожа вынуждает её покинуть дом, заставляя суженого отправиться на поиски.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3E02B1-6F54-1963-2FB3-D76348CCC611}"/>
              </a:ext>
            </a:extLst>
          </p:cNvPr>
          <p:cNvSpPr txBox="1"/>
          <p:nvPr/>
        </p:nvSpPr>
        <p:spPr>
          <a:xfrm>
            <a:off x="1243342" y="4236390"/>
            <a:ext cx="9705314" cy="1077218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ru-RU" sz="3200" dirty="0">
                <a:latin typeface="YS Geo"/>
              </a:rPr>
              <a:t>Ответ: Царевна‑лягушка (она же Василиса Премудрая) из русской народной сказки «Царевна‑лягушка».</a:t>
            </a:r>
          </a:p>
        </p:txBody>
      </p:sp>
    </p:spTree>
    <p:extLst>
      <p:ext uri="{BB962C8B-B14F-4D97-AF65-F5344CB8AC3E}">
        <p14:creationId xmlns:p14="http://schemas.microsoft.com/office/powerpoint/2010/main" val="1665922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73306-0B0B-39A9-E230-73D513BD7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46F25D-3DD0-43BE-C556-2E15F59D30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776677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№13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DDC5D5-A246-1BAF-BACB-A9F8954FC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9AB697FB-B831-E0DC-D19A-13362DC31811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&quot;Получить сведения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669D393-DC9B-341C-E4BF-F785028BFD53}"/>
              </a:ext>
            </a:extLst>
          </p:cNvPr>
          <p:cNvSpPr/>
          <p:nvPr/>
        </p:nvSpPr>
        <p:spPr>
          <a:xfrm>
            <a:off x="714375" y="5848350"/>
            <a:ext cx="1217207" cy="742279"/>
          </a:xfrm>
          <a:prstGeom prst="actionButtonInform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5584133-E47B-283E-CEB9-0A86C873EC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606728"/>
              </p:ext>
            </p:extLst>
          </p:nvPr>
        </p:nvGraphicFramePr>
        <p:xfrm>
          <a:off x="3827192" y="1687079"/>
          <a:ext cx="4821077" cy="3100009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srgbClr val="00B0F0"/>
                  </a:outerShdw>
                </a:effectLst>
                <a:tableStyleId>{5C22544A-7EE6-4342-B048-85BDC9FD1C3A}</a:tableStyleId>
              </a:tblPr>
              <a:tblGrid>
                <a:gridCol w="4821077">
                  <a:extLst>
                    <a:ext uri="{9D8B030D-6E8A-4147-A177-3AD203B41FA5}">
                      <a16:colId xmlns:a16="http://schemas.microsoft.com/office/drawing/2014/main" val="3955833922"/>
                    </a:ext>
                  </a:extLst>
                </a:gridCol>
              </a:tblGrid>
              <a:tr h="921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kern="100" dirty="0">
                          <a:effectLst/>
                        </a:rPr>
                        <a:t>1. Назовите кличку кошки, помогавшей тянуть репку. 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1923706"/>
                  </a:ext>
                </a:extLst>
              </a:tr>
              <a:tr h="13955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kern="100" dirty="0">
                          <a:effectLst/>
                        </a:rPr>
                        <a:t>2. Назовите «отчество» хитрой лисы, встречающейся в сказках.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5449691"/>
                  </a:ext>
                </a:extLst>
              </a:tr>
              <a:tr h="7040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Что попало в глаз Каю? 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0299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61785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1C8B6-F7A1-A475-999F-CA2B23F79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DB0272-C0CD-10E8-2B6A-9BA929C2D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776677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№13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CABBE3-B71B-852E-55F2-BEC20F703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FC0F2881-37B4-7C00-32BD-78BCB7128351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6BB26383-580D-6752-4D3E-9C4E242664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025308"/>
              </p:ext>
            </p:extLst>
          </p:nvPr>
        </p:nvGraphicFramePr>
        <p:xfrm>
          <a:off x="3827192" y="1155835"/>
          <a:ext cx="4821077" cy="42584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21077">
                  <a:extLst>
                    <a:ext uri="{9D8B030D-6E8A-4147-A177-3AD203B41FA5}">
                      <a16:colId xmlns:a16="http://schemas.microsoft.com/office/drawing/2014/main" val="3955833922"/>
                    </a:ext>
                  </a:extLst>
                </a:gridCol>
              </a:tblGrid>
              <a:tr h="15290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kern="100" dirty="0">
                          <a:effectLst/>
                        </a:rPr>
                        <a:t>1. Назовите кличку кошки, помогавшей тянуть репку. </a:t>
                      </a:r>
                      <a:r>
                        <a:rPr lang="en-US" sz="2800" kern="100" dirty="0">
                          <a:effectLst/>
                        </a:rPr>
                        <a:t>(</a:t>
                      </a:r>
                      <a:r>
                        <a:rPr lang="en-US" sz="2800" kern="100" dirty="0" err="1">
                          <a:effectLst/>
                        </a:rPr>
                        <a:t>Мурка</a:t>
                      </a:r>
                      <a:r>
                        <a:rPr lang="en-US" sz="2800" kern="100" dirty="0">
                          <a:effectLst/>
                        </a:rPr>
                        <a:t>)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1923706"/>
                  </a:ext>
                </a:extLst>
              </a:tr>
              <a:tr h="1286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kern="100" dirty="0">
                          <a:effectLst/>
                        </a:rPr>
                        <a:t>2. Назовите «отчество» хитрой лисы, встречающейся в сказках (Патрикеевна)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5449691"/>
                  </a:ext>
                </a:extLst>
              </a:tr>
              <a:tr h="12861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Что попало в глаз Каю? (Осколок зеркала)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0299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1148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A7E1B-FDE8-CB90-75D6-1B871D1B6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0987B6-815F-6990-31D7-AF51E49700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776677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№14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4F5444-2D09-4538-BAE4-F7905D7233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FB030C66-9445-FA96-B37B-0A3806E1516E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&quot;Получить сведения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A07979B-6BE5-DED4-8EAB-3E123B5F76C6}"/>
              </a:ext>
            </a:extLst>
          </p:cNvPr>
          <p:cNvSpPr/>
          <p:nvPr/>
        </p:nvSpPr>
        <p:spPr>
          <a:xfrm>
            <a:off x="714375" y="5848350"/>
            <a:ext cx="1217207" cy="742279"/>
          </a:xfrm>
          <a:prstGeom prst="actionButtonInform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DF16251F-9EAA-9DB0-960B-8E4BABBCC1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904835"/>
              </p:ext>
            </p:extLst>
          </p:nvPr>
        </p:nvGraphicFramePr>
        <p:xfrm>
          <a:off x="3827192" y="1687079"/>
          <a:ext cx="4821077" cy="349351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srgbClr val="00B0F0"/>
                  </a:outerShdw>
                </a:effectLst>
                <a:tableStyleId>{5C22544A-7EE6-4342-B048-85BDC9FD1C3A}</a:tableStyleId>
              </a:tblPr>
              <a:tblGrid>
                <a:gridCol w="4821077">
                  <a:extLst>
                    <a:ext uri="{9D8B030D-6E8A-4147-A177-3AD203B41FA5}">
                      <a16:colId xmlns:a16="http://schemas.microsoft.com/office/drawing/2014/main" val="3955833922"/>
                    </a:ext>
                  </a:extLst>
                </a:gridCol>
              </a:tblGrid>
              <a:tr h="921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kern="100" dirty="0">
                          <a:effectLst/>
                        </a:rPr>
                        <a:t>1.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этом медведь нес Машу с пирожками к бабушке и дедушке.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1923706"/>
                  </a:ext>
                </a:extLst>
              </a:tr>
              <a:tr h="10975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kern="100" dirty="0">
                          <a:effectLst/>
                        </a:rPr>
                        <a:t>2.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Какое яичко снесла курочка ряба?</a:t>
                      </a:r>
                      <a:endParaRPr lang="ru-RU" sz="2800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5449691"/>
                  </a:ext>
                </a:extLst>
              </a:tr>
              <a:tr h="7040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Что тянул дед да не вытянул</a:t>
                      </a: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0299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129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13C8C-33CF-31A8-DD56-597035E42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37167E-E0AA-29FA-5B85-28A515C11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133975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№1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5F6631C-A074-31F1-153B-1761D0FC8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BBCB840-EBC2-8FA1-97C1-F595BF153F6A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&quot;Получить сведения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AE10F3F-EDF5-0628-BB35-1FCB68B2BAF7}"/>
              </a:ext>
            </a:extLst>
          </p:cNvPr>
          <p:cNvSpPr/>
          <p:nvPr/>
        </p:nvSpPr>
        <p:spPr>
          <a:xfrm>
            <a:off x="714375" y="5848350"/>
            <a:ext cx="1217207" cy="742279"/>
          </a:xfrm>
          <a:prstGeom prst="actionButtonInform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B18929-AB3F-A4BA-E19A-401B44AE6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610" y="944226"/>
            <a:ext cx="8131986" cy="496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88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D686D-22C4-3035-1491-1E240419A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12D7B-8936-C5BA-5A71-9BE9C763D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776677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№14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E9AF5B-AD37-1718-8C54-C981149AB1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5568A682-5037-11BD-7D09-788BA4BFFC79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DB12BAF5-F2DE-34FB-7A04-C697686B79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015687"/>
              </p:ext>
            </p:extLst>
          </p:nvPr>
        </p:nvGraphicFramePr>
        <p:xfrm>
          <a:off x="3827192" y="1687079"/>
          <a:ext cx="4821077" cy="34935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21077">
                  <a:extLst>
                    <a:ext uri="{9D8B030D-6E8A-4147-A177-3AD203B41FA5}">
                      <a16:colId xmlns:a16="http://schemas.microsoft.com/office/drawing/2014/main" val="3955833922"/>
                    </a:ext>
                  </a:extLst>
                </a:gridCol>
              </a:tblGrid>
              <a:tr h="921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kern="100" dirty="0">
                          <a:effectLst/>
                        </a:rPr>
                        <a:t>1.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этом медведь нес Машу с пирожками к бабушке и дедушке. (Короб)</a:t>
                      </a:r>
                      <a:r>
                        <a:rPr lang="ru-RU" sz="2800" kern="100" dirty="0">
                          <a:effectLst/>
                        </a:rPr>
                        <a:t>. 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1923706"/>
                  </a:ext>
                </a:extLst>
              </a:tr>
              <a:tr h="10975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kern="100" dirty="0">
                          <a:effectLst/>
                        </a:rPr>
                        <a:t>2.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Какое яичко снесла курочка ряба? (Золотое)</a:t>
                      </a:r>
                      <a:endParaRPr lang="ru-RU" sz="2800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5449691"/>
                  </a:ext>
                </a:extLst>
              </a:tr>
              <a:tr h="7040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Что тянул дед да не вытянул</a:t>
                      </a: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(Репку) 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0299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86863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4CE18-85A4-C7AC-BEE3-1AAC2C4AE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D74ED1-219C-6104-1B8E-1862885B0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776677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№15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247A96C-ED66-FA5C-0F54-45098D7F6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639CB602-DE7D-7A42-98D6-43014DA99D04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&quot;Получить сведения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468D02A-9ECD-7540-2108-45A7F4B7F806}"/>
              </a:ext>
            </a:extLst>
          </p:cNvPr>
          <p:cNvSpPr/>
          <p:nvPr/>
        </p:nvSpPr>
        <p:spPr>
          <a:xfrm>
            <a:off x="714375" y="5848350"/>
            <a:ext cx="1217207" cy="742279"/>
          </a:xfrm>
          <a:prstGeom prst="actionButtonInform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B8D9DF60-6857-26FF-0A6B-02F8E8B3DB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959083"/>
              </p:ext>
            </p:extLst>
          </p:nvPr>
        </p:nvGraphicFramePr>
        <p:xfrm>
          <a:off x="3757889" y="1534650"/>
          <a:ext cx="4821077" cy="349351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srgbClr val="00B0F0"/>
                  </a:outerShdw>
                </a:effectLst>
                <a:tableStyleId>{5C22544A-7EE6-4342-B048-85BDC9FD1C3A}</a:tableStyleId>
              </a:tblPr>
              <a:tblGrid>
                <a:gridCol w="4821077">
                  <a:extLst>
                    <a:ext uri="{9D8B030D-6E8A-4147-A177-3AD203B41FA5}">
                      <a16:colId xmlns:a16="http://schemas.microsoft.com/office/drawing/2014/main" val="3955833922"/>
                    </a:ext>
                  </a:extLst>
                </a:gridCol>
              </a:tblGrid>
              <a:tr h="921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kern="100" dirty="0">
                          <a:effectLst/>
                        </a:rPr>
                        <a:t>1.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Какое животное поселилось вторым в сказочном теремке? 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1923706"/>
                  </a:ext>
                </a:extLst>
              </a:tr>
              <a:tr h="10975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kern="100" dirty="0">
                          <a:effectLst/>
                        </a:rPr>
                        <a:t>2.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Настоящее имя царевны-лягушки? </a:t>
                      </a:r>
                      <a:endParaRPr lang="ru-RU" sz="2800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5449691"/>
                  </a:ext>
                </a:extLst>
              </a:tr>
              <a:tr h="7040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Как звали героиню, которая жила у семи гномов? 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0299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9513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32946-6012-1CAF-6E88-968332B67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5E88A8-4920-FBD7-3E3C-0AB99A9C6F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776677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№15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2ECD78-BB79-F1C8-3CA5-A21117742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B411700-9FC6-C08E-0948-CA8E19F5EC1C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012CF875-B293-134F-2A5E-45F9E3669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850246"/>
              </p:ext>
            </p:extLst>
          </p:nvPr>
        </p:nvGraphicFramePr>
        <p:xfrm>
          <a:off x="3021118" y="1590103"/>
          <a:ext cx="6433226" cy="30027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33226">
                  <a:extLst>
                    <a:ext uri="{9D8B030D-6E8A-4147-A177-3AD203B41FA5}">
                      <a16:colId xmlns:a16="http://schemas.microsoft.com/office/drawing/2014/main" val="3955833922"/>
                    </a:ext>
                  </a:extLst>
                </a:gridCol>
              </a:tblGrid>
              <a:tr h="921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kern="100" dirty="0">
                          <a:effectLst/>
                        </a:rPr>
                        <a:t>1.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Какое животное поселилось вторым в сказочном теремке? 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Лягушка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1923706"/>
                  </a:ext>
                </a:extLst>
              </a:tr>
              <a:tr h="10975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kern="100" dirty="0">
                          <a:effectLst/>
                        </a:rPr>
                        <a:t>2.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Настоящее имя царевны-лягушки? (Василиса Премудрая)</a:t>
                      </a:r>
                      <a:endParaRPr lang="ru-RU" sz="2800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5449691"/>
                  </a:ext>
                </a:extLst>
              </a:tr>
              <a:tr h="7040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Как звали героиню, которая жила у семи гномов? (Белоснежка)</a:t>
                      </a: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0299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3703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4C1CD-D477-751A-D254-9951FD892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12C82-85B5-A989-4217-116D8EAB0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776677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№16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016EDFF-B6B3-8FAD-9879-7B4331112C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5902C5E3-B791-2E4C-116B-3A04F3CDECBD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&quot;Получить сведения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5160071-087A-C266-81DE-59D68751174D}"/>
              </a:ext>
            </a:extLst>
          </p:cNvPr>
          <p:cNvSpPr/>
          <p:nvPr/>
        </p:nvSpPr>
        <p:spPr>
          <a:xfrm>
            <a:off x="714375" y="5848350"/>
            <a:ext cx="1217207" cy="742279"/>
          </a:xfrm>
          <a:prstGeom prst="actionButtonInform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887C8BBB-3FA8-3C12-B0BC-B31AADA6E8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730428"/>
              </p:ext>
            </p:extLst>
          </p:nvPr>
        </p:nvGraphicFramePr>
        <p:xfrm>
          <a:off x="3217592" y="1444787"/>
          <a:ext cx="6202633" cy="349351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srgbClr val="00B0F0"/>
                  </a:outerShdw>
                </a:effectLst>
                <a:tableStyleId>{5C22544A-7EE6-4342-B048-85BDC9FD1C3A}</a:tableStyleId>
              </a:tblPr>
              <a:tblGrid>
                <a:gridCol w="6202633">
                  <a:extLst>
                    <a:ext uri="{9D8B030D-6E8A-4147-A177-3AD203B41FA5}">
                      <a16:colId xmlns:a16="http://schemas.microsoft.com/office/drawing/2014/main" val="3955833922"/>
                    </a:ext>
                  </a:extLst>
                </a:gridCol>
              </a:tblGrid>
              <a:tr h="921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kern="100" dirty="0">
                          <a:effectLst/>
                        </a:rPr>
                        <a:t>1.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 что превратился людоед-великан в сказке Ш. Перро «Кот в сапогах» по просьбе кота? 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1923706"/>
                  </a:ext>
                </a:extLst>
              </a:tr>
              <a:tr h="10975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kern="100" dirty="0">
                          <a:effectLst/>
                        </a:rPr>
                        <a:t>2.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Имя девушки, победившей Снежную королеву? </a:t>
                      </a:r>
                      <a:endParaRPr lang="ru-RU" sz="2800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5449691"/>
                  </a:ext>
                </a:extLst>
              </a:tr>
              <a:tr h="7040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 что превратилась карета Золушки после полуночи? 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0299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17095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D25EF-DA7A-844F-9AC8-F1CF9E9F6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3F990-B00E-5E66-7A2B-E1379FC63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776677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№16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C1C3735-F33D-6470-FEE1-6EAFE16E9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1ABE73F9-68F7-BB8F-07EE-EA4484F5E172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05778CEA-5C6E-2FE0-9961-D98E366F3B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509626"/>
              </p:ext>
            </p:extLst>
          </p:nvPr>
        </p:nvGraphicFramePr>
        <p:xfrm>
          <a:off x="3827192" y="1036709"/>
          <a:ext cx="4821077" cy="4474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21077">
                  <a:extLst>
                    <a:ext uri="{9D8B030D-6E8A-4147-A177-3AD203B41FA5}">
                      <a16:colId xmlns:a16="http://schemas.microsoft.com/office/drawing/2014/main" val="3955833922"/>
                    </a:ext>
                  </a:extLst>
                </a:gridCol>
              </a:tblGrid>
              <a:tr h="921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kern="100" dirty="0">
                          <a:effectLst/>
                        </a:rPr>
                        <a:t>1.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 что превратился людоед-великан в сказке Ш. Перро «Кот в сапогах» по просьбе кота? (В мышь)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1923706"/>
                  </a:ext>
                </a:extLst>
              </a:tr>
              <a:tr h="10975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kern="100" dirty="0">
                          <a:effectLst/>
                        </a:rPr>
                        <a:t>2.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Имя девушки, победившей Снежную королеву. (Герда)</a:t>
                      </a:r>
                      <a:endParaRPr lang="ru-RU" sz="2800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5449691"/>
                  </a:ext>
                </a:extLst>
              </a:tr>
              <a:tr h="7040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 что превратилась карета Золушки после полуночи? (В тыкву)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0299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058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B25AB-D111-AABE-2673-9AB07714F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247A9-3CC0-DF6A-CDBE-EDBD7A755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776677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№17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491EC6-EAF1-2922-A474-032DE2E909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2A8B7485-EB02-FF07-9D53-37A8D7B7C627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&quot;Получить сведения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A7D62ED-506D-0421-4091-9F50DEE14108}"/>
              </a:ext>
            </a:extLst>
          </p:cNvPr>
          <p:cNvSpPr/>
          <p:nvPr/>
        </p:nvSpPr>
        <p:spPr>
          <a:xfrm>
            <a:off x="714375" y="5848350"/>
            <a:ext cx="1217207" cy="742279"/>
          </a:xfrm>
          <a:prstGeom prst="actionButtonInform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27BE5E6-A00E-2E6F-CBC0-69A19A318F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751633"/>
              </p:ext>
            </p:extLst>
          </p:nvPr>
        </p:nvGraphicFramePr>
        <p:xfrm>
          <a:off x="2859577" y="1741288"/>
          <a:ext cx="7245196" cy="295042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srgbClr val="00B0F0"/>
                  </a:outerShdw>
                </a:effectLst>
                <a:tableStyleId>{5C22544A-7EE6-4342-B048-85BDC9FD1C3A}</a:tableStyleId>
              </a:tblPr>
              <a:tblGrid>
                <a:gridCol w="7245196">
                  <a:extLst>
                    <a:ext uri="{9D8B030D-6E8A-4147-A177-3AD203B41FA5}">
                      <a16:colId xmlns:a16="http://schemas.microsoft.com/office/drawing/2014/main" val="3955833922"/>
                    </a:ext>
                  </a:extLst>
                </a:gridCol>
              </a:tblGrid>
              <a:tr h="921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kern="100" dirty="0">
                          <a:effectLst/>
                        </a:rPr>
                        <a:t>1.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Назовите деталь женского платья, в которой помещаются озера, лебеди и другие элементы окружающей среды.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1923706"/>
                  </a:ext>
                </a:extLst>
              </a:tr>
              <a:tr h="5544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kern="100" dirty="0">
                          <a:effectLst/>
                        </a:rPr>
                        <a:t>2.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Назовите всех бременских музыкантов. </a:t>
                      </a:r>
                      <a:endParaRPr lang="ru-RU" sz="2800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5449691"/>
                  </a:ext>
                </a:extLst>
              </a:tr>
              <a:tr h="7040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чего была сделана кроватка Дюймовочки? 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0299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70785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CB73A-70E2-ABCA-94FB-2E6241EF8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3477D9-C572-F9D8-D179-8D853B0BA9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776677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№17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BED146-0D1C-08FF-85E5-E7C67F602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7208A97-817E-3388-FDBD-BC384E5BA20B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79EBFEF-8DFB-55D1-F9DC-4AF13BF26E02}"/>
              </a:ext>
            </a:extLst>
          </p:cNvPr>
          <p:cNvGraphicFramePr>
            <a:graphicFrameLocks noGrp="1"/>
          </p:cNvGraphicFramePr>
          <p:nvPr/>
        </p:nvGraphicFramePr>
        <p:xfrm>
          <a:off x="2796203" y="1605486"/>
          <a:ext cx="7245196" cy="34935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45196">
                  <a:extLst>
                    <a:ext uri="{9D8B030D-6E8A-4147-A177-3AD203B41FA5}">
                      <a16:colId xmlns:a16="http://schemas.microsoft.com/office/drawing/2014/main" val="3955833922"/>
                    </a:ext>
                  </a:extLst>
                </a:gridCol>
              </a:tblGrid>
              <a:tr h="921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kern="100" dirty="0">
                          <a:effectLst/>
                        </a:rPr>
                        <a:t>1.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Назовите деталь женского платья, в которой помещаются озера, лебеди и другие элементы окружающей среды (Рукав платья)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1923706"/>
                  </a:ext>
                </a:extLst>
              </a:tr>
              <a:tr h="10975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kern="100" dirty="0">
                          <a:effectLst/>
                        </a:rPr>
                        <a:t>2.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Назовите всех бременских музыкантов. (осел, петух, кот, собака)</a:t>
                      </a:r>
                      <a:endParaRPr lang="ru-RU" sz="2800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5449691"/>
                  </a:ext>
                </a:extLst>
              </a:tr>
              <a:tr h="7040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чего была сделана кроватка Дюймовочки? (из скорлупы грецкого ореха)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0299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9883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27613-A7DD-4958-04D0-C76A41EF2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8F942-4AFE-B05E-3BD6-B7EDFDD216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776677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№18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1E937A-5DD5-3E05-4F70-067A94716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9538639-EEF5-F6DD-4926-5D8BE20ACFF8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&quot;Получить сведения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244B82F-20BC-3B82-AE8E-AA3ACB72E22F}"/>
              </a:ext>
            </a:extLst>
          </p:cNvPr>
          <p:cNvSpPr/>
          <p:nvPr/>
        </p:nvSpPr>
        <p:spPr>
          <a:xfrm>
            <a:off x="714375" y="5848350"/>
            <a:ext cx="1217207" cy="742279"/>
          </a:xfrm>
          <a:prstGeom prst="actionButtonInform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DEDA6C68-26E9-0279-1EC2-5C11FB8FE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518541"/>
              </p:ext>
            </p:extLst>
          </p:nvPr>
        </p:nvGraphicFramePr>
        <p:xfrm>
          <a:off x="2678507" y="1641699"/>
          <a:ext cx="7245196" cy="3348609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srgbClr val="00B0F0"/>
                  </a:outerShdw>
                </a:effectLst>
                <a:tableStyleId>{5C22544A-7EE6-4342-B048-85BDC9FD1C3A}</a:tableStyleId>
              </a:tblPr>
              <a:tblGrid>
                <a:gridCol w="7245196">
                  <a:extLst>
                    <a:ext uri="{9D8B030D-6E8A-4147-A177-3AD203B41FA5}">
                      <a16:colId xmlns:a16="http://schemas.microsoft.com/office/drawing/2014/main" val="3955833922"/>
                    </a:ext>
                  </a:extLst>
                </a:gridCol>
              </a:tblGrid>
              <a:tr h="921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kern="100" dirty="0">
                          <a:effectLst/>
                        </a:rPr>
                        <a:t>1.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какими цветами отправилась под Новый год героиня сказки «Двенадцать месяцев»?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1923706"/>
                  </a:ext>
                </a:extLst>
              </a:tr>
              <a:tr h="5544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kern="100" dirty="0">
                          <a:effectLst/>
                        </a:rPr>
                        <a:t>2.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Они помогли спрятаться от гусей сестре и братцу. Назвать всех. </a:t>
                      </a:r>
                      <a:endParaRPr lang="ru-RU" sz="2800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5449691"/>
                  </a:ext>
                </a:extLst>
              </a:tr>
              <a:tr h="7040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Кто придумал новый способ попасть на юг с помощью двух птиц? 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0299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37095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1620D-DEA1-A539-149C-FCA2627CA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2A959-CBE0-6FE5-6392-56FEF27590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776677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№18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3A5823-E9C2-6567-3919-AB29EF2DB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6F866AC4-F257-98F5-A67D-9487D31FF7DE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7A2A2988-9D04-EBCC-C344-ECE2AD536D48}"/>
              </a:ext>
            </a:extLst>
          </p:cNvPr>
          <p:cNvGraphicFramePr>
            <a:graphicFrameLocks noGrp="1"/>
          </p:cNvGraphicFramePr>
          <p:nvPr/>
        </p:nvGraphicFramePr>
        <p:xfrm>
          <a:off x="2859577" y="1741288"/>
          <a:ext cx="7245196" cy="33486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45196">
                  <a:extLst>
                    <a:ext uri="{9D8B030D-6E8A-4147-A177-3AD203B41FA5}">
                      <a16:colId xmlns:a16="http://schemas.microsoft.com/office/drawing/2014/main" val="3955833922"/>
                    </a:ext>
                  </a:extLst>
                </a:gridCol>
              </a:tblGrid>
              <a:tr h="921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kern="100" dirty="0">
                          <a:effectLst/>
                        </a:rPr>
                        <a:t>1.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какими цветами отправилась под Новый год героиня сказки «Двенадцать месяцев»? (Подснежники)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1923706"/>
                  </a:ext>
                </a:extLst>
              </a:tr>
              <a:tr h="5544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kern="100" dirty="0">
                          <a:effectLst/>
                        </a:rPr>
                        <a:t>2.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Они помогли спрятаться от гусей сестре и братцу. Назвать всех. (Яблоня, печка, речка). </a:t>
                      </a:r>
                      <a:endParaRPr lang="ru-RU" sz="2800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5449691"/>
                  </a:ext>
                </a:extLst>
              </a:tr>
              <a:tr h="7040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Кто придумал новый способ попасть на юг с помощью двух птиц? (Лягушка)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0299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05804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34E6B-80CC-9ECA-DD07-0D26729B8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13E30-910A-188E-DB41-44F41AD8E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dirty="0">
                <a:solidFill>
                  <a:srgbClr val="00B0F0"/>
                </a:solidFill>
              </a:rPr>
              <a:t>Поздравляем! Игра окончена!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FBBD527-21E4-5399-99E1-3A4C56783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</p:spTree>
    <p:extLst>
      <p:ext uri="{BB962C8B-B14F-4D97-AF65-F5344CB8AC3E}">
        <p14:creationId xmlns:p14="http://schemas.microsoft.com/office/powerpoint/2010/main" val="3028324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4C57D-6A23-1EB8-BE35-F04C79A97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33CF64-E4FF-F43B-9286-7CA69930D6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133975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№1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410E29-47A0-9CF4-BC87-F6722F7689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98CA6AF8-3C18-8099-86A8-CC8811CE50C7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6C56BB-9AFA-3DBC-FD02-05E88A554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475" y="1216187"/>
            <a:ext cx="5411050" cy="33058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9CB8F3-F418-4FBC-FEDD-0F48B434F931}"/>
              </a:ext>
            </a:extLst>
          </p:cNvPr>
          <p:cNvSpPr txBox="1"/>
          <p:nvPr/>
        </p:nvSpPr>
        <p:spPr>
          <a:xfrm>
            <a:off x="3695700" y="4522038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8000" b="0" i="0" u="none" strike="noStrike" kern="1200" cap="all" spc="8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Золушка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1060494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2C59A-53AE-9F1D-1546-321F93E7E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D19D2-F8A8-2F3F-DD67-5E0EDC590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133975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№2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B5B65A8-BFD4-ECB1-8D8D-A69BF2A2E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735E9FBF-ADED-7093-FC26-9AEAE2D485B3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CCBB59-DF8E-65CB-99DD-74D85AFFC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50" y="153015"/>
            <a:ext cx="4404310" cy="5695335"/>
          </a:xfrm>
          <a:prstGeom prst="rect">
            <a:avLst/>
          </a:prstGeom>
        </p:spPr>
      </p:pic>
      <p:sp>
        <p:nvSpPr>
          <p:cNvPr id="8" name="Управляющая кнопка: &quot;Получить сведения&quot;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709EF71-B2DD-D0C4-0F05-0B1808DCB9ED}"/>
              </a:ext>
            </a:extLst>
          </p:cNvPr>
          <p:cNvSpPr/>
          <p:nvPr/>
        </p:nvSpPr>
        <p:spPr>
          <a:xfrm>
            <a:off x="895350" y="5734050"/>
            <a:ext cx="1042416" cy="1042416"/>
          </a:xfrm>
          <a:prstGeom prst="actionButtonInform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132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E9A67-19FC-7FA3-B972-B26E15F8F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4AD54E-B19A-62E9-4297-C48771F7A1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133975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№2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EE9566-FDCC-C8EF-2436-BAF803A0C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B1635C09-5559-BC6D-D0AB-680F346F1E2A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AC1B4D-5FE4-299D-2B40-E4E84F328D51}"/>
              </a:ext>
            </a:extLst>
          </p:cNvPr>
          <p:cNvSpPr txBox="1"/>
          <p:nvPr/>
        </p:nvSpPr>
        <p:spPr>
          <a:xfrm>
            <a:off x="371475" y="2075273"/>
            <a:ext cx="1195387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8000" b="0" i="0" u="none" strike="noStrike" kern="1200" cap="all" spc="8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Принцесса  на горошине</a:t>
            </a:r>
            <a:endParaRPr lang="ru-RU" sz="8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1A8BA6-7E90-9F17-476F-3A19E9FCA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950" y="85190"/>
            <a:ext cx="3484600" cy="450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17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BA17A-3F3D-F69E-CAC0-C24936E47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20356-B49E-F98C-691E-0177F4F808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133975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№3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E1BDFE3-0427-B46F-5EF8-41B8F1C98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1E29DD18-4DDC-2E76-2974-336804FC6725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21DD5B-7FB2-C3D1-D5C6-BB721F3E4C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74"/>
          <a:stretch>
            <a:fillRect/>
          </a:stretch>
        </p:blipFill>
        <p:spPr>
          <a:xfrm>
            <a:off x="5181601" y="147109"/>
            <a:ext cx="5436678" cy="5586941"/>
          </a:xfrm>
          <a:prstGeom prst="rect">
            <a:avLst/>
          </a:prstGeom>
        </p:spPr>
      </p:pic>
      <p:sp>
        <p:nvSpPr>
          <p:cNvPr id="9" name="Управляющая кнопка: &quot;Получить сведения&quot;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A6C1A26-F82D-4C42-8A4C-D2DB8C81B8E7}"/>
              </a:ext>
            </a:extLst>
          </p:cNvPr>
          <p:cNvSpPr/>
          <p:nvPr/>
        </p:nvSpPr>
        <p:spPr>
          <a:xfrm>
            <a:off x="819150" y="5810250"/>
            <a:ext cx="1009650" cy="911225"/>
          </a:xfrm>
          <a:prstGeom prst="actionButtonInform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466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7441F-8478-C5AC-FF56-6F0AA780D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07A94-0442-E5B3-E48C-AE0D66479E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133975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№3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A05C15-AE45-4B1F-1202-6DAB1D24C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EC26B582-5A35-91E5-93C0-BECC2052D144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F66C73-87C4-AECA-3649-5EC0DAB6E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774" y="205556"/>
            <a:ext cx="3881101" cy="39898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1E428F-A243-3877-663D-E9283AA1E772}"/>
              </a:ext>
            </a:extLst>
          </p:cNvPr>
          <p:cNvSpPr txBox="1"/>
          <p:nvPr/>
        </p:nvSpPr>
        <p:spPr>
          <a:xfrm>
            <a:off x="1322978" y="1722677"/>
            <a:ext cx="73628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0" i="0" u="none" strike="noStrike" kern="1200" cap="all" spc="8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Царевна -лягушка</a:t>
            </a:r>
            <a:endParaRPr kumimoji="0" lang="ru-RU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72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31425-CE57-DBB0-5C9D-31B81CC0A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38C3E-EB42-C22D-27D1-9283D5C3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0"/>
            <a:ext cx="5133975" cy="1216187"/>
          </a:xfr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6000" dirty="0">
                <a:solidFill>
                  <a:srgbClr val="00B0F0"/>
                </a:solidFill>
              </a:rPr>
              <a:t>Вопрос №4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1C062B-A8AA-6EAC-9F6C-2FBF5FA45F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Интерактивная игра для юных принцесс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B677C057-977D-DC4D-53B4-74F2F61543AE}"/>
              </a:ext>
            </a:extLst>
          </p:cNvPr>
          <p:cNvSpPr/>
          <p:nvPr/>
        </p:nvSpPr>
        <p:spPr>
          <a:xfrm>
            <a:off x="10715625" y="5734050"/>
            <a:ext cx="1238250" cy="987425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589803-C126-D5A2-A42B-A2FE52BEF9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52" r="29218"/>
          <a:stretch>
            <a:fillRect/>
          </a:stretch>
        </p:blipFill>
        <p:spPr>
          <a:xfrm>
            <a:off x="6029608" y="111919"/>
            <a:ext cx="4352642" cy="5867277"/>
          </a:xfrm>
          <a:prstGeom prst="rect">
            <a:avLst/>
          </a:prstGeom>
        </p:spPr>
      </p:pic>
      <p:sp>
        <p:nvSpPr>
          <p:cNvPr id="8" name="Управляющая кнопка: &quot;Получить сведения&quot;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11E471B-9D8B-6626-F2B2-9619F2231A7C}"/>
              </a:ext>
            </a:extLst>
          </p:cNvPr>
          <p:cNvSpPr/>
          <p:nvPr/>
        </p:nvSpPr>
        <p:spPr>
          <a:xfrm>
            <a:off x="781050" y="5979196"/>
            <a:ext cx="895350" cy="742279"/>
          </a:xfrm>
          <a:prstGeom prst="actionButtonInform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537303"/>
      </p:ext>
    </p:extLst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Эмблема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Эмблема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Эмблем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Эмблема</Template>
  <TotalTime>1747</TotalTime>
  <Words>1544</Words>
  <Application>Microsoft Office PowerPoint</Application>
  <PresentationFormat>Широкоэкранный</PresentationFormat>
  <Paragraphs>163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7" baseType="lpstr">
      <vt:lpstr>Arial</vt:lpstr>
      <vt:lpstr>Calibri</vt:lpstr>
      <vt:lpstr>Corbel</vt:lpstr>
      <vt:lpstr>Gill Sans MT</vt:lpstr>
      <vt:lpstr>Impact</vt:lpstr>
      <vt:lpstr>Times New Roman</vt:lpstr>
      <vt:lpstr>YS Geo</vt:lpstr>
      <vt:lpstr>Эмблема</vt:lpstr>
      <vt:lpstr>Сказочное лото</vt:lpstr>
      <vt:lpstr>Презентация PowerPoint</vt:lpstr>
      <vt:lpstr>Вопрос №1</vt:lpstr>
      <vt:lpstr>Вопрос №1</vt:lpstr>
      <vt:lpstr>Вопрос №2</vt:lpstr>
      <vt:lpstr>Вопрос №2</vt:lpstr>
      <vt:lpstr>Вопрос №3</vt:lpstr>
      <vt:lpstr>Вопрос №3</vt:lpstr>
      <vt:lpstr>Вопрос №4</vt:lpstr>
      <vt:lpstr>Вопрос №4</vt:lpstr>
      <vt:lpstr>Вопрос №5</vt:lpstr>
      <vt:lpstr>Вопрос №5</vt:lpstr>
      <vt:lpstr>Вопрос №6</vt:lpstr>
      <vt:lpstr>Вопрос №6</vt:lpstr>
      <vt:lpstr>Вопрос №7</vt:lpstr>
      <vt:lpstr>Вопрос №7</vt:lpstr>
      <vt:lpstr>Вопрос №8</vt:lpstr>
      <vt:lpstr>Вопрос №8</vt:lpstr>
      <vt:lpstr>Вопрос №9</vt:lpstr>
      <vt:lpstr>Вопрос №9</vt:lpstr>
      <vt:lpstr>Вопрос №10</vt:lpstr>
      <vt:lpstr>Вопрос №10</vt:lpstr>
      <vt:lpstr>Вопрос №11</vt:lpstr>
      <vt:lpstr>Вопрос №11</vt:lpstr>
      <vt:lpstr>Вопрос №12</vt:lpstr>
      <vt:lpstr>Вопрос №12</vt:lpstr>
      <vt:lpstr>Вопрос №13</vt:lpstr>
      <vt:lpstr>Вопрос №13</vt:lpstr>
      <vt:lpstr>Вопрос №14</vt:lpstr>
      <vt:lpstr>Вопрос №14</vt:lpstr>
      <vt:lpstr>Вопрос №15</vt:lpstr>
      <vt:lpstr>Вопрос №15</vt:lpstr>
      <vt:lpstr>Вопрос №16</vt:lpstr>
      <vt:lpstr>Вопрос №16</vt:lpstr>
      <vt:lpstr>Вопрос №17</vt:lpstr>
      <vt:lpstr>Вопрос №17</vt:lpstr>
      <vt:lpstr>Вопрос №18</vt:lpstr>
      <vt:lpstr>Вопрос №18</vt:lpstr>
      <vt:lpstr>Поздравляем! Игра окончена!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25</cp:revision>
  <dcterms:created xsi:type="dcterms:W3CDTF">2026-02-27T08:26:41Z</dcterms:created>
  <dcterms:modified xsi:type="dcterms:W3CDTF">2026-03-03T08:03:35Z</dcterms:modified>
</cp:coreProperties>
</file>