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77" r:id="rId4"/>
    <p:sldId id="281" r:id="rId5"/>
    <p:sldId id="280" r:id="rId6"/>
    <p:sldId id="264" r:id="rId7"/>
    <p:sldId id="266" r:id="rId8"/>
    <p:sldId id="267" r:id="rId9"/>
    <p:sldId id="268" r:id="rId10"/>
    <p:sldId id="270" r:id="rId11"/>
    <p:sldId id="269" r:id="rId12"/>
    <p:sldId id="27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6600"/>
    <a:srgbClr val="CC9900"/>
    <a:srgbClr val="996633"/>
    <a:srgbClr val="0000FF"/>
    <a:srgbClr val="99CCFF"/>
    <a:srgbClr val="00FF00"/>
    <a:srgbClr val="33CC33"/>
    <a:srgbClr val="00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10.xml"/><Relationship Id="rId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image" Target="../media/image3.gif"/><Relationship Id="rId9" Type="http://schemas.openxmlformats.org/officeDocument/2006/relationships/slide" Target="slide8.xml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image" Target="../media/image15.png"/><Relationship Id="rId9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pfiles.ru/show/1765409/.png.htm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ramki-photoshop.ru/predmet/pedmet86.png" TargetMode="External"/><Relationship Id="rId12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/?cbir_id=1012332/AZgs1yDx4xqkZ9fIXLDK3w&amp;rpt=imageview&amp;redircnt=1522787471.1" TargetMode="External"/><Relationship Id="rId11" Type="http://schemas.openxmlformats.org/officeDocument/2006/relationships/hyperlink" Target="http://easyen.ru/load/232-1-0-62065" TargetMode="External"/><Relationship Id="rId5" Type="http://schemas.openxmlformats.org/officeDocument/2006/relationships/hyperlink" Target="https://img-fotki.yandex.ru/get/9796/118996403.120/0_a93d9_2491ff72_XL.-" TargetMode="External"/><Relationship Id="rId10" Type="http://schemas.openxmlformats.org/officeDocument/2006/relationships/hyperlink" Target="http://didaktor.ru/interaktivnaya-infografika-v-powerpoint-eto-vozmozhno/#more-5892" TargetMode="External"/><Relationship Id="rId4" Type="http://schemas.openxmlformats.org/officeDocument/2006/relationships/hyperlink" Target="http://easyen.ru/logotip/logo.png" TargetMode="External"/><Relationship Id="rId9" Type="http://schemas.openxmlformats.org/officeDocument/2006/relationships/hyperlink" Target="https://yandex.ru/images/search?text=19&amp;source=related-duc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image" Target="../media/image4.png"/><Relationship Id="rId10" Type="http://schemas.openxmlformats.org/officeDocument/2006/relationships/slide" Target="slide10.xml"/><Relationship Id="rId4" Type="http://schemas.openxmlformats.org/officeDocument/2006/relationships/image" Target="../media/image3.gif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8.xml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276872"/>
            <a:ext cx="8136904" cy="13730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Bookman Old Style" pitchFamily="18" charset="0"/>
              </a:rPr>
              <a:t>Занимательная математика</a:t>
            </a:r>
            <a:endParaRPr lang="ru-RU" sz="3600" b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4869160"/>
            <a:ext cx="4260155" cy="1689051"/>
          </a:xfrm>
        </p:spPr>
        <p:txBody>
          <a:bodyPr>
            <a:normAutofit/>
          </a:bodyPr>
          <a:lstStyle/>
          <a:p>
            <a:r>
              <a:rPr lang="ru-RU" dirty="0" smtClean="0"/>
              <a:t>Думай, соображай, будь внимателен!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586050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Интерактивная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инфографика</a:t>
            </a:r>
            <a:r>
              <a:rPr lang="ru-RU" sz="2000" b="1" i="1" dirty="0" smtClean="0">
                <a:solidFill>
                  <a:srgbClr val="0070C0"/>
                </a:solidFill>
              </a:rPr>
              <a:t>  в </a:t>
            </a:r>
            <a:r>
              <a:rPr lang="ru-RU" sz="2000" b="1" i="1" dirty="0" err="1">
                <a:solidFill>
                  <a:srgbClr val="0070C0"/>
                </a:solidFill>
              </a:rPr>
              <a:t>Power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Point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4298" y="3573016"/>
            <a:ext cx="29338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Урок-игра 4 б класс</a:t>
            </a:r>
          </a:p>
        </p:txBody>
      </p:sp>
      <p:pic>
        <p:nvPicPr>
          <p:cNvPr id="2052" name="Picture 4" descr="F:\Мастер-классы\простые числ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84" y="3859966"/>
            <a:ext cx="2666637" cy="26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астер-классы\стаканчи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5" y="3645024"/>
            <a:ext cx="1501950" cy="26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20861" y="6101750"/>
            <a:ext cx="414837" cy="411337"/>
          </a:xfrm>
          <a:prstGeom prst="actionButtonForwardNext">
            <a:avLst/>
          </a:prstGeom>
          <a:solidFill>
            <a:srgbClr val="CC9900"/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" action="ppaction://hlinkshowjump?jump=endshow" highlightClick="1"/>
          </p:cNvPr>
          <p:cNvSpPr/>
          <p:nvPr/>
        </p:nvSpPr>
        <p:spPr>
          <a:xfrm>
            <a:off x="8220861" y="620687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" action="ppaction://hlinkshowjump?jump=lastslide" highlightClick="1"/>
          </p:cNvPr>
          <p:cNvSpPr/>
          <p:nvPr/>
        </p:nvSpPr>
        <p:spPr>
          <a:xfrm>
            <a:off x="486366" y="5877272"/>
            <a:ext cx="414838" cy="448956"/>
          </a:xfrm>
          <a:prstGeom prst="actionButtonInformation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:\Мастер-классы\простые числ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65" y="974157"/>
            <a:ext cx="2846508" cy="28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астер-классы\стаканчи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1" y="913754"/>
            <a:ext cx="1501950" cy="26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4280" y="430064"/>
            <a:ext cx="4801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Поставить скобочки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2960" y="1052517"/>
            <a:ext cx="4169240" cy="281628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9752" y="1052517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7 · 9 + 12 : 3 – 2 = 23</a:t>
            </a:r>
          </a:p>
          <a:p>
            <a:r>
              <a:rPr lang="ru-RU" sz="3600" b="1" dirty="0">
                <a:latin typeface="Arial Narrow" pitchFamily="34" charset="0"/>
              </a:rPr>
              <a:t>7 · 9 + 12 : 3 – 2 = </a:t>
            </a:r>
            <a:r>
              <a:rPr lang="ru-RU" sz="3600" b="1" dirty="0" smtClean="0">
                <a:latin typeface="Arial Narrow" pitchFamily="34" charset="0"/>
              </a:rPr>
              <a:t>65</a:t>
            </a:r>
            <a:endParaRPr lang="ru-RU" sz="3600" b="1" dirty="0">
              <a:latin typeface="Arial Narrow" pitchFamily="34" charset="0"/>
            </a:endParaRPr>
          </a:p>
          <a:p>
            <a:r>
              <a:rPr lang="ru-RU" sz="3600" b="1" dirty="0">
                <a:latin typeface="Arial Narrow" pitchFamily="34" charset="0"/>
              </a:rPr>
              <a:t>7 · 9 + 12 : 3 – 2 = </a:t>
            </a:r>
            <a:r>
              <a:rPr lang="ru-RU" sz="3600" b="1" dirty="0" smtClean="0">
                <a:latin typeface="Arial Narrow" pitchFamily="34" charset="0"/>
              </a:rPr>
              <a:t>75</a:t>
            </a:r>
            <a:endParaRPr lang="ru-RU" sz="3600" b="1" dirty="0">
              <a:latin typeface="Arial Narrow" pitchFamily="34" charset="0"/>
            </a:endParaRPr>
          </a:p>
          <a:p>
            <a:r>
              <a:rPr lang="ru-RU" sz="3600" b="1" dirty="0" smtClean="0">
                <a:latin typeface="Arial Narrow" pitchFamily="34" charset="0"/>
              </a:rPr>
              <a:t>7 </a:t>
            </a:r>
            <a:r>
              <a:rPr lang="ru-RU" sz="3600" b="1" dirty="0">
                <a:latin typeface="Arial Narrow" pitchFamily="34" charset="0"/>
              </a:rPr>
              <a:t>· 9 + 12 : 3 – 2 = </a:t>
            </a:r>
            <a:r>
              <a:rPr lang="ru-RU" sz="3600" b="1" dirty="0" smtClean="0">
                <a:latin typeface="Arial Narrow" pitchFamily="34" charset="0"/>
              </a:rPr>
              <a:t>47</a:t>
            </a:r>
            <a:endParaRPr lang="ru-RU" sz="3600" b="1" dirty="0">
              <a:latin typeface="Arial Narrow" pitchFamily="34" charset="0"/>
            </a:endParaRPr>
          </a:p>
          <a:p>
            <a:r>
              <a:rPr lang="ru-RU" sz="3600" b="1" dirty="0">
                <a:latin typeface="Arial Narrow" pitchFamily="34" charset="0"/>
              </a:rPr>
              <a:t>7 · 9 + 12 : 3 – 2 = </a:t>
            </a:r>
            <a:r>
              <a:rPr lang="ru-RU" sz="3600" b="1" dirty="0" smtClean="0">
                <a:latin typeface="Arial Narrow" pitchFamily="34" charset="0"/>
              </a:rPr>
              <a:t>77</a:t>
            </a:r>
            <a:endParaRPr lang="ru-RU" sz="3600" b="1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49" y="3650563"/>
            <a:ext cx="1107896" cy="8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 descr="F:\Мастер-классы\кноп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F:\Мастер-классы\кнопки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:\Мастер-классы\кнопки.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F:\Мастер-классы\кнопки.p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F:\Мастер-классы\кнопки.pn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2" name="TextBox 41">
            <a:hlinkClick r:id="rId12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3" name="TextBox 42">
            <a:hlinkClick r:id="rId10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5" name="Управляющая кнопка: домой 44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2051720" y="980728"/>
            <a:ext cx="4328792" cy="3009346"/>
            <a:chOff x="2457080" y="2203368"/>
            <a:chExt cx="4328792" cy="3009346"/>
          </a:xfrm>
        </p:grpSpPr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275" y="2254356"/>
              <a:ext cx="4169240" cy="2829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080" y="2203368"/>
              <a:ext cx="4328792" cy="3009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07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7785" y="552592"/>
            <a:ext cx="374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Задачи</a:t>
            </a: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endParaRPr lang="ru-RU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74536"/>
              </p:ext>
            </p:extLst>
          </p:nvPr>
        </p:nvGraphicFramePr>
        <p:xfrm>
          <a:off x="728120" y="1269600"/>
          <a:ext cx="7543744" cy="306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1639088"/>
              </a:tblGrid>
              <a:tr h="66797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Длина дорожки 300 м.  Чему равна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половина этой дорожки?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2309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Сколько месяцев содержит 5/6 года?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667978"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2/5 кружки сахарного песка весит 100 г. Сколько весит кружка сахарного песка?</a:t>
                      </a:r>
                      <a:endParaRPr lang="ru-RU" sz="2800" b="1" dirty="0">
                        <a:latin typeface="Arial Narrow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892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Arial Narrow" pitchFamily="34" charset="0"/>
                        </a:rPr>
                        <a:t>Площадь 1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/4</a:t>
                      </a:r>
                      <a:r>
                        <a:rPr lang="ru-RU" sz="2400" b="1" dirty="0" smtClean="0">
                          <a:latin typeface="Arial Narrow" pitchFamily="34" charset="0"/>
                        </a:rPr>
                        <a:t> садового участка составляет 250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b="1" dirty="0" smtClean="0">
                          <a:latin typeface="Arial Narrow" pitchFamily="34" charset="0"/>
                        </a:rPr>
                        <a:t>Чему равна площадь этого</a:t>
                      </a:r>
                      <a:r>
                        <a:rPr lang="ru-RU" sz="24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ru-RU" sz="2400" b="1" dirty="0" smtClean="0">
                          <a:latin typeface="Arial Narrow" pitchFamily="34" charset="0"/>
                        </a:rPr>
                        <a:t>участка?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21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98" y="1400449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10" y="2040642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81" y="2675785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393" y="3509957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5882" y="1400449"/>
            <a:ext cx="1056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150 м.</a:t>
            </a:r>
            <a:endParaRPr lang="ru-RU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6666" y="2137016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10 мес.</a:t>
            </a:r>
            <a:endParaRPr lang="ru-RU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5708" y="2787263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250 г.</a:t>
            </a:r>
            <a:endParaRPr lang="ru-RU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3427" y="3596626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 Narrow" pitchFamily="34" charset="0"/>
              </a:rPr>
              <a:t>1000 м</a:t>
            </a:r>
            <a:r>
              <a:rPr lang="ru-RU" sz="2800" b="1" baseline="30000" dirty="0" smtClean="0">
                <a:solidFill>
                  <a:srgbClr val="0000FF"/>
                </a:solidFill>
                <a:latin typeface="Arial Narrow" pitchFamily="34" charset="0"/>
              </a:rPr>
              <a:t>2</a:t>
            </a:r>
            <a:endParaRPr lang="ru-RU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26" name="Picture 3" descr="F:\Мастер-классы\кноп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Мастер-классы\кнопки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F:\Мастер-классы\кнопки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F:\Мастер-классы\кнопки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F:\Мастер-классы\кнопки.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hlinkClick r:id="rId5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3" name="TextBox 42">
            <a:hlinkClick r:id="rId7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4" name="TextBox 43">
            <a:hlinkClick r:id="rId10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5" name="TextBox 44">
            <a:hlinkClick r:id="rId8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6" name="TextBox 45">
            <a:hlinkClick r:id="rId9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7" name="Управляющая кнопка: домой 46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26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" y="-99392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Чем понравился урок?</a:t>
            </a:r>
          </a:p>
          <a:p>
            <a:r>
              <a:rPr lang="ru-RU" sz="4800" dirty="0" smtClean="0"/>
              <a:t>Какую тему нам нужно повторить?</a:t>
            </a:r>
          </a:p>
          <a:p>
            <a:r>
              <a:rPr lang="ru-RU" sz="4800" dirty="0" smtClean="0"/>
              <a:t>Что бы хотели изменить?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5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332656"/>
            <a:ext cx="8136904" cy="8640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Bookman Old Style" pitchFamily="18" charset="0"/>
              </a:rPr>
              <a:t>Источники информации</a:t>
            </a:r>
            <a:endParaRPr lang="ru-RU" sz="3600" b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8208912" cy="4824536"/>
          </a:xfrm>
        </p:spPr>
        <p:txBody>
          <a:bodyPr>
            <a:normAutofit/>
          </a:bodyPr>
          <a:lstStyle/>
          <a:p>
            <a:r>
              <a:rPr lang="ru-RU" sz="1800" u="sng" dirty="0">
                <a:hlinkClick r:id="rId4"/>
              </a:rPr>
              <a:t>http://easyen.ru/logotip/logo.png</a:t>
            </a:r>
            <a:r>
              <a:rPr lang="ru-RU" sz="1800" u="sng" dirty="0"/>
              <a:t> - логотип СУП</a:t>
            </a:r>
            <a:endParaRPr lang="ru-RU" sz="1800" dirty="0"/>
          </a:p>
          <a:p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://img</a:t>
            </a:r>
            <a:r>
              <a:rPr lang="ru-RU" sz="1800" dirty="0">
                <a:hlinkClick r:id="rId5"/>
              </a:rPr>
              <a:t>-</a:t>
            </a:r>
            <a:r>
              <a:rPr lang="en-US" sz="1800" dirty="0">
                <a:hlinkClick r:id="rId5"/>
              </a:rPr>
              <a:t>fotki.yandex.ru/get/9796/118996403.120/0_a93d9_2491ff72_XL.</a:t>
            </a:r>
            <a:r>
              <a:rPr lang="ru-RU" sz="1800" dirty="0">
                <a:hlinkClick r:id="rId5"/>
              </a:rPr>
              <a:t>-</a:t>
            </a:r>
            <a:r>
              <a:rPr lang="ru-RU" sz="1800" dirty="0"/>
              <a:t> </a:t>
            </a:r>
            <a:r>
              <a:rPr lang="en-US" sz="1800" dirty="0" err="1"/>
              <a:t>png</a:t>
            </a:r>
            <a:r>
              <a:rPr lang="en-US" sz="1800" dirty="0"/>
              <a:t> </a:t>
            </a:r>
            <a:r>
              <a:rPr lang="ru-RU" sz="1800" dirty="0"/>
              <a:t>рамка</a:t>
            </a:r>
          </a:p>
          <a:p>
            <a:r>
              <a:rPr lang="en-US" sz="1800" dirty="0">
                <a:hlinkClick r:id="rId6"/>
              </a:rPr>
              <a:t>https://yandex.ru/images/search/?cbir_id=1012332%2FAZgs1yDx4xqkZ9fIXLDK3w&amp;rpt=imageview&amp;redircnt=1522787471.1</a:t>
            </a:r>
            <a:r>
              <a:rPr lang="ru-RU" sz="1800" dirty="0"/>
              <a:t> – простые числа и знаки 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ramki-photoshop.ru/predmet/pedmet86.png</a:t>
            </a:r>
            <a:r>
              <a:rPr lang="ru-RU" sz="1800" dirty="0" smtClean="0"/>
              <a:t> - карандаши в стаканчике</a:t>
            </a:r>
          </a:p>
          <a:p>
            <a:r>
              <a:rPr lang="en-US" sz="1800" dirty="0">
                <a:hlinkClick r:id="rId8"/>
              </a:rPr>
              <a:t>http://www.yapfiles.ru/show/1765409/.</a:t>
            </a:r>
            <a:r>
              <a:rPr lang="en-US" sz="1800" dirty="0" smtClean="0">
                <a:hlinkClick r:id="rId8"/>
              </a:rPr>
              <a:t>png.html</a:t>
            </a:r>
            <a:r>
              <a:rPr lang="ru-RU" sz="1800" dirty="0" smtClean="0"/>
              <a:t> - кнопки</a:t>
            </a:r>
          </a:p>
          <a:p>
            <a:r>
              <a:rPr lang="en-US" sz="1800" dirty="0">
                <a:hlinkClick r:id="rId9"/>
              </a:rPr>
              <a:t>https://</a:t>
            </a:r>
            <a:r>
              <a:rPr lang="en-US" sz="1800" dirty="0" smtClean="0">
                <a:hlinkClick r:id="rId9"/>
              </a:rPr>
              <a:t>yandex.ru/images/search?text</a:t>
            </a:r>
            <a:r>
              <a:rPr lang="ru-RU" sz="1800" dirty="0" smtClean="0">
                <a:hlinkClick r:id="rId9"/>
              </a:rPr>
              <a:t>_</a:t>
            </a:r>
            <a:r>
              <a:rPr lang="en-US" sz="1800" dirty="0" smtClean="0">
                <a:hlinkClick r:id="rId9"/>
              </a:rPr>
              <a:t>Arithmetic_symbols.svg.png=</a:t>
            </a:r>
            <a:r>
              <a:rPr lang="en-US" sz="1800" dirty="0" err="1" smtClean="0">
                <a:hlinkClick r:id="rId9"/>
              </a:rPr>
              <a:t>simage&amp;lr</a:t>
            </a:r>
            <a:r>
              <a:rPr lang="en-US" sz="1800" dirty="0" smtClean="0">
                <a:hlinkClick r:id="rId9"/>
              </a:rPr>
              <a:t>=19</a:t>
            </a:r>
            <a:endParaRPr lang="ru-RU" sz="1800" dirty="0" smtClean="0">
              <a:hlinkClick r:id="rId9"/>
            </a:endParaRPr>
          </a:p>
          <a:p>
            <a:r>
              <a:rPr lang="en-US" sz="1800" dirty="0" smtClean="0">
                <a:hlinkClick r:id="rId9"/>
              </a:rPr>
              <a:t>https://yandex.ru/images/search?text=19&amp;source=</a:t>
            </a:r>
            <a:r>
              <a:rPr lang="ru-RU" sz="1800" dirty="0" err="1" smtClean="0">
                <a:hlinkClick r:id="rId9"/>
              </a:rPr>
              <a:t>КраснаяГалка</a:t>
            </a:r>
            <a:r>
              <a:rPr lang="ru-RU" sz="1800" dirty="0" smtClean="0">
                <a:hlinkClick r:id="rId9"/>
              </a:rPr>
              <a:t>.</a:t>
            </a:r>
            <a:r>
              <a:rPr lang="en-US" sz="1800" dirty="0" err="1" smtClean="0">
                <a:hlinkClick r:id="rId9"/>
              </a:rPr>
              <a:t>png</a:t>
            </a:r>
            <a:endParaRPr lang="ru-RU" sz="1800" dirty="0" smtClean="0"/>
          </a:p>
          <a:p>
            <a:r>
              <a:rPr lang="ru-RU" sz="1800" dirty="0" smtClean="0">
                <a:hlinkClick r:id="rId10"/>
              </a:rPr>
              <a:t>Автор </a:t>
            </a:r>
            <a:r>
              <a:rPr lang="ru-RU" sz="1800" dirty="0">
                <a:hlinkClick r:id="rId10"/>
              </a:rPr>
              <a:t>технологического приема </a:t>
            </a:r>
            <a:r>
              <a:rPr lang="ru-RU" sz="1800" dirty="0" err="1">
                <a:hlinkClick r:id="rId10"/>
              </a:rPr>
              <a:t>Г.О.Аствацатуров</a:t>
            </a:r>
            <a:endParaRPr lang="ru-RU" sz="1800" dirty="0"/>
          </a:p>
          <a:p>
            <a:r>
              <a:rPr lang="ru-RU" sz="1800" u="sng" dirty="0">
                <a:hlinkClick r:id="rId11"/>
              </a:rPr>
              <a:t>http://easyen.ru/load/232-1-0-62065</a:t>
            </a:r>
            <a:endParaRPr lang="ru-RU" sz="1800" dirty="0"/>
          </a:p>
          <a:p>
            <a:endParaRPr lang="ru-RU" sz="1600" dirty="0"/>
          </a:p>
        </p:txBody>
      </p:sp>
      <p:sp>
        <p:nvSpPr>
          <p:cNvPr id="4" name="Управляющая кнопка: возврат 3">
            <a:hlinkClick r:id="rId12" action="ppaction://hlinksldjump" highlightClick="1"/>
          </p:cNvPr>
          <p:cNvSpPr/>
          <p:nvPr/>
        </p:nvSpPr>
        <p:spPr>
          <a:xfrm>
            <a:off x="467544" y="5877272"/>
            <a:ext cx="432048" cy="432048"/>
          </a:xfrm>
          <a:prstGeom prst="actionButtonReturn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220861" y="5877272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" y="-99392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260649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latin typeface="Monotype Corsiva" panose="03010101010201010101" pitchFamily="66" charset="0"/>
              </a:rPr>
              <a:t>Там на неведомых дорожках </a:t>
            </a:r>
            <a:endParaRPr lang="ru-RU" sz="4400" b="1" i="1" dirty="0" smtClean="0">
              <a:latin typeface="Monotype Corsiva" panose="03010101010201010101" pitchFamily="66" charset="0"/>
            </a:endParaRPr>
          </a:p>
          <a:p>
            <a:r>
              <a:rPr lang="ru-RU" sz="4400" b="1" i="1" dirty="0" smtClean="0">
                <a:latin typeface="Monotype Corsiva" panose="03010101010201010101" pitchFamily="66" charset="0"/>
              </a:rPr>
              <a:t>следы </a:t>
            </a:r>
            <a:r>
              <a:rPr lang="ru-RU" sz="4400" b="1" i="1" dirty="0">
                <a:latin typeface="Monotype Corsiva" panose="03010101010201010101" pitchFamily="66" charset="0"/>
              </a:rPr>
              <a:t>невиданных зверей,          </a:t>
            </a:r>
            <a:endParaRPr lang="ru-RU" sz="4400" b="1" dirty="0">
              <a:latin typeface="Monotype Corsiva" panose="03010101010201010101" pitchFamily="66" charset="0"/>
            </a:endParaRPr>
          </a:p>
          <a:p>
            <a:r>
              <a:rPr lang="ru-RU" sz="4400" b="1" i="1" dirty="0">
                <a:latin typeface="Monotype Corsiva" panose="03010101010201010101" pitchFamily="66" charset="0"/>
              </a:rPr>
              <a:t>   Избушка там на курьих ножках стоит без окон, без </a:t>
            </a:r>
            <a:r>
              <a:rPr lang="ru-RU" sz="4400" b="1" i="1" dirty="0" smtClean="0">
                <a:latin typeface="Monotype Corsiva" panose="03010101010201010101" pitchFamily="66" charset="0"/>
              </a:rPr>
              <a:t>дверей…..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3061416"/>
            <a:ext cx="1728193" cy="288786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3905183"/>
            <a:ext cx="4536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9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" y="-99392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764705"/>
            <a:ext cx="756084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По двору ходили гуси. У всех гусей Саша насчитал 6 лап. Сколько гусей гуляло во дворе?</a:t>
            </a:r>
            <a:endParaRPr lang="ru-RU" sz="24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Два друга играли в шахматы 3 часа. Сколько времени играл каждый из них?</a:t>
            </a:r>
            <a:endParaRPr lang="ru-RU" sz="2400" b="1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На ветке сидело несколько птичек. У них всего 8 крыльев. Сколько птиц сидело на ветке?</a:t>
            </a:r>
            <a:endParaRPr lang="ru-RU" sz="24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82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99393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6" y="1465778"/>
            <a:ext cx="7499292" cy="23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076601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9866" y="5445224"/>
            <a:ext cx="1315211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29400" y="4149080"/>
            <a:ext cx="914400" cy="914400"/>
          </a:xfrm>
          <a:prstGeom prst="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441433"/>
            <a:ext cx="1267002" cy="914400"/>
          </a:xfrm>
          <a:prstGeom prst="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656806" y="4637698"/>
            <a:ext cx="914400" cy="612648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2084088" y="6008726"/>
            <a:ext cx="1152128" cy="612648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7921685" y="4797152"/>
            <a:ext cx="1068242" cy="612648"/>
          </a:xfrm>
          <a:prstGeom prst="flowChartMagneticDisk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935156" y="5977960"/>
            <a:ext cx="914400" cy="612648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9924" y="279322"/>
            <a:ext cx="7499292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5116" y="260649"/>
            <a:ext cx="7514100" cy="10772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квадратов и прямоугольников в этих фигурах?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6282" r="79025" b="56640"/>
          <a:stretch/>
        </p:blipFill>
        <p:spPr>
          <a:xfrm>
            <a:off x="3639046" y="3202489"/>
            <a:ext cx="834092" cy="14944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5593" r="74412" b="57847"/>
          <a:stretch/>
        </p:blipFill>
        <p:spPr>
          <a:xfrm>
            <a:off x="2084088" y="4880780"/>
            <a:ext cx="1149878" cy="12014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6627" r="73415" b="62464"/>
          <a:stretch/>
        </p:blipFill>
        <p:spPr>
          <a:xfrm>
            <a:off x="7921685" y="3428206"/>
            <a:ext cx="1222084" cy="13689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8006" r="84024" b="72851"/>
          <a:stretch/>
        </p:blipFill>
        <p:spPr>
          <a:xfrm>
            <a:off x="5901954" y="4770941"/>
            <a:ext cx="903249" cy="1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-23812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430951"/>
              </p:ext>
            </p:extLst>
          </p:nvPr>
        </p:nvGraphicFramePr>
        <p:xfrm>
          <a:off x="1294841" y="1052736"/>
          <a:ext cx="6589526" cy="3384378"/>
        </p:xfrm>
        <a:graphic>
          <a:graphicData uri="http://schemas.openxmlformats.org/drawingml/2006/table">
            <a:tbl>
              <a:tblPr firstRow="1" firstCol="1" bandRow="1"/>
              <a:tblGrid>
                <a:gridCol w="929363"/>
                <a:gridCol w="1171686"/>
                <a:gridCol w="1170308"/>
                <a:gridCol w="1171686"/>
                <a:gridCol w="976175"/>
                <a:gridCol w="1170308"/>
              </a:tblGrid>
              <a:tr h="564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64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35256"/>
            <a:ext cx="1079326" cy="53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30" y="2708920"/>
            <a:ext cx="1161698" cy="6263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4797152"/>
            <a:ext cx="80216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1-вниз, 3- вправо,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4-вверх,2- влево,2-вниз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4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:\Мастер-классы\простые числа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65" y="974157"/>
            <a:ext cx="2846508" cy="28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Мастер-классы\стаканчи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0" y="943045"/>
            <a:ext cx="1501950" cy="26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Мастер-классы\кноп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Мастер-классы\кнопки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Мастер-классы\кнопки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Мастер-классы\кнопки.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Мастер-классы\кнопки.p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6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>
            <a:hlinkClick r:id="rId8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TextBox 3">
            <a:hlinkClick r:id="rId11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TextBox 5">
            <a:hlinkClick r:id="rId9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TextBox 8">
            <a:hlinkClick r:id="rId10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2960" y="980728"/>
            <a:ext cx="4385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Для выполнения желаемого задания надо нажать на кнопку  с нужным названием.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Для проверки правильного ответа нужно нажать на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17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79" y="3589256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Управляющая кнопка: домой 19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9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3630" y="548680"/>
            <a:ext cx="3946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Bookman Old Style" pitchFamily="18" charset="0"/>
              </a:rPr>
              <a:t>Решить цепочки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02394" y="1484784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531800" y="3040648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1699370" y="3040648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4076735" y="3046760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2843200" y="3046759"/>
            <a:ext cx="1060704" cy="1115040"/>
          </a:xfrm>
          <a:prstGeom prst="triangle">
            <a:avLst>
              <a:gd name="adj" fmla="val 47388"/>
            </a:avLst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5284385" y="3043935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· 7</a:t>
            </a: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5400000">
            <a:off x="6415530" y="3039921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· 7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7572578" y="3046760"/>
            <a:ext cx="1060704" cy="1115040"/>
          </a:xfrm>
          <a:prstGeom prst="triangle">
            <a:avLst/>
          </a:prstGeom>
          <a:solidFill>
            <a:srgbClr val="FFFF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1689861" y="1492246"/>
            <a:ext cx="1229566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·</a:t>
            </a:r>
            <a:r>
              <a:rPr lang="ru-RU" sz="3200" b="1" dirty="0" smtClean="0">
                <a:solidFill>
                  <a:schemeClr val="tx1"/>
                </a:solidFill>
              </a:rPr>
              <a:t> 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911576" y="1516698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: 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4087409" y="1492246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5257217" y="1484784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: 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6440428" y="1492246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7634934" y="1482731"/>
            <a:ext cx="1169808" cy="112727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7409" y="1756032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· 300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440428" y="1756031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+ 100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2223" y="176349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1000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182" y="3305052"/>
            <a:ext cx="83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40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2851" y="3305050"/>
            <a:ext cx="65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: </a:t>
            </a:r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72202" y="3305051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· </a:t>
            </a:r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028572" y="3272948"/>
            <a:ext cx="81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- 90</a:t>
            </a:r>
            <a:endParaRPr lang="ru-RU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257217" y="3272947"/>
            <a:ext cx="805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· </a:t>
            </a:r>
            <a:r>
              <a:rPr lang="ru-RU" sz="3200" b="1" dirty="0" smtClean="0"/>
              <a:t>11</a:t>
            </a:r>
            <a:endParaRPr lang="ru-RU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25712" y="3272946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+ 65</a:t>
            </a:r>
            <a:endParaRPr lang="ru-RU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533244" y="3265517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615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46" name="Picture 3" descr="F:\Мастер-классы\кноп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Мастер-классы\кнопки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F:\Мастер-классы\кнопки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F:\Мастер-классы\кнопки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F:\Мастер-классы\кнопки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4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2" name="TextBox 61">
            <a:hlinkClick r:id="rId6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3" name="TextBox 62">
            <a:hlinkClick r:id="rId9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4" name="TextBox 63">
            <a:hlinkClick r:id="rId7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5" name="TextBox 64">
            <a:hlinkClick r:id="rId8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6" name="Управляющая кнопка: домой 65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44" y="1206901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82" y="3241822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1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15574" y="519063"/>
            <a:ext cx="438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Разгадать ребусы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6901"/>
              </p:ext>
            </p:extLst>
          </p:nvPr>
        </p:nvGraphicFramePr>
        <p:xfrm>
          <a:off x="506121" y="1340768"/>
          <a:ext cx="2952330" cy="274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55"/>
                <a:gridCol w="492055"/>
                <a:gridCol w="492055"/>
                <a:gridCol w="492055"/>
                <a:gridCol w="492055"/>
                <a:gridCol w="492055"/>
              </a:tblGrid>
              <a:tr h="549351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F:\Мастер-классы\знак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1814850" y="1697272"/>
            <a:ext cx="320892" cy="3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Мастер-классы\знаки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8" b="53597"/>
          <a:stretch/>
        </p:blipFill>
        <p:spPr bwMode="auto">
          <a:xfrm>
            <a:off x="659630" y="2824948"/>
            <a:ext cx="345429" cy="3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380146"/>
              </p:ext>
            </p:extLst>
          </p:nvPr>
        </p:nvGraphicFramePr>
        <p:xfrm>
          <a:off x="539550" y="1361508"/>
          <a:ext cx="2952330" cy="2715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55"/>
                <a:gridCol w="492055"/>
                <a:gridCol w="492055"/>
                <a:gridCol w="492055"/>
                <a:gridCol w="492055"/>
                <a:gridCol w="492055"/>
              </a:tblGrid>
              <a:tr h="117303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9351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" name="Picture 2" descr="F:\Мастер-классы\знак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1814850" y="1697272"/>
            <a:ext cx="320892" cy="3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Мастер-классы\знаки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8" b="53597"/>
          <a:stretch/>
        </p:blipFill>
        <p:spPr bwMode="auto">
          <a:xfrm>
            <a:off x="659630" y="2824948"/>
            <a:ext cx="345429" cy="33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51" y="2680802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4" y="2688733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42139"/>
              </p:ext>
            </p:extLst>
          </p:nvPr>
        </p:nvGraphicFramePr>
        <p:xfrm>
          <a:off x="4283964" y="1396998"/>
          <a:ext cx="3960440" cy="2680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55"/>
                <a:gridCol w="495055"/>
                <a:gridCol w="495055"/>
                <a:gridCol w="495055"/>
                <a:gridCol w="495055"/>
                <a:gridCol w="495055"/>
                <a:gridCol w="495055"/>
                <a:gridCol w="495055"/>
              </a:tblGrid>
              <a:tr h="536015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536015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</a:tr>
              <a:tr h="536015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  <a:tr h="536015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*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  <a:tr h="536015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76" y="1839729"/>
            <a:ext cx="310238" cy="17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62" y="2893419"/>
            <a:ext cx="310238" cy="17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022652"/>
              </p:ext>
            </p:extLst>
          </p:nvPr>
        </p:nvGraphicFramePr>
        <p:xfrm>
          <a:off x="4269601" y="1340768"/>
          <a:ext cx="3960440" cy="283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55"/>
                <a:gridCol w="495055"/>
                <a:gridCol w="495055"/>
                <a:gridCol w="495055"/>
                <a:gridCol w="495055"/>
                <a:gridCol w="495055"/>
                <a:gridCol w="495055"/>
                <a:gridCol w="495055"/>
              </a:tblGrid>
              <a:tr h="56747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56747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</a:tr>
              <a:tr h="56747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  <a:tr h="567476">
                <a:tc>
                  <a:txBody>
                    <a:bodyPr/>
                    <a:lstStyle/>
                    <a:p>
                      <a:pPr algn="ctr"/>
                      <a:endParaRPr lang="ru-RU" sz="280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  <a:tr h="56747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85" y="1838219"/>
            <a:ext cx="3048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00" y="2891435"/>
            <a:ext cx="3048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 descr="F:\Мастер-классы\кноп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F:\Мастер-классы\кнопки.png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F:\Мастер-классы\кнопки.png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F:\Мастер-классы\кнопки.png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F:\Мастер-классы\кнопки.pn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hlinkClick r:id="rId9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1" name="TextBox 50">
            <a:hlinkClick r:id="rId11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2" name="TextBox 51">
            <a:hlinkClick r:id="rId14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4" name="TextBox 53">
            <a:hlinkClick r:id="rId13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5" name="Управляющая кнопка: домой 54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7938"/>
            <a:ext cx="9066213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67264" y="548680"/>
            <a:ext cx="4463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Bookman Old Style" pitchFamily="18" charset="0"/>
              </a:rPr>
              <a:t>Сосчитать фигуры</a:t>
            </a:r>
            <a:endParaRPr lang="ru-RU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80597" y="1412776"/>
            <a:ext cx="3456124" cy="2664296"/>
          </a:xfrm>
          <a:prstGeom prst="triangle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>
            <a:stCxn id="8" idx="0"/>
            <a:endCxn id="8" idx="3"/>
          </p:cNvCxnSpPr>
          <p:nvPr/>
        </p:nvCxnSpPr>
        <p:spPr>
          <a:xfrm>
            <a:off x="2208659" y="1412776"/>
            <a:ext cx="0" cy="26642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8" idx="1"/>
          </p:cNvCxnSpPr>
          <p:nvPr/>
        </p:nvCxnSpPr>
        <p:spPr>
          <a:xfrm>
            <a:off x="1344628" y="2744924"/>
            <a:ext cx="858332" cy="133214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1"/>
            <a:endCxn id="8" idx="5"/>
          </p:cNvCxnSpPr>
          <p:nvPr/>
        </p:nvCxnSpPr>
        <p:spPr>
          <a:xfrm>
            <a:off x="1344628" y="2744924"/>
            <a:ext cx="17280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5"/>
            <a:endCxn id="8" idx="3"/>
          </p:cNvCxnSpPr>
          <p:nvPr/>
        </p:nvCxnSpPr>
        <p:spPr>
          <a:xfrm flipH="1">
            <a:off x="2208659" y="2744924"/>
            <a:ext cx="864031" cy="133214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912196" y="1415193"/>
            <a:ext cx="4035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Сколько  треугольников </a:t>
            </a:r>
          </a:p>
          <a:p>
            <a:r>
              <a:rPr lang="ru-RU" sz="2400" dirty="0">
                <a:latin typeface="Bookman Old Style" pitchFamily="18" charset="0"/>
              </a:rPr>
              <a:t>на чертеже?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41301" y="2824225"/>
            <a:ext cx="4883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Bookman Old Style" pitchFamily="18" charset="0"/>
              </a:rPr>
              <a:t>Сколько  </a:t>
            </a:r>
            <a:r>
              <a:rPr lang="ru-RU" sz="2400" dirty="0" smtClean="0">
                <a:latin typeface="Bookman Old Style" pitchFamily="18" charset="0"/>
              </a:rPr>
              <a:t>четырёхугольников </a:t>
            </a:r>
            <a:endParaRPr lang="ru-RU" sz="2400" dirty="0">
              <a:latin typeface="Bookman Old Style" pitchFamily="18" charset="0"/>
            </a:endParaRPr>
          </a:p>
          <a:p>
            <a:r>
              <a:rPr lang="ru-RU" sz="2400" dirty="0">
                <a:latin typeface="Bookman Old Style" pitchFamily="18" charset="0"/>
              </a:rPr>
              <a:t>на чертеже?</a:t>
            </a:r>
          </a:p>
        </p:txBody>
      </p:sp>
      <p:sp>
        <p:nvSpPr>
          <p:cNvPr id="27" name="Овал 26"/>
          <p:cNvSpPr/>
          <p:nvPr/>
        </p:nvSpPr>
        <p:spPr>
          <a:xfrm>
            <a:off x="7812587" y="1556792"/>
            <a:ext cx="799559" cy="780752"/>
          </a:xfrm>
          <a:prstGeom prst="ellipse">
            <a:avLst/>
          </a:prstGeom>
          <a:solidFill>
            <a:srgbClr val="FFFF00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812587" y="3296320"/>
            <a:ext cx="799559" cy="780752"/>
          </a:xfrm>
          <a:prstGeom prst="ellipse">
            <a:avLst/>
          </a:prstGeom>
          <a:solidFill>
            <a:srgbClr val="CCCC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846056" y="1661415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13</a:t>
            </a:r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43889" y="3363530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6</a:t>
            </a:r>
            <a:endParaRPr lang="ru-RU" sz="3600" b="1" dirty="0">
              <a:latin typeface="Bookman Old Style" pitchFamily="18" charset="0"/>
            </a:endParaRPr>
          </a:p>
        </p:txBody>
      </p:sp>
      <p:pic>
        <p:nvPicPr>
          <p:cNvPr id="30" name="Picture 3" descr="F:\Мастер-классы\кноп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348" r="79410" b="69165"/>
          <a:stretch/>
        </p:blipFill>
        <p:spPr bwMode="auto">
          <a:xfrm>
            <a:off x="310871" y="4497835"/>
            <a:ext cx="1824871" cy="19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F:\Мастер-классы\кнопки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t="4855" r="59697" b="65838"/>
          <a:stretch/>
        </p:blipFill>
        <p:spPr bwMode="auto">
          <a:xfrm>
            <a:off x="1968369" y="4558562"/>
            <a:ext cx="1954435" cy="21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F:\Мастер-классы\кнопки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34377" r="59612" b="38903"/>
          <a:stretch/>
        </p:blipFill>
        <p:spPr bwMode="auto">
          <a:xfrm>
            <a:off x="3675972" y="4522015"/>
            <a:ext cx="1891008" cy="19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F:\Мастер-классы\кнопки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5" t="65791" r="1654" b="7273"/>
          <a:stretch/>
        </p:blipFill>
        <p:spPr bwMode="auto">
          <a:xfrm>
            <a:off x="5337172" y="4601349"/>
            <a:ext cx="1728195" cy="19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F:\Мастер-классы\кнопки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3" t="30930" r="384" b="37609"/>
          <a:stretch/>
        </p:blipFill>
        <p:spPr bwMode="auto">
          <a:xfrm>
            <a:off x="6945882" y="4331318"/>
            <a:ext cx="2003898" cy="221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hlinkClick r:id="rId4" action="ppaction://hlinksldjump"/>
          </p:cNvPr>
          <p:cNvSpPr txBox="1"/>
          <p:nvPr/>
        </p:nvSpPr>
        <p:spPr>
          <a:xfrm>
            <a:off x="417497" y="5248105"/>
            <a:ext cx="145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Цепочки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TextBox 38">
            <a:hlinkClick r:id="rId6" action="ppaction://hlinksldjump"/>
          </p:cNvPr>
          <p:cNvSpPr txBox="1"/>
          <p:nvPr/>
        </p:nvSpPr>
        <p:spPr>
          <a:xfrm>
            <a:off x="2202960" y="5267267"/>
            <a:ext cx="1432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Ребусы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0" name="TextBox 39">
            <a:hlinkClick r:id="rId9" action="ppaction://hlinksldjump"/>
          </p:cNvPr>
          <p:cNvSpPr txBox="1"/>
          <p:nvPr/>
        </p:nvSpPr>
        <p:spPr>
          <a:xfrm>
            <a:off x="7411466" y="5221714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 Narrow" pitchFamily="34" charset="0"/>
              </a:rPr>
              <a:t>Задачи</a:t>
            </a:r>
            <a:endParaRPr lang="ru-RU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2" name="TextBox 41">
            <a:hlinkClick r:id="rId7" action="ppaction://hlinksldjump"/>
          </p:cNvPr>
          <p:cNvSpPr txBox="1"/>
          <p:nvPr/>
        </p:nvSpPr>
        <p:spPr>
          <a:xfrm>
            <a:off x="3931072" y="5233029"/>
            <a:ext cx="1275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Фигуры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3" name="TextBox 52">
            <a:hlinkClick r:id="rId8" action="ppaction://hlinksldjump"/>
          </p:cNvPr>
          <p:cNvSpPr txBox="1"/>
          <p:nvPr/>
        </p:nvSpPr>
        <p:spPr>
          <a:xfrm>
            <a:off x="5566980" y="5221714"/>
            <a:ext cx="13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Скобки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4" name="Управляющая кнопка: домой 53">
            <a:hlinkClick r:id="" action="ppaction://hlinkshowjump?jump=endshow" highlightClick="1"/>
          </p:cNvPr>
          <p:cNvSpPr/>
          <p:nvPr/>
        </p:nvSpPr>
        <p:spPr>
          <a:xfrm>
            <a:off x="8615205" y="6342033"/>
            <a:ext cx="394344" cy="411337"/>
          </a:xfrm>
          <a:prstGeom prst="actionButtonHome">
            <a:avLst/>
          </a:prstGeom>
          <a:solidFill>
            <a:srgbClr val="CC9900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63" y="937198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F:\Мастер-классы\красная-галочк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787" y="3878241"/>
            <a:ext cx="826842" cy="6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463</Words>
  <Application>Microsoft Office PowerPoint</Application>
  <PresentationFormat>Экран (4:3)</PresentationFormat>
  <Paragraphs>208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Занимательная 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Пользователь Windows</cp:lastModifiedBy>
  <cp:revision>103</cp:revision>
  <dcterms:created xsi:type="dcterms:W3CDTF">2018-04-02T19:53:37Z</dcterms:created>
  <dcterms:modified xsi:type="dcterms:W3CDTF">2026-01-16T12:10:01Z</dcterms:modified>
</cp:coreProperties>
</file>