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86" r:id="rId6"/>
    <p:sldId id="287" r:id="rId7"/>
    <p:sldId id="260" r:id="rId8"/>
    <p:sldId id="288" r:id="rId9"/>
    <p:sldId id="289" r:id="rId10"/>
    <p:sldId id="261" r:id="rId11"/>
    <p:sldId id="290" r:id="rId12"/>
    <p:sldId id="291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atrick Hand SC" pitchFamily="2" charset="0"/>
      <p:regular r:id="rId19"/>
    </p:embeddedFont>
    <p:embeddedFont>
      <p:font typeface="Sniglet" pitchFamily="82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133FF8-F0CB-4434-AFDD-9970C1869B82}">
  <a:tblStyle styleId="{5E133FF8-F0CB-4434-AFDD-9970C1869B82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30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Девочки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Любовь/поддержка</c:v>
                </c:pt>
                <c:pt idx="1">
                  <c:v>Обязанности</c:v>
                </c:pt>
                <c:pt idx="2">
                  <c:v>Наказания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6.9</c:v>
                </c:pt>
                <c:pt idx="2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8F-49DF-8E74-7F7B5AF8C0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Мальчики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Любовь/поддержка</c:v>
                </c:pt>
                <c:pt idx="1">
                  <c:v>Обязанности</c:v>
                </c:pt>
                <c:pt idx="2">
                  <c:v>Наказания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3.5</c:v>
                </c:pt>
                <c:pt idx="1">
                  <c:v>5.0999999999999996</c:v>
                </c:pt>
                <c:pt idx="2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8F-49DF-8E74-7F7B5AF8C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6180576"/>
        <c:axId val="516176976"/>
      </c:barChart>
      <c:catAx>
        <c:axId val="51618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6176976"/>
        <c:crosses val="autoZero"/>
        <c:auto val="1"/>
        <c:lblAlgn val="ctr"/>
        <c:lblOffset val="100"/>
        <c:noMultiLvlLbl val="0"/>
      </c:catAx>
      <c:valAx>
        <c:axId val="51617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618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Полный состав семьи</c:v>
                </c:pt>
                <c:pt idx="1">
                  <c:v>Гармоничные рисунки</c:v>
                </c:pt>
                <c:pt idx="2">
                  <c:v>Тревожные признаки</c:v>
                </c:pt>
                <c:pt idx="3">
                  <c:v>Исключение себя (девочки)</c:v>
                </c:pt>
                <c:pt idx="4">
                  <c:v>Исключение себя (мальчики)</c:v>
                </c:pt>
                <c:pt idx="5">
                  <c:v>Яркая цветовая гамма</c:v>
                </c:pt>
                <c:pt idx="6">
                  <c:v>Конфликтные изображения</c:v>
                </c:pt>
                <c:pt idx="7">
                  <c:v>Доминирование родителей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  <c:pt idx="5">
                  <c:v>11</c:v>
                </c:pt>
                <c:pt idx="6">
                  <c:v>5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BE-4180-AF07-6A0B9F6DAD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3051392"/>
        <c:axId val="463050080"/>
      </c:barChart>
      <c:catAx>
        <c:axId val="46305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3050080"/>
        <c:crosses val="autoZero"/>
        <c:auto val="1"/>
        <c:lblAlgn val="ctr"/>
        <c:lblOffset val="100"/>
        <c:noMultiLvlLbl val="0"/>
      </c:catAx>
      <c:valAx>
        <c:axId val="46305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305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317767969896648E-2"/>
          <c:y val="5.5333635681283008E-2"/>
          <c:w val="0.67701246934856296"/>
          <c:h val="0.889332728637433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C2D-4455-9F0C-377A970016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C2D-4455-9F0C-377A970016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C2D-4455-9F0C-377A970016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C2D-4455-9F0C-377A970016F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Звёзды</c:v>
                </c:pt>
                <c:pt idx="1">
                  <c:v>Предпочитаемые</c:v>
                </c:pt>
                <c:pt idx="2">
                  <c:v>Пренебрегаемые</c:v>
                </c:pt>
                <c:pt idx="3">
                  <c:v>Изолированные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8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C2D-4455-9F0C-377A970016F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Полный состав семьи</c:v>
                </c:pt>
                <c:pt idx="1">
                  <c:v>Гармоничные рисунки</c:v>
                </c:pt>
                <c:pt idx="2">
                  <c:v>Минимальные тревожные признаки</c:v>
                </c:pt>
                <c:pt idx="3">
                  <c:v>Исключение себя (девочки)</c:v>
                </c:pt>
                <c:pt idx="4">
                  <c:v>Исключение себя (мальчики)</c:v>
                </c:pt>
                <c:pt idx="5">
                  <c:v>Яркая цветовая гамма</c:v>
                </c:pt>
                <c:pt idx="6">
                  <c:v>Конфликтные изображения</c:v>
                </c:pt>
                <c:pt idx="7">
                  <c:v>Сбалансированное изображение родителей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</c:v>
                </c:pt>
                <c:pt idx="1">
                  <c:v>10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  <c:pt idx="5">
                  <c:v>13</c:v>
                </c:pt>
                <c:pt idx="6">
                  <c:v>2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F3-467B-AB6C-581776CF8C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5361808"/>
        <c:axId val="355362136"/>
      </c:barChart>
      <c:catAx>
        <c:axId val="35536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5362136"/>
        <c:crosses val="autoZero"/>
        <c:auto val="1"/>
        <c:lblAlgn val="ctr"/>
        <c:lblOffset val="100"/>
        <c:noMultiLvlLbl val="0"/>
      </c:catAx>
      <c:valAx>
        <c:axId val="35536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536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F54-4662-A2BB-A5DC0CDB94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F54-4662-A2BB-A5DC0CDB94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F54-4662-A2BB-A5DC0CDB94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F54-4662-A2BB-A5DC0CDB94C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Звёзды</c:v>
                </c:pt>
                <c:pt idx="1">
                  <c:v>Популярные</c:v>
                </c:pt>
                <c:pt idx="2">
                  <c:v>Предпочитаемые</c:v>
                </c:pt>
                <c:pt idx="3">
                  <c:v>Принимаемые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9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54-4662-A2BB-A5DC0CDB94C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41936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5479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773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9379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52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9775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2744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438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8401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6156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6255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3569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858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 b="0"/>
            </a:lvl1pPr>
            <a:lvl2pPr lvl="1">
              <a:spcBef>
                <a:spcPts val="0"/>
              </a:spcBef>
              <a:buSzPct val="100000"/>
              <a:defRPr sz="6000" b="0"/>
            </a:lvl2pPr>
            <a:lvl3pPr lvl="2">
              <a:spcBef>
                <a:spcPts val="0"/>
              </a:spcBef>
              <a:buSzPct val="100000"/>
              <a:defRPr sz="6000" b="0"/>
            </a:lvl3pPr>
            <a:lvl4pPr lvl="3">
              <a:spcBef>
                <a:spcPts val="0"/>
              </a:spcBef>
              <a:buSzPct val="100000"/>
              <a:defRPr sz="6000" b="0"/>
            </a:lvl4pPr>
            <a:lvl5pPr lvl="4">
              <a:spcBef>
                <a:spcPts val="0"/>
              </a:spcBef>
              <a:buSzPct val="100000"/>
              <a:defRPr sz="6000" b="0"/>
            </a:lvl5pPr>
            <a:lvl6pPr lvl="5">
              <a:spcBef>
                <a:spcPts val="0"/>
              </a:spcBef>
              <a:buSzPct val="100000"/>
              <a:defRPr sz="6000" b="0"/>
            </a:lvl6pPr>
            <a:lvl7pPr lvl="6">
              <a:spcBef>
                <a:spcPts val="0"/>
              </a:spcBef>
              <a:buSzPct val="100000"/>
              <a:defRPr sz="6000" b="0"/>
            </a:lvl7pPr>
            <a:lvl8pPr lvl="7">
              <a:spcBef>
                <a:spcPts val="0"/>
              </a:spcBef>
              <a:buSzPct val="100000"/>
              <a:defRPr sz="6000" b="0"/>
            </a:lvl8pPr>
            <a:lvl9pPr lvl="8">
              <a:spcBef>
                <a:spcPts val="0"/>
              </a:spcBef>
              <a:buSzPct val="100000"/>
              <a:defRPr sz="60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 b="0"/>
            </a:lvl1pPr>
            <a:lvl2pPr lvl="1" rtl="0">
              <a:spcBef>
                <a:spcPts val="0"/>
              </a:spcBef>
              <a:buSzPct val="100000"/>
              <a:defRPr sz="4800" b="0"/>
            </a:lvl2pPr>
            <a:lvl3pPr lvl="2" rtl="0">
              <a:spcBef>
                <a:spcPts val="0"/>
              </a:spcBef>
              <a:buSzPct val="100000"/>
              <a:defRPr sz="4800" b="0"/>
            </a:lvl3pPr>
            <a:lvl4pPr lvl="3" rtl="0">
              <a:spcBef>
                <a:spcPts val="0"/>
              </a:spcBef>
              <a:buSzPct val="100000"/>
              <a:defRPr sz="4800" b="0"/>
            </a:lvl4pPr>
            <a:lvl5pPr lvl="4" rtl="0">
              <a:spcBef>
                <a:spcPts val="0"/>
              </a:spcBef>
              <a:buSzPct val="100000"/>
              <a:defRPr sz="4800" b="0"/>
            </a:lvl5pPr>
            <a:lvl6pPr lvl="5" rtl="0">
              <a:spcBef>
                <a:spcPts val="0"/>
              </a:spcBef>
              <a:buSzPct val="100000"/>
              <a:defRPr sz="4800" b="0"/>
            </a:lvl6pPr>
            <a:lvl7pPr lvl="6" rtl="0">
              <a:spcBef>
                <a:spcPts val="0"/>
              </a:spcBef>
              <a:buSzPct val="100000"/>
              <a:defRPr sz="4800" b="0"/>
            </a:lvl7pPr>
            <a:lvl8pPr lvl="7" rtl="0">
              <a:spcBef>
                <a:spcPts val="0"/>
              </a:spcBef>
              <a:buSzPct val="100000"/>
              <a:defRPr sz="4800" b="0"/>
            </a:lvl8pPr>
            <a:lvl9pPr lvl="8" rtl="0">
              <a:spcBef>
                <a:spcPts val="0"/>
              </a:spcBef>
              <a:buSzPct val="100000"/>
              <a:defRPr sz="4800" b="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441675" y="1628400"/>
            <a:ext cx="6260700" cy="81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defRPr sz="2600"/>
            </a:lvl1pPr>
            <a:lvl2pPr lvl="1" algn="ctr" rtl="0">
              <a:spcBef>
                <a:spcPts val="0"/>
              </a:spcBef>
              <a:buSzPct val="100000"/>
              <a:defRPr sz="2600"/>
            </a:lvl2pPr>
            <a:lvl3pPr lvl="2" algn="ctr" rtl="0">
              <a:spcBef>
                <a:spcPts val="0"/>
              </a:spcBef>
              <a:buSzPct val="100000"/>
              <a:defRPr sz="2600"/>
            </a:lvl3pPr>
            <a:lvl4pPr lvl="3" algn="ctr" rtl="0">
              <a:spcBef>
                <a:spcPts val="0"/>
              </a:spcBef>
              <a:buSzPct val="100000"/>
              <a:defRPr sz="2600"/>
            </a:lvl4pPr>
            <a:lvl5pPr lvl="4" algn="ctr" rtl="0">
              <a:spcBef>
                <a:spcPts val="0"/>
              </a:spcBef>
              <a:buSzPct val="100000"/>
              <a:defRPr sz="2600"/>
            </a:lvl5pPr>
            <a:lvl6pPr lvl="5" algn="ctr" rtl="0">
              <a:spcBef>
                <a:spcPts val="0"/>
              </a:spcBef>
              <a:buSzPct val="100000"/>
              <a:defRPr sz="2600"/>
            </a:lvl6pPr>
            <a:lvl7pPr lvl="6" algn="ctr" rtl="0">
              <a:spcBef>
                <a:spcPts val="0"/>
              </a:spcBef>
              <a:buSzPct val="100000"/>
              <a:defRPr sz="2600"/>
            </a:lvl7pPr>
            <a:lvl8pPr lvl="7" algn="ctr" rtl="0">
              <a:spcBef>
                <a:spcPts val="0"/>
              </a:spcBef>
              <a:buSzPct val="100000"/>
              <a:defRPr sz="2600"/>
            </a:lvl8pPr>
            <a:lvl9pPr lvl="8" algn="ctr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15" name="Shape 15"/>
          <p:cNvSpPr txBox="1"/>
          <p:nvPr/>
        </p:nvSpPr>
        <p:spPr>
          <a:xfrm>
            <a:off x="3593400" y="933768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049500" y="1437425"/>
            <a:ext cx="7020900" cy="270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049500" y="1459650"/>
            <a:ext cx="3417900" cy="275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76724" y="1459650"/>
            <a:ext cx="3393599" cy="275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604425" y="3720500"/>
            <a:ext cx="5935200" cy="519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360"/>
              </a:spcBef>
              <a:buSzPct val="100000"/>
              <a:buNone/>
              <a:defRPr sz="1800">
                <a:solidFill>
                  <a:srgbClr val="2A95B7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49500" y="1437425"/>
            <a:ext cx="7020900" cy="270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rgbClr val="434343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rgbClr val="434343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943761" y="266987"/>
            <a:ext cx="7256477" cy="303681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br>
              <a:rPr lang="ru-RU" sz="1400" dirty="0">
                <a:latin typeface="+mj-lt"/>
              </a:rPr>
            </a:br>
            <a:br>
              <a:rPr lang="ru-RU" sz="1400" dirty="0">
                <a:latin typeface="+mj-lt"/>
              </a:rPr>
            </a:br>
            <a:br>
              <a:rPr lang="ru-RU" sz="1400" dirty="0">
                <a:solidFill>
                  <a:srgbClr val="002060"/>
                </a:solidFill>
                <a:latin typeface="+mj-lt"/>
              </a:rPr>
            </a:br>
            <a:br>
              <a:rPr lang="ru-RU" sz="1400" dirty="0">
                <a:solidFill>
                  <a:srgbClr val="002060"/>
                </a:solidFill>
                <a:latin typeface="+mj-lt"/>
              </a:rPr>
            </a:br>
            <a:br>
              <a:rPr lang="ru-RU" sz="1400" dirty="0">
                <a:solidFill>
                  <a:srgbClr val="002060"/>
                </a:solidFill>
                <a:latin typeface="+mj-lt"/>
              </a:rPr>
            </a:br>
            <a:br>
              <a:rPr lang="ru-RU" sz="1400" dirty="0">
                <a:solidFill>
                  <a:srgbClr val="002060"/>
                </a:solidFill>
                <a:latin typeface="+mj-lt"/>
              </a:rPr>
            </a:br>
            <a:r>
              <a:rPr lang="ru-RU" sz="1400" b="1" dirty="0">
                <a:solidFill>
                  <a:srgbClr val="002060"/>
                </a:solidFill>
                <a:latin typeface="+mj-lt"/>
              </a:rPr>
              <a:t>«ВЛИЯНИЕ СЕМЕЙНОГО ВОСПИТАНИЯ НА </a:t>
            </a:r>
            <a:br>
              <a:rPr lang="ru-RU" sz="1400" b="1" dirty="0">
                <a:solidFill>
                  <a:srgbClr val="002060"/>
                </a:solidFill>
                <a:latin typeface="+mj-lt"/>
              </a:rPr>
            </a:br>
            <a:r>
              <a:rPr lang="ru-RU" sz="1400" b="1" dirty="0">
                <a:solidFill>
                  <a:srgbClr val="002060"/>
                </a:solidFill>
                <a:latin typeface="+mj-lt"/>
              </a:rPr>
              <a:t>СОЦИАЛИЗАЦИЮ МЛАДШИХ ШКОЛЬНИКОВ»</a:t>
            </a:r>
            <a:br>
              <a:rPr lang="ru-RU" sz="1400" dirty="0">
                <a:solidFill>
                  <a:srgbClr val="002060"/>
                </a:solidFill>
                <a:latin typeface="+mj-lt"/>
              </a:rPr>
            </a:br>
            <a:br>
              <a:rPr lang="ru-RU" sz="1400" dirty="0">
                <a:solidFill>
                  <a:srgbClr val="002060"/>
                </a:solidFill>
                <a:latin typeface="+mj-lt"/>
              </a:rPr>
            </a:br>
            <a:endParaRPr lang="ru-RU" sz="1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A05086-8E4C-B310-01EE-97FB31CD3A37}"/>
              </a:ext>
            </a:extLst>
          </p:cNvPr>
          <p:cNvSpPr txBox="1"/>
          <p:nvPr/>
        </p:nvSpPr>
        <p:spPr>
          <a:xfrm>
            <a:off x="2516324" y="3358105"/>
            <a:ext cx="45712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rgbClr val="002060"/>
                </a:solidFill>
                <a:latin typeface="+mj-lt"/>
              </a:rPr>
              <a:t>Автор работы:</a:t>
            </a:r>
            <a:br>
              <a:rPr lang="ru-RU" sz="1400" dirty="0">
                <a:solidFill>
                  <a:srgbClr val="002060"/>
                </a:solidFill>
                <a:latin typeface="+mj-lt"/>
              </a:rPr>
            </a:br>
            <a:r>
              <a:rPr lang="ru-RU" sz="1400" dirty="0">
                <a:solidFill>
                  <a:srgbClr val="002060"/>
                </a:solidFill>
                <a:latin typeface="+mj-lt"/>
              </a:rPr>
              <a:t>Ковалёва Т. А.</a:t>
            </a:r>
            <a:br>
              <a:rPr lang="ru-RU" sz="1400" dirty="0">
                <a:solidFill>
                  <a:srgbClr val="002060"/>
                </a:solidFill>
                <a:latin typeface="+mj-lt"/>
              </a:rPr>
            </a:br>
            <a:endParaRPr lang="ru-BY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885118131"/>
              </p:ext>
            </p:extLst>
          </p:nvPr>
        </p:nvGraphicFramePr>
        <p:xfrm>
          <a:off x="2348752" y="738468"/>
          <a:ext cx="4939553" cy="3071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32528" y="38100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контрольного этапа по социометрии Морено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1328492" y="609601"/>
            <a:ext cx="6903554" cy="58270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ru-RU" sz="3600" b="1" dirty="0"/>
              <a:t>Заключение</a:t>
            </a:r>
            <a:endParaRPr lang="en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74376" y="1192307"/>
            <a:ext cx="5226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1. Дети из семей с демократическим стилем воспитания демонстрируют наиболее успешные показатели социализации.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74376" y="2802319"/>
            <a:ext cx="5333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3. Наличие случаев </a:t>
            </a:r>
            <a:r>
              <a:rPr lang="ru-RU" dirty="0" err="1">
                <a:solidFill>
                  <a:schemeClr val="tx1"/>
                </a:solidFill>
              </a:rPr>
              <a:t>гиперопеки</a:t>
            </a:r>
            <a:r>
              <a:rPr lang="ru-RU" dirty="0">
                <a:solidFill>
                  <a:schemeClr val="tx1"/>
                </a:solidFill>
              </a:rPr>
              <a:t>, когда чрезмерная забота родителей тормозит развитие самостоятельности ребенка. 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74376" y="1941709"/>
            <a:ext cx="5226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n-lt"/>
                <a:cs typeface="Times New Roman" panose="02020603050405020304" pitchFamily="18" charset="0"/>
              </a:rPr>
              <a:t>2. Дети из семей с авторитарным или попустительским стилем воспитания испытывают значительные трудности в социальной адаптации. </a:t>
            </a:r>
          </a:p>
        </p:txBody>
      </p:sp>
    </p:spTree>
    <p:extLst>
      <p:ext uri="{BB962C8B-B14F-4D97-AF65-F5344CB8AC3E}">
        <p14:creationId xmlns:p14="http://schemas.microsoft.com/office/powerpoint/2010/main" val="2408041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1328492" y="609601"/>
            <a:ext cx="6903554" cy="58270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ru-RU" sz="3600" b="1" dirty="0"/>
              <a:t>Выводы</a:t>
            </a:r>
            <a:endParaRPr lang="en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28492" y="1192307"/>
            <a:ext cx="53339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Использование игровых методов, направленных на гармонизацию детско-родительских отношений, развитие эмоционального интеллекта, сплочение коллектива и снижение тревожности, позволило улучшить психологический климат в семьях и классе.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Диагностические данные подтвердили снижение уровня тревожности, агрессии и конфликтности, а также рост самооценки и эмоциональной устойчивости у детей. Особенно эффективными оказались такие техники, как «Семейный портрет», «Коробка комплиментов» и «Тайный друг», которые не только укрепили взаимоотношения между детьми и родителями, но и способствовали формированию позитивной самооценки и навыков сотрудничества. </a:t>
            </a:r>
          </a:p>
        </p:txBody>
      </p:sp>
    </p:spTree>
    <p:extLst>
      <p:ext uri="{BB962C8B-B14F-4D97-AF65-F5344CB8AC3E}">
        <p14:creationId xmlns:p14="http://schemas.microsoft.com/office/powerpoint/2010/main" val="349140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1049499" y="1882950"/>
            <a:ext cx="5485771" cy="176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ru-RU" sz="1400" b="1" dirty="0">
                <a:solidFill>
                  <a:schemeClr val="tx1"/>
                </a:solidFill>
              </a:rPr>
              <a:t>Актуальность исследования </a:t>
            </a:r>
            <a:r>
              <a:rPr lang="ru-RU" sz="1400" dirty="0">
                <a:solidFill>
                  <a:schemeClr val="tx1"/>
                </a:solidFill>
              </a:rPr>
              <a:t>обусловлена тем, что в условиях трансформации современного общества традиционные модели семейного воспитания претерпевают существенные изменения. Особую тревогу вызывает рост числа случаев школьной </a:t>
            </a:r>
            <a:r>
              <a:rPr lang="ru-RU" sz="1400" dirty="0" err="1">
                <a:solidFill>
                  <a:schemeClr val="tx1"/>
                </a:solidFill>
              </a:rPr>
              <a:t>дезадаптации</a:t>
            </a:r>
            <a:r>
              <a:rPr lang="ru-RU" sz="1400" dirty="0">
                <a:solidFill>
                  <a:schemeClr val="tx1"/>
                </a:solidFill>
              </a:rPr>
              <a:t>, напрямую связанной, как показывают работы А.И. Захарова, Е.О. Смирновой, с нарушениями в системе детско-родительских отношений </a:t>
            </a:r>
            <a:endParaRPr lang="en" sz="1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0211" y="1206466"/>
            <a:ext cx="639183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 исследования</a:t>
            </a:r>
            <a:r>
              <a:rPr lang="ru-RU" dirty="0"/>
              <a:t>: выявить влияние семейного воспитания на социализацию младших школьников. </a:t>
            </a:r>
          </a:p>
          <a:p>
            <a:endParaRPr lang="ru-RU" dirty="0"/>
          </a:p>
          <a:p>
            <a:r>
              <a:rPr lang="ru-RU" b="1" dirty="0"/>
              <a:t>Объект исследования</a:t>
            </a:r>
            <a:r>
              <a:rPr lang="ru-RU" dirty="0"/>
              <a:t>: процесс социализации младших школьников.  </a:t>
            </a:r>
          </a:p>
          <a:p>
            <a:r>
              <a:rPr lang="ru-RU" b="1" dirty="0"/>
              <a:t>Предмет исследования</a:t>
            </a:r>
            <a:r>
              <a:rPr lang="ru-RU" dirty="0"/>
              <a:t>: особенности влияния стилей семейного воспитания на социализацию детей 7-10 лет.  </a:t>
            </a:r>
          </a:p>
          <a:p>
            <a:endParaRPr lang="ru-RU" dirty="0"/>
          </a:p>
          <a:p>
            <a:r>
              <a:rPr lang="ru-RU" b="1" dirty="0"/>
              <a:t>Задачи исследования:  </a:t>
            </a:r>
          </a:p>
          <a:p>
            <a:r>
              <a:rPr lang="ru-RU" dirty="0"/>
              <a:t>1. Проанализировать психолого-педагогическую литературу по проблеме.  </a:t>
            </a:r>
          </a:p>
          <a:p>
            <a:r>
              <a:rPr lang="ru-RU" dirty="0"/>
              <a:t>2. Изучить особенности социализации младших школьников.  </a:t>
            </a:r>
          </a:p>
          <a:p>
            <a:r>
              <a:rPr lang="ru-RU" dirty="0"/>
              <a:t>3. Выявить преобладающие стили семейного воспитания.  </a:t>
            </a:r>
          </a:p>
          <a:p>
            <a:r>
              <a:rPr lang="ru-RU" dirty="0"/>
              <a:t>4. Установить взаимосвязь стилей воспитания и показателей социализации.  </a:t>
            </a:r>
          </a:p>
          <a:p>
            <a:r>
              <a:rPr lang="ru-RU" dirty="0"/>
              <a:t>5. Разработать и апробировать программу психолого-педагогического сопровождения успешной социализации младшего школьника.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55678" y="625845"/>
            <a:ext cx="7020900" cy="750300"/>
          </a:xfrm>
        </p:spPr>
        <p:txBody>
          <a:bodyPr/>
          <a:lstStyle/>
          <a:p>
            <a:r>
              <a:rPr lang="ru-RU" dirty="0"/>
              <a:t>Основные положения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1328492" y="609601"/>
            <a:ext cx="5500800" cy="66782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3600" b="1" dirty="0"/>
              <a:t>Теоретический подход</a:t>
            </a:r>
            <a:endParaRPr lang="en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9233" y="1605584"/>
            <a:ext cx="522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Семейное воспитание представляет собой целенаправленный и многогранный процесс взаимодействия между родителями и детьми, который охватывает все сферы развития личности ребенка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41241" y="310770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Младший школьный возраст представляет собой значимый этап социального развития личности, в ходе которого происходит активное усвоение социальных норм, ценностей и моделей поведения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538" y="1389530"/>
            <a:ext cx="2805508" cy="15762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1328492" y="609600"/>
            <a:ext cx="6903554" cy="99598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ru-RU" sz="3600" b="1" dirty="0"/>
              <a:t>Опытно-экспериментальная работа</a:t>
            </a:r>
            <a:endParaRPr lang="en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45976" y="1605583"/>
            <a:ext cx="5226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База исследования</a:t>
            </a:r>
            <a:r>
              <a:rPr lang="ru-RU" dirty="0"/>
              <a:t>: МАОУ «ОЦ №3 «Созвездие» г. Вольск. </a:t>
            </a:r>
          </a:p>
          <a:p>
            <a:pPr algn="just"/>
            <a:r>
              <a:rPr lang="ru-RU" b="1" dirty="0"/>
              <a:t>Этапы исследования</a:t>
            </a:r>
            <a:r>
              <a:rPr lang="ru-RU" dirty="0"/>
              <a:t>: констатирующий, формирующий и контрольный. </a:t>
            </a:r>
          </a:p>
          <a:p>
            <a:pPr algn="just"/>
            <a:r>
              <a:rPr lang="ru-RU" b="1" dirty="0"/>
              <a:t>Целевая группа</a:t>
            </a:r>
            <a:r>
              <a:rPr lang="ru-RU" dirty="0"/>
              <a:t>: дети второго класса в количестве 15 человек (7 девочек и 8 мальчиков).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45976" y="2990578"/>
            <a:ext cx="533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Методики исследования:</a:t>
            </a:r>
          </a:p>
          <a:p>
            <a:pPr algn="just"/>
            <a:r>
              <a:rPr lang="ru-RU" dirty="0"/>
              <a:t>- Детский вариант опросника «Стили семейного воспитания» (Э.Г. </a:t>
            </a:r>
            <a:r>
              <a:rPr lang="ru-RU" dirty="0" err="1"/>
              <a:t>Эйдемиллер</a:t>
            </a:r>
            <a:r>
              <a:rPr lang="ru-RU" dirty="0"/>
              <a:t>, В.В. Юстицкий).</a:t>
            </a:r>
          </a:p>
          <a:p>
            <a:pPr algn="just"/>
            <a:r>
              <a:rPr lang="ru-RU" dirty="0"/>
              <a:t>- Методика «Рисунок семьи» (Л. </a:t>
            </a:r>
            <a:r>
              <a:rPr lang="ru-RU" dirty="0" err="1"/>
              <a:t>Корман</a:t>
            </a:r>
            <a:r>
              <a:rPr lang="ru-RU" dirty="0"/>
              <a:t>). </a:t>
            </a:r>
          </a:p>
          <a:p>
            <a:pPr algn="just"/>
            <a:r>
              <a:rPr lang="ru-RU" dirty="0"/>
              <a:t>- Методика социометрического исследования (Дж. Морено).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854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2153245" y="591670"/>
            <a:ext cx="6903554" cy="43120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ru-RU" sz="2400" b="1" dirty="0"/>
              <a:t>Констатирующий эксперимент</a:t>
            </a:r>
            <a:endParaRPr lang="en" sz="2400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90952339"/>
              </p:ext>
            </p:extLst>
          </p:nvPr>
        </p:nvGraphicFramePr>
        <p:xfrm>
          <a:off x="794887" y="807273"/>
          <a:ext cx="3490242" cy="2668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94887" y="3476063"/>
            <a:ext cx="3276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опросника «Стили семейного воспитания» (Э.Г. </a:t>
            </a:r>
            <a:r>
              <a:rPr lang="ru-RU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Эйдемиллер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В.В. Юстицкий)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86703857"/>
              </p:ext>
            </p:extLst>
          </p:nvPr>
        </p:nvGraphicFramePr>
        <p:xfrm>
          <a:off x="4025152" y="926726"/>
          <a:ext cx="4285129" cy="258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818004" y="3514164"/>
            <a:ext cx="3276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по методике «Рисунок семьи» (Л. </a:t>
            </a:r>
            <a:r>
              <a:rPr lang="ru-RU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Корман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753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185" y="455693"/>
            <a:ext cx="6998815" cy="646232"/>
          </a:xfrm>
          <a:prstGeom prst="rect">
            <a:avLst/>
          </a:prstGeom>
        </p:spPr>
      </p:pic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56704446"/>
              </p:ext>
            </p:extLst>
          </p:nvPr>
        </p:nvGraphicFramePr>
        <p:xfrm>
          <a:off x="2330823" y="1101925"/>
          <a:ext cx="4607859" cy="2524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366682" y="374962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 социометрическому исследования (Дж. Морено)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1707411" y="564777"/>
            <a:ext cx="6903554" cy="46706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ru-RU" sz="2800" b="1" dirty="0"/>
              <a:t>Формирующий эксперимент</a:t>
            </a:r>
            <a:endParaRPr lang="en" sz="28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97106" y="1134035"/>
            <a:ext cx="2237060" cy="1524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1. Гармонизация детско-родительских отношений :</a:t>
            </a:r>
          </a:p>
          <a:p>
            <a:pPr marL="285750" indent="-285750">
              <a:buFontTx/>
              <a:buChar char="-"/>
            </a:pPr>
            <a:r>
              <a:rPr lang="ru-RU" dirty="0"/>
              <a:t>«Семейный портрет» </a:t>
            </a:r>
          </a:p>
          <a:p>
            <a:pPr marL="285750" indent="-285750">
              <a:buFontTx/>
              <a:buChar char="-"/>
            </a:pPr>
            <a:r>
              <a:rPr lang="ru-RU" dirty="0"/>
              <a:t>«Добрые письма»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2306" y="1134035"/>
            <a:ext cx="2169459" cy="1524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2. Развитие эмоционального интеллекта и уверенности :</a:t>
            </a:r>
          </a:p>
          <a:p>
            <a:pPr marL="285750" indent="-285750">
              <a:buFontTx/>
              <a:buChar char="-"/>
            </a:pPr>
            <a:r>
              <a:rPr lang="ru-RU" dirty="0"/>
              <a:t>«Коробка комплиментов» </a:t>
            </a:r>
          </a:p>
          <a:p>
            <a:pPr marL="285750" indent="-285750">
              <a:buFontTx/>
              <a:buChar char="-"/>
            </a:pPr>
            <a:r>
              <a:rPr lang="ru-RU" dirty="0"/>
              <a:t>«Я – герой!»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30906" y="2886635"/>
            <a:ext cx="2169459" cy="12819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3. Сплочение класса и снижение конфликтности:</a:t>
            </a:r>
          </a:p>
          <a:p>
            <a:r>
              <a:rPr lang="ru-RU" dirty="0"/>
              <a:t>- «Волшебный мост»</a:t>
            </a:r>
          </a:p>
          <a:p>
            <a:r>
              <a:rPr lang="ru-RU" dirty="0"/>
              <a:t>- «Тайный друг»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2306" y="2882152"/>
            <a:ext cx="2169459" cy="13187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4. Снижение тревожности и агрессии:</a:t>
            </a:r>
          </a:p>
          <a:p>
            <a:pPr marL="285750" indent="-285750">
              <a:buFontTx/>
              <a:buChar char="-"/>
            </a:pPr>
            <a:r>
              <a:rPr lang="ru-RU" dirty="0"/>
              <a:t>«Мешочек гнева» </a:t>
            </a:r>
          </a:p>
          <a:p>
            <a:pPr marL="285750" indent="-285750">
              <a:buFontTx/>
              <a:buChar char="-"/>
            </a:pPr>
            <a:r>
              <a:rPr lang="ru-RU" dirty="0"/>
              <a:t>«Остров</a:t>
            </a:r>
          </a:p>
        </p:txBody>
      </p:sp>
    </p:spTree>
    <p:extLst>
      <p:ext uri="{BB962C8B-B14F-4D97-AF65-F5344CB8AC3E}">
        <p14:creationId xmlns:p14="http://schemas.microsoft.com/office/powerpoint/2010/main" val="3713887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1707411" y="564777"/>
            <a:ext cx="6903554" cy="46706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ru-RU" sz="2800" b="1" dirty="0"/>
              <a:t>Контрольный эксперимент</a:t>
            </a:r>
            <a:endParaRPr lang="en" sz="28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755210"/>
              </p:ext>
            </p:extLst>
          </p:nvPr>
        </p:nvGraphicFramePr>
        <p:xfrm>
          <a:off x="717174" y="1031842"/>
          <a:ext cx="3137650" cy="1500380"/>
        </p:xfrm>
        <a:graphic>
          <a:graphicData uri="http://schemas.openxmlformats.org/drawingml/2006/table">
            <a:tbl>
              <a:tblPr firstRow="1" firstCol="1" bandRow="1">
                <a:tableStyleId>{5E133FF8-F0CB-4434-AFDD-9970C1869B82}</a:tableStyleId>
              </a:tblPr>
              <a:tblGrid>
                <a:gridCol w="977154">
                  <a:extLst>
                    <a:ext uri="{9D8B030D-6E8A-4147-A177-3AD203B41FA5}">
                      <a16:colId xmlns:a16="http://schemas.microsoft.com/office/drawing/2014/main" val="2129092782"/>
                    </a:ext>
                  </a:extLst>
                </a:gridCol>
                <a:gridCol w="1111624">
                  <a:extLst>
                    <a:ext uri="{9D8B030D-6E8A-4147-A177-3AD203B41FA5}">
                      <a16:colId xmlns:a16="http://schemas.microsoft.com/office/drawing/2014/main" val="694307664"/>
                    </a:ext>
                  </a:extLst>
                </a:gridCol>
                <a:gridCol w="1048872">
                  <a:extLst>
                    <a:ext uri="{9D8B030D-6E8A-4147-A177-3AD203B41FA5}">
                      <a16:colId xmlns:a16="http://schemas.microsoft.com/office/drawing/2014/main" val="4124735494"/>
                    </a:ext>
                  </a:extLst>
                </a:gridCol>
              </a:tblGrid>
              <a:tr h="28462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Шкала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Средний балл у девочек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Средний балл у мальчиков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1345161"/>
                  </a:ext>
                </a:extLst>
              </a:tr>
              <a:tr h="138916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Любовь/поддержка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6.0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6.5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8726794"/>
                  </a:ext>
                </a:extLst>
              </a:tr>
              <a:tr h="138916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Обязанности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7.9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7.1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2795405"/>
                  </a:ext>
                </a:extLst>
              </a:tr>
              <a:tr h="138916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Наказания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5.0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5.5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028438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62156" y="2557913"/>
            <a:ext cx="3660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контрольного этапа по опроснику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Эйдемиллера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-Юстицкого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44626" y="352451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контрольного этапа по методике «Рисунок семьи»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Корман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290623632"/>
              </p:ext>
            </p:extLst>
          </p:nvPr>
        </p:nvGraphicFramePr>
        <p:xfrm>
          <a:off x="3744626" y="1110132"/>
          <a:ext cx="4769223" cy="2452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268668"/>
      </p:ext>
    </p:extLst>
  </p:cSld>
  <p:clrMapOvr>
    <a:masterClrMapping/>
  </p:clrMapOvr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554</Words>
  <Application>Microsoft Office PowerPoint</Application>
  <PresentationFormat>Экран (16:9)</PresentationFormat>
  <Paragraphs>68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Seyton template</vt:lpstr>
      <vt:lpstr>      «ВЛИЯНИЕ СЕМЕЙНОГО ВОСПИТАНИЯ НА  СОЦИАЛИЗАЦИЮ МЛАДШИХ ШКОЛЬНИКОВ»  </vt:lpstr>
      <vt:lpstr>Введение </vt:lpstr>
      <vt:lpstr>Основные положения</vt:lpstr>
      <vt:lpstr>Теоретический подход</vt:lpstr>
      <vt:lpstr>Опытно-экспериментальная работа</vt:lpstr>
      <vt:lpstr>Констатирующий эксперимент</vt:lpstr>
      <vt:lpstr>Презентация PowerPoint</vt:lpstr>
      <vt:lpstr>Формирующий эксперимент</vt:lpstr>
      <vt:lpstr>Контрольный эксперимент</vt:lpstr>
      <vt:lpstr>Презентация PowerPoint</vt:lpstr>
      <vt:lpstr>Заключение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TrushinaEN</dc:creator>
  <cp:lastModifiedBy>kovalevatanua8@gmail.com</cp:lastModifiedBy>
  <cp:revision>26</cp:revision>
  <dcterms:modified xsi:type="dcterms:W3CDTF">2025-08-29T07:16:57Z</dcterms:modified>
</cp:coreProperties>
</file>