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81" r:id="rId3"/>
    <p:sldId id="258" r:id="rId4"/>
    <p:sldId id="260" r:id="rId5"/>
    <p:sldId id="285" r:id="rId6"/>
    <p:sldId id="292" r:id="rId7"/>
    <p:sldId id="293" r:id="rId8"/>
    <p:sldId id="261" r:id="rId9"/>
    <p:sldId id="284" r:id="rId10"/>
    <p:sldId id="294" r:id="rId11"/>
    <p:sldId id="263" r:id="rId12"/>
    <p:sldId id="283" r:id="rId13"/>
    <p:sldId id="295" r:id="rId14"/>
    <p:sldId id="289" r:id="rId15"/>
    <p:sldId id="266" r:id="rId16"/>
    <p:sldId id="29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54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217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39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87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86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9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32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22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1733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673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2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034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8741D-05C7-4C7E-AC86-C42E99627FFA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7C07-A443-4CD2-9C1C-E827B517BA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b49zpo8a20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86350" y="233749"/>
            <a:ext cx="6867524" cy="35394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«Берегите наш язык, наш прекрасный русский язык — этот клад, это достояние, переданное нам нашими предшественниками! Обращайтесь почтительно с этим могущественным орудием: в руках умелых оно в состоянии совершить чудеса».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26343" y="4957128"/>
            <a:ext cx="3748135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/>
              <a:t>Иван Сергеевич Тургенев</a:t>
            </a:r>
            <a:endParaRPr lang="ru-RU" sz="3200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261" t="40072" r="16837" b="18962"/>
          <a:stretch>
            <a:fillRect/>
          </a:stretch>
        </p:blipFill>
        <p:spPr bwMode="auto">
          <a:xfrm>
            <a:off x="1009650" y="1333500"/>
            <a:ext cx="3324225" cy="4362450"/>
          </a:xfrm>
          <a:prstGeom prst="rect">
            <a:avLst/>
          </a:prstGeom>
          <a:ln w="1270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135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1050" y="1190625"/>
            <a:ext cx="74485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Дело шуток не любит. </a:t>
            </a:r>
          </a:p>
          <a:p>
            <a:r>
              <a:rPr lang="ru-RU" sz="2800" dirty="0" smtClean="0"/>
              <a:t>От слова до дела целая верста. </a:t>
            </a:r>
          </a:p>
          <a:p>
            <a:r>
              <a:rPr lang="ru-RU" sz="2800" dirty="0" smtClean="0"/>
              <a:t>Всех дел не переделаешь. </a:t>
            </a:r>
          </a:p>
          <a:p>
            <a:r>
              <a:rPr lang="ru-RU" sz="2800" dirty="0" smtClean="0"/>
              <a:t>Жизнь дана на добрые дела. </a:t>
            </a:r>
          </a:p>
          <a:p>
            <a:r>
              <a:rPr lang="ru-RU" sz="2800" dirty="0" smtClean="0"/>
              <a:t>По твоим делам о тебе судят. </a:t>
            </a:r>
          </a:p>
          <a:p>
            <a:r>
              <a:rPr lang="ru-RU" sz="2800" dirty="0" smtClean="0"/>
              <a:t>Дела как сажа бела. </a:t>
            </a:r>
          </a:p>
          <a:p>
            <a:r>
              <a:rPr lang="ru-RU" sz="2800" dirty="0" smtClean="0"/>
              <a:t>Делу время, потехе час. </a:t>
            </a:r>
          </a:p>
          <a:p>
            <a:r>
              <a:rPr lang="ru-RU" sz="2800" dirty="0" smtClean="0"/>
              <a:t>Дело знай, а правду помни. </a:t>
            </a:r>
          </a:p>
          <a:p>
            <a:r>
              <a:rPr lang="ru-RU" sz="2800" dirty="0" smtClean="0"/>
              <a:t>Хороша вера у дела.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9397" y="1869199"/>
            <a:ext cx="695103" cy="782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6826" y="3283266"/>
            <a:ext cx="701101" cy="7803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51517" y="1098487"/>
            <a:ext cx="9059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План работы</a:t>
            </a:r>
            <a:endParaRPr lang="ru-RU" sz="32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endParaRPr lang="ru-RU" sz="3200" dirty="0" smtClean="0"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Узнать</a:t>
            </a:r>
            <a:r>
              <a:rPr lang="ru-RU" sz="3200" dirty="0" smtClean="0"/>
              <a:t>, как определять дательный падеж существительных.</a:t>
            </a:r>
          </a:p>
          <a:p>
            <a:pPr marL="514350" lvl="0" indent="-514350">
              <a:buFont typeface="+mj-lt"/>
              <a:buAutoNum type="arabicPeriod"/>
            </a:pP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Научиться</a:t>
            </a:r>
            <a:r>
              <a:rPr lang="ru-RU" sz="3200" dirty="0" smtClean="0"/>
              <a:t> определять дательный падеж.</a:t>
            </a:r>
          </a:p>
          <a:p>
            <a:pPr marL="514350" lvl="0" indent="-514350">
              <a:buFont typeface="+mj-lt"/>
              <a:buAutoNum type="arabicPeriod"/>
            </a:pP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Применить</a:t>
            </a:r>
            <a:r>
              <a:rPr lang="ru-RU" sz="3200" dirty="0" smtClean="0"/>
              <a:t> полученное умение.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42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1450" y="264794"/>
          <a:ext cx="5762625" cy="5974080"/>
        </p:xfrm>
        <a:graphic>
          <a:graphicData uri="http://schemas.openxmlformats.org/drawingml/2006/table">
            <a:tbl>
              <a:tblPr/>
              <a:tblGrid>
                <a:gridCol w="576262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u="sng" dirty="0"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800" b="0" u="sng" dirty="0" smtClean="0">
                          <a:latin typeface="Times New Roman"/>
                          <a:ea typeface="Times New Roman"/>
                        </a:rPr>
                        <a:t>вариант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800" b="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Стоял ясный день. Дети гуляли по лесу. Солнце светило ярко. Небо было голубое. Стая журавлей косяком тянулась к югу.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Лес был сказочным. Это было видно по его яркому наряду. От жёлтых листьев он казался золотым.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Подул лёгкий ветерок. Листья закружились в дружном хороводе. Время приближалось к вечеру. Дети долго любовались красотой природы.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Потом они набрали разных листьев и пошли по домам. </a:t>
                      </a:r>
                      <a:endParaRPr lang="ru-RU" sz="2800" b="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296025" y="295274"/>
          <a:ext cx="5657850" cy="5974080"/>
        </p:xfrm>
        <a:graphic>
          <a:graphicData uri="http://schemas.openxmlformats.org/drawingml/2006/table">
            <a:tbl>
              <a:tblPr/>
              <a:tblGrid>
                <a:gridCol w="565785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u="sng" dirty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u="sng" dirty="0" smtClean="0">
                          <a:latin typeface="Times New Roman"/>
                          <a:ea typeface="Times New Roman"/>
                        </a:rPr>
                        <a:t>вариант</a:t>
                      </a:r>
                      <a:endParaRPr lang="ru-RU" sz="2800" u="sng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Я ходил по рынку. Охотник продавал собаку. Я подошёл к охотнику и купил собаку. Её звали Томка. Дома собака опустила мне на колени голову. В глазах мелькнул ужас. Три дня она не подходила к еде. Собака мучилась. Я полюбил её за верность хозяину.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Я вызвал охотника телеграммой. Он приехал к вечеру. Томка радостно забегала по дому. Мы поняли, что друзей не продают и не покупают.</a:t>
                      </a:r>
                      <a:endParaRPr lang="ru-RU" sz="2800" b="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1450" y="264794"/>
          <a:ext cx="5762625" cy="5974080"/>
        </p:xfrm>
        <a:graphic>
          <a:graphicData uri="http://schemas.openxmlformats.org/drawingml/2006/table">
            <a:tbl>
              <a:tblPr/>
              <a:tblGrid>
                <a:gridCol w="576262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0" u="sng" dirty="0"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800" b="0" u="sng" dirty="0" smtClean="0">
                          <a:latin typeface="Times New Roman"/>
                          <a:ea typeface="Times New Roman"/>
                        </a:rPr>
                        <a:t>вариант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800" b="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Стоял ясный день. Дети гуляли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по лесу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Солнце светило ярко. Небо было голубое. Стая журавлей косяком тянулась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 югу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Лес был сказочным. Это было видно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его яркому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наряду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От жёлтых листьев он казался золотым.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Подул лёгкий ветерок. Листья закружились в дружном хороводе. Время приближалось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 вечеру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Дети долго любовались красотой природы.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Потом они набрали разных листьев и пошли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по домам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 </a:t>
                      </a:r>
                      <a:endParaRPr lang="ru-RU" sz="2800" b="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296025" y="295274"/>
          <a:ext cx="5657850" cy="5974080"/>
        </p:xfrm>
        <a:graphic>
          <a:graphicData uri="http://schemas.openxmlformats.org/drawingml/2006/table">
            <a:tbl>
              <a:tblPr/>
              <a:tblGrid>
                <a:gridCol w="565785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u="sng" dirty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800" u="sng" dirty="0" smtClean="0">
                          <a:latin typeface="Times New Roman"/>
                          <a:ea typeface="Times New Roman"/>
                        </a:rPr>
                        <a:t>вариант</a:t>
                      </a:r>
                      <a:endParaRPr lang="ru-RU" sz="2800" u="sng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Я ходил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по рынку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Охотник продавал собаку. Я подошёл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 охотнику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 купил собаку. Её звали Томка. Дома собака опустила мне на колени голову. В глазах мелькнул ужас. Три дня она не подходила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 еде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Собака мучилась. Я полюбил её за верность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хозяину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Я вызвал охотника телеграммой. Он приехал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 вечеру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Томка радостно забегала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по дому</a:t>
                      </a:r>
                      <a:r>
                        <a:rPr lang="ru-RU" sz="28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Мы поняли, что друзей не продают и не покупают.</a:t>
                      </a:r>
                      <a:endParaRPr lang="ru-RU" sz="2800" b="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6839" y="760491"/>
            <a:ext cx="9198322" cy="50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Критерии оценивания:</a:t>
            </a:r>
          </a:p>
          <a:p>
            <a:endParaRPr lang="ru-RU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 smtClean="0"/>
              <a:t>«5» - ошибок не допущено;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 smtClean="0"/>
              <a:t>«4» - допущена 1 ошибка;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 smtClean="0"/>
              <a:t>«3» - допущено 2-3 ошибки;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dirty="0" smtClean="0"/>
              <a:t>нет оценки – допущено более 3 ошибок.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3221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9753" y="1715290"/>
            <a:ext cx="695103" cy="782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13755" y="3222011"/>
            <a:ext cx="701101" cy="7803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3755" y="4498704"/>
            <a:ext cx="701101" cy="7803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3867" y="1127062"/>
            <a:ext cx="9059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План работы</a:t>
            </a:r>
            <a:endParaRPr lang="ru-RU" sz="32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endParaRPr lang="ru-RU" sz="3200" dirty="0" smtClean="0"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Узнать</a:t>
            </a:r>
            <a:r>
              <a:rPr lang="ru-RU" sz="3200" dirty="0" smtClean="0"/>
              <a:t>, как определять дательный падеж существительных.</a:t>
            </a:r>
          </a:p>
          <a:p>
            <a:pPr marL="514350" lvl="0" indent="-514350">
              <a:buFont typeface="+mj-lt"/>
              <a:buAutoNum type="arabicPeriod"/>
            </a:pP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Научиться</a:t>
            </a:r>
            <a:r>
              <a:rPr lang="ru-RU" sz="3200" dirty="0" smtClean="0"/>
              <a:t> определять дательный падеж.</a:t>
            </a:r>
          </a:p>
          <a:p>
            <a:pPr marL="514350" lvl="0" indent="-514350">
              <a:buFont typeface="+mj-lt"/>
              <a:buAutoNum type="arabicPeriod"/>
            </a:pP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Применить</a:t>
            </a:r>
            <a:r>
              <a:rPr lang="ru-RU" sz="3200" dirty="0" smtClean="0"/>
              <a:t> полученное умение.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32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0176" y="166241"/>
            <a:ext cx="9582149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«Дательный падеж».</a:t>
            </a:r>
            <a:endParaRPr lang="ru-RU" sz="3200" dirty="0" smtClean="0"/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151" y="1385181"/>
            <a:ext cx="5409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Times New Roman" panose="02020603050405020304" pitchFamily="18" charset="0"/>
              </a:rPr>
              <a:t>Цель урока: </a:t>
            </a:r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познакомиться</a:t>
            </a:r>
            <a:endParaRPr lang="ru-RU" sz="3200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38425" y="1394706"/>
            <a:ext cx="9239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B050"/>
                </a:solidFill>
              </a:rPr>
              <a:t>                             </a:t>
            </a:r>
            <a:r>
              <a:rPr lang="ru-RU" sz="3200" b="1" dirty="0" smtClean="0"/>
              <a:t>    </a:t>
            </a:r>
            <a:r>
              <a:rPr lang="ru-RU" sz="3200" dirty="0" smtClean="0"/>
              <a:t>с дательным падежом имен существительных.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668" y="2513226"/>
            <a:ext cx="75098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		</a:t>
            </a:r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План работы</a:t>
            </a:r>
            <a:endParaRPr lang="ru-RU" sz="32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endParaRPr lang="ru-RU" sz="3200" dirty="0" smtClean="0"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cs typeface="Times New Roman" panose="02020603050405020304" pitchFamily="18" charset="0"/>
              </a:rPr>
              <a:t>Узнать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cs typeface="Times New Roman" panose="02020603050405020304" pitchFamily="18" charset="0"/>
              </a:rPr>
              <a:t>Научиться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cs typeface="Times New Roman" panose="02020603050405020304" pitchFamily="18" charset="0"/>
              </a:rPr>
              <a:t>Применить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3450" y="3472928"/>
            <a:ext cx="11258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            , как определять дательный падеж существительных.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94623" y="5439305"/>
            <a:ext cx="9688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Times New Roman" panose="02020603050405020304" pitchFamily="18" charset="0"/>
              </a:rPr>
              <a:t>полученные знания.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5738" y="4460879"/>
            <a:ext cx="88642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определять дательный падеж.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55074"/>
            <a:ext cx="695103" cy="7824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059949"/>
            <a:ext cx="695103" cy="7824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088649"/>
            <a:ext cx="695103" cy="7824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372" y="954799"/>
            <a:ext cx="695103" cy="78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776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219075" y="3552825"/>
            <a:ext cx="11487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24242" y="2739509"/>
            <a:ext cx="1110009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	</a:t>
            </a:r>
            <a:r>
              <a:rPr lang="ru-RU" sz="6000" dirty="0" smtClean="0"/>
              <a:t>У </a:t>
            </a:r>
            <a:r>
              <a:rPr lang="ru-RU" sz="6000" dirty="0" err="1" smtClean="0"/>
              <a:t>б_резки</a:t>
            </a:r>
            <a:r>
              <a:rPr lang="ru-RU" sz="6000" dirty="0" smtClean="0"/>
              <a:t> вьюга </a:t>
            </a:r>
            <a:r>
              <a:rPr lang="ru-RU" sz="6000" dirty="0" err="1" smtClean="0"/>
              <a:t>посер_брила</a:t>
            </a:r>
            <a:r>
              <a:rPr lang="ru-RU" sz="6000" dirty="0" smtClean="0"/>
              <a:t> </a:t>
            </a:r>
          </a:p>
          <a:p>
            <a:r>
              <a:rPr lang="ru-RU" sz="6000" dirty="0" smtClean="0"/>
              <a:t>светлые косы.</a:t>
            </a:r>
            <a:endParaRPr lang="ru-RU" sz="60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2381250" y="342900"/>
            <a:ext cx="7429500" cy="894695"/>
            <a:chOff x="3086100" y="342900"/>
            <a:chExt cx="7429500" cy="89469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3086100" y="733425"/>
              <a:ext cx="7419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3095625" y="1095375"/>
              <a:ext cx="74199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57725" y="342900"/>
              <a:ext cx="36480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Monotype Corsiva" pitchFamily="66" charset="0"/>
                </a:rPr>
                <a:t>Восемнадцатое ноября.</a:t>
              </a:r>
              <a:endParaRPr lang="ru-RU" sz="2800" dirty="0">
                <a:latin typeface="Monotype Corsiva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53000" y="714375"/>
              <a:ext cx="36480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Monotype Corsiva" pitchFamily="66" charset="0"/>
                </a:rPr>
                <a:t>Классная работа.</a:t>
              </a:r>
              <a:endParaRPr lang="ru-RU" sz="2800" dirty="0">
                <a:latin typeface="Monotype Corsiva" pitchFamily="66" charset="0"/>
              </a:endParaRPr>
            </a:p>
          </p:txBody>
        </p:sp>
      </p:grpSp>
      <p:cxnSp>
        <p:nvCxnSpPr>
          <p:cNvPr id="31" name="Прямая соединительная линия 30"/>
          <p:cNvCxnSpPr/>
          <p:nvPr/>
        </p:nvCxnSpPr>
        <p:spPr>
          <a:xfrm>
            <a:off x="276225" y="4486275"/>
            <a:ext cx="11420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38375" y="2762250"/>
            <a:ext cx="8277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е                                       </a:t>
            </a:r>
            <a:r>
              <a:rPr lang="ru-RU" sz="5400" dirty="0" err="1" smtClean="0">
                <a:solidFill>
                  <a:srgbClr val="FF0000"/>
                </a:solidFill>
              </a:rPr>
              <a:t>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24175" y="2476500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Р.п.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24250" y="3495675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В.п.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72075" y="2476500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И.п.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28600" y="3733800"/>
            <a:ext cx="11420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76225" y="2981325"/>
            <a:ext cx="11420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3375" y="2324785"/>
            <a:ext cx="112966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	Ветер гуляет, сел за стол, дом у дороги, обрадовался письму.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8886825" y="1962150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Р.п.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6950" y="1828800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И.п.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00700" y="1857375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В.п.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50" y="2838450"/>
            <a:ext cx="1085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Д.п.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21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0176" y="166241"/>
            <a:ext cx="9582149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«Дательный падеж».</a:t>
            </a:r>
            <a:endParaRPr lang="ru-RU" sz="3200" dirty="0" smtClean="0"/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151" y="1385181"/>
            <a:ext cx="5409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Times New Roman" panose="02020603050405020304" pitchFamily="18" charset="0"/>
              </a:rPr>
              <a:t>Цель урока: </a:t>
            </a:r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познакомиться</a:t>
            </a:r>
            <a:endParaRPr lang="ru-RU" sz="3200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38425" y="1394706"/>
            <a:ext cx="9239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B050"/>
                </a:solidFill>
              </a:rPr>
              <a:t>                             </a:t>
            </a:r>
            <a:r>
              <a:rPr lang="ru-RU" sz="3200" b="1" dirty="0" smtClean="0"/>
              <a:t>    </a:t>
            </a:r>
            <a:r>
              <a:rPr lang="ru-RU" sz="3200" dirty="0" smtClean="0"/>
              <a:t>с дательным падежом имен существительных.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668" y="2513226"/>
            <a:ext cx="75098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		</a:t>
            </a:r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План работы</a:t>
            </a:r>
            <a:endParaRPr lang="ru-RU" sz="32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endParaRPr lang="ru-RU" sz="3200" dirty="0" smtClean="0"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cs typeface="Times New Roman" panose="02020603050405020304" pitchFamily="18" charset="0"/>
              </a:rPr>
              <a:t>Узнать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cs typeface="Times New Roman" panose="02020603050405020304" pitchFamily="18" charset="0"/>
              </a:rPr>
              <a:t>Научиться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200" dirty="0" smtClean="0">
                <a:cs typeface="Times New Roman" panose="02020603050405020304" pitchFamily="18" charset="0"/>
              </a:rPr>
              <a:t>Применить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3450" y="3472928"/>
            <a:ext cx="11258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            , как определять дательный падеж существительных.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94623" y="5439305"/>
            <a:ext cx="9688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Times New Roman" panose="02020603050405020304" pitchFamily="18" charset="0"/>
              </a:rPr>
              <a:t>полученные знания.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5738" y="4460879"/>
            <a:ext cx="88642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определять дательный падеж.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76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33499" y="1809751"/>
          <a:ext cx="9426576" cy="3095624"/>
        </p:xfrm>
        <a:graphic>
          <a:graphicData uri="http://schemas.openxmlformats.org/drawingml/2006/table">
            <a:tbl>
              <a:tblPr firstRow="1" bandRow="1"/>
              <a:tblGrid>
                <a:gridCol w="4713288"/>
                <a:gridCol w="4713288"/>
              </a:tblGrid>
              <a:tr h="309562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Шли к леснику</a:t>
                      </a:r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Шли по лесу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71650" y="2600325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Х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8450" y="2628900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Х</a:t>
            </a:r>
            <a:endParaRPr lang="ru-RU" sz="2000" b="1" dirty="0">
              <a:solidFill>
                <a:srgbClr val="00B05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457450" y="2838450"/>
            <a:ext cx="2066925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200900" y="2847975"/>
            <a:ext cx="2066925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57475" y="2266950"/>
            <a:ext cx="1666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К кому?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43775" y="2295525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По чему?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909" t="34605" r="22384" b="47585"/>
          <a:stretch>
            <a:fillRect/>
          </a:stretch>
        </p:blipFill>
        <p:spPr bwMode="auto">
          <a:xfrm>
            <a:off x="133350" y="1685925"/>
            <a:ext cx="5562267" cy="356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9001" t="23506" r="21537" b="60689"/>
          <a:stretch>
            <a:fillRect/>
          </a:stretch>
        </p:blipFill>
        <p:spPr bwMode="auto">
          <a:xfrm>
            <a:off x="5826736" y="1714500"/>
            <a:ext cx="6365264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378950" cy="2570480"/>
        </p:xfrm>
        <a:graphic>
          <a:graphicData uri="http://schemas.openxmlformats.org/drawingml/2006/table">
            <a:tbl>
              <a:tblPr firstRow="1" bandRow="1"/>
              <a:tblGrid>
                <a:gridCol w="1339850"/>
                <a:gridCol w="1118460"/>
                <a:gridCol w="1055132"/>
                <a:gridCol w="1245883"/>
                <a:gridCol w="981075"/>
                <a:gridCol w="1762759"/>
                <a:gridCol w="187579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Единственное число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Множественное число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склонение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склонение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склонение</a:t>
                      </a:r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Ж.р.</a:t>
                      </a:r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 а, - 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М.р.</a:t>
                      </a:r>
                    </a:p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 а, - 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М.р.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Ср.р.</a:t>
                      </a:r>
                    </a:p>
                    <a:p>
                      <a:pPr algn="ctr"/>
                      <a:r>
                        <a:rPr lang="ru-RU" dirty="0" smtClean="0"/>
                        <a:t>- о, - 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Ж.р.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Дательный падеж (кому? чему?)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- е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у, - </a:t>
                      </a:r>
                      <a:r>
                        <a:rPr lang="ru-RU" dirty="0" err="1" smtClean="0"/>
                        <a:t>ю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ам</a:t>
                      </a:r>
                      <a:r>
                        <a:rPr lang="ru-RU" dirty="0" smtClean="0"/>
                        <a:t>, - ям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191125" y="2943225"/>
            <a:ext cx="219075" cy="2095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58100" y="2943225"/>
            <a:ext cx="219075" cy="2095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1967" y="488887"/>
            <a:ext cx="9059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План работы</a:t>
            </a:r>
            <a:endParaRPr lang="ru-RU" sz="32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endParaRPr lang="ru-RU" sz="3200" dirty="0" smtClean="0"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Узнать</a:t>
            </a:r>
            <a:r>
              <a:rPr lang="ru-RU" sz="3200" dirty="0" smtClean="0"/>
              <a:t>, как определять дательный падеж существительных.</a:t>
            </a:r>
          </a:p>
          <a:p>
            <a:pPr marL="514350" lvl="0" indent="-514350">
              <a:buFont typeface="+mj-lt"/>
              <a:buAutoNum type="arabicPeriod"/>
            </a:pP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Научиться</a:t>
            </a:r>
            <a:r>
              <a:rPr lang="ru-RU" sz="3200" dirty="0" smtClean="0"/>
              <a:t> определять дательный падеж.</a:t>
            </a:r>
          </a:p>
          <a:p>
            <a:pPr marL="514350" lvl="0" indent="-514350">
              <a:buFont typeface="+mj-lt"/>
              <a:buAutoNum type="arabicPeriod"/>
            </a:pPr>
            <a:endParaRPr lang="ru-RU" sz="32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/>
              <a:t>Применить</a:t>
            </a:r>
            <a:r>
              <a:rPr lang="ru-RU" sz="3200" dirty="0" smtClean="0"/>
              <a:t> полученное умение.</a:t>
            </a:r>
          </a:p>
          <a:p>
            <a:pPr marL="457200" indent="-457200">
              <a:buFont typeface="+mj-lt"/>
              <a:buAutoNum type="arabicPeriod"/>
            </a:pPr>
            <a:endParaRPr lang="ru-RU" sz="3200" dirty="0" smtClean="0"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4831" y="1117856"/>
            <a:ext cx="695103" cy="78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55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201" y="24384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hlinkClick r:id="rId2"/>
              </a:rPr>
              <a:t>https://learningapps.org/watch?v=pb49zpo8a20</a:t>
            </a:r>
            <a:r>
              <a:rPr lang="ru-RU" sz="3200" dirty="0" smtClean="0"/>
              <a:t> 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472</Words>
  <Application>Microsoft Office PowerPoint</Application>
  <PresentationFormat>Произвольный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USER-PC</dc:creator>
  <cp:lastModifiedBy>User</cp:lastModifiedBy>
  <cp:revision>79</cp:revision>
  <dcterms:created xsi:type="dcterms:W3CDTF">2020-01-25T12:24:03Z</dcterms:created>
  <dcterms:modified xsi:type="dcterms:W3CDTF">2020-12-24T13:30:11Z</dcterms:modified>
</cp:coreProperties>
</file>