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259" r:id="rId3"/>
    <p:sldId id="260" r:id="rId4"/>
    <p:sldId id="264" r:id="rId5"/>
    <p:sldId id="261" r:id="rId6"/>
    <p:sldId id="267" r:id="rId7"/>
    <p:sldId id="262" r:id="rId8"/>
    <p:sldId id="263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CED01"/>
    <a:srgbClr val="54E222"/>
    <a:srgbClr val="58C024"/>
    <a:srgbClr val="FFCC00"/>
    <a:srgbClr val="EDFE0E"/>
    <a:srgbClr val="D09E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34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5ED463-7CC4-43E7-A05C-04AF7B260EC8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EAEE9F-9C32-4DCE-B78D-94559A7706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6DEE02-35BC-4A55-AA14-76D03B1273B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C1979-D5BE-4DC0-A0E2-A20BB67DF2FF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1EC98-972F-40E9-9B6C-AA5B7D498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03DB7-EF12-4CF7-9E41-A787FEFCD32D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7EA36-A41A-4EF8-B56E-6CA73C7950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9AEA-5ABF-408D-B86F-B17541026ACE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90A8-9B60-4D70-9630-0F7057F1B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3E99BB-D287-41A3-97E5-AE07AEA2BC98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9D4E1C-D954-4140-A98B-7FA1D4FE6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CF0D-2DE8-46D6-8149-0CF1B81D08E0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F5BF2-382B-4C5C-8D95-62129E13B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9134F-C316-4E55-8A44-0C0C085D64C8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DB288-0966-4A40-8419-A7651F4DA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F3CA-CA56-4669-9DFA-320E6FE0ED7B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7F598-EE8F-4D8E-96CC-A1A4057B8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847CC5-C5C7-43F9-A927-5A2C955CFB18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F64EC3C-0C8B-4FCE-A66D-0164F6F40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1BC2B-B5B6-49B3-B553-FCF9699B5A50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7E160-B617-4486-85AB-5164A1706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2908BEB-DFA0-46EA-832F-20B37FD421E3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9E8968-4C03-4413-8BD9-37B905A487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38FD541-FB7E-4786-8BEE-735F452617C8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300A04-1396-4D82-98FC-9682879B32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3AA7903-1CD3-4606-86BE-F4179D5BCE8C}" type="datetimeFigureOut">
              <a:rPr lang="ru-RU"/>
              <a:pPr>
                <a:defRPr/>
              </a:pPr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7861524-2724-4F08-8F42-842337E2A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39" r:id="rId4"/>
    <p:sldLayoutId id="2147483838" r:id="rId5"/>
    <p:sldLayoutId id="2147483843" r:id="rId6"/>
    <p:sldLayoutId id="2147483837" r:id="rId7"/>
    <p:sldLayoutId id="2147483844" r:id="rId8"/>
    <p:sldLayoutId id="2147483845" r:id="rId9"/>
    <p:sldLayoutId id="2147483836" r:id="rId10"/>
    <p:sldLayoutId id="21474838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1307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FAEC5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EFAAB5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196752"/>
            <a:ext cx="6838528" cy="151040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Презентация по теме</a:t>
            </a:r>
            <a:br>
              <a:rPr lang="ru-RU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600" cap="non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«Средства музыкальной выразительности</a:t>
            </a:r>
            <a:r>
              <a:rPr lang="ru-RU" sz="3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 </a:t>
            </a:r>
            <a:endParaRPr lang="ru-RU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gromkost.jpg"/>
          <p:cNvPicPr>
            <a:picLocks noChangeAspect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b="6955"/>
          <a:stretch>
            <a:fillRect/>
          </a:stretch>
        </p:blipFill>
        <p:spPr>
          <a:xfrm>
            <a:off x="1043608" y="4149080"/>
            <a:ext cx="7098506" cy="23762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31638" y="404664"/>
            <a:ext cx="316835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Динамика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340768"/>
            <a:ext cx="547260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-ЭТО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громкость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звучания.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204864"/>
            <a:ext cx="7704856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Динамические оттенки обозначаются итальянскими терминами: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forte (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форте)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–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громко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piano (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пиано)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–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тихо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mp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(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меццо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–пиано) – не очень тихо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mf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(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меццо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– форте) 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–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не очень громко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pp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(пианиссимо) – очень тихо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ff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(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фортиссимо) – очень громко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772816"/>
            <a:ext cx="633670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Динамика в переводе с греческого - сила</a:t>
            </a:r>
          </a:p>
        </p:txBody>
      </p:sp>
      <p:pic>
        <p:nvPicPr>
          <p:cNvPr id="10" name="Рисунок 9" descr="Как-рисуют-ноты-картинки-и-рисунки00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188640"/>
            <a:ext cx="1512168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748883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Средства музыкальной выразительности </a:t>
            </a:r>
            <a:endParaRPr lang="ru-RU" sz="2400" b="1" u="sng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052736"/>
            <a:ext cx="69119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Музыка </a:t>
            </a:r>
            <a:r>
              <a:rPr lang="ru-RU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передает различные явления жизни при </a:t>
            </a:r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помощи </a:t>
            </a:r>
            <a:r>
              <a:rPr lang="ru-RU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своих особых выразительных средств.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помощи этих </a:t>
            </a:r>
            <a:r>
              <a:rPr lang="ru-RU" sz="32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композитор выражает в музыке  свои  мысли, чувства и доносит их до слушателя.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FF3300"/>
                </a:solidFill>
                <a:latin typeface="+mn-lt"/>
              </a:rPr>
              <a:t>  </a:t>
            </a:r>
          </a:p>
        </p:txBody>
      </p:sp>
      <p:pic>
        <p:nvPicPr>
          <p:cNvPr id="15363" name="Рисунок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052736"/>
            <a:ext cx="12795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229200"/>
            <a:ext cx="12795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13" descr="загруженное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88840"/>
            <a:ext cx="3455987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AutoShape 10"/>
          <p:cNvSpPr>
            <a:spLocks noChangeArrowheads="1"/>
          </p:cNvSpPr>
          <p:nvPr/>
        </p:nvSpPr>
        <p:spPr bwMode="auto">
          <a:xfrm>
            <a:off x="611560" y="692696"/>
            <a:ext cx="2736850" cy="1697038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Динамика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dirty="0">
              <a:latin typeface="Century Schoolbook" pitchFamily="18" charset="0"/>
            </a:endParaRPr>
          </a:p>
        </p:txBody>
      </p:sp>
      <p:sp>
        <p:nvSpPr>
          <p:cNvPr id="16388" name="AutoShape 14"/>
          <p:cNvSpPr>
            <a:spLocks noChangeArrowheads="1"/>
          </p:cNvSpPr>
          <p:nvPr/>
        </p:nvSpPr>
        <p:spPr bwMode="auto">
          <a:xfrm>
            <a:off x="4211960" y="476672"/>
            <a:ext cx="2879725" cy="1630362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dirty="0">
                <a:latin typeface="Calibri" pitchFamily="34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Мелодия</a:t>
            </a:r>
          </a:p>
          <a:p>
            <a:endParaRPr lang="ru-RU" dirty="0">
              <a:latin typeface="Century Schoolbook" pitchFamily="18" charset="0"/>
            </a:endParaRPr>
          </a:p>
        </p:txBody>
      </p:sp>
      <p:sp>
        <p:nvSpPr>
          <p:cNvPr id="16389" name="AutoShape 15"/>
          <p:cNvSpPr>
            <a:spLocks noChangeArrowheads="1"/>
          </p:cNvSpPr>
          <p:nvPr/>
        </p:nvSpPr>
        <p:spPr bwMode="auto">
          <a:xfrm>
            <a:off x="6444208" y="2060848"/>
            <a:ext cx="2371725" cy="16764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 dirty="0" smtClean="0">
                <a:latin typeface="Calibri" pitchFamily="34" charset="0"/>
              </a:rPr>
              <a:t>   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</a:rPr>
              <a:t>Ритм</a:t>
            </a:r>
          </a:p>
          <a:p>
            <a:endParaRPr lang="ru-RU" dirty="0">
              <a:latin typeface="Century Schoolbook" pitchFamily="18" charset="0"/>
            </a:endParaRPr>
          </a:p>
        </p:txBody>
      </p:sp>
      <p:sp>
        <p:nvSpPr>
          <p:cNvPr id="16390" name="AutoShape 17"/>
          <p:cNvSpPr>
            <a:spLocks noChangeArrowheads="1"/>
          </p:cNvSpPr>
          <p:nvPr/>
        </p:nvSpPr>
        <p:spPr bwMode="auto">
          <a:xfrm>
            <a:off x="0" y="4581128"/>
            <a:ext cx="2971800" cy="180022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        Лад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dirty="0">
              <a:latin typeface="Century Schoolbook" pitchFamily="18" charset="0"/>
            </a:endParaRPr>
          </a:p>
        </p:txBody>
      </p:sp>
      <p:sp>
        <p:nvSpPr>
          <p:cNvPr id="16392" name="AutoShape 16"/>
          <p:cNvSpPr>
            <a:spLocks noChangeArrowheads="1"/>
          </p:cNvSpPr>
          <p:nvPr/>
        </p:nvSpPr>
        <p:spPr bwMode="auto">
          <a:xfrm>
            <a:off x="179512" y="2708920"/>
            <a:ext cx="2800350" cy="172402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dirty="0">
                <a:latin typeface="Calibri" pitchFamily="34" charset="0"/>
              </a:rPr>
              <a:t> </a:t>
            </a:r>
            <a:r>
              <a:rPr lang="ru-RU" sz="2000" dirty="0">
                <a:latin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</a:rPr>
              <a:t>  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Тембр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dirty="0">
              <a:latin typeface="Century Schoolbook" pitchFamily="18" charset="0"/>
            </a:endParaRPr>
          </a:p>
        </p:txBody>
      </p:sp>
      <p:sp>
        <p:nvSpPr>
          <p:cNvPr id="16393" name="AutoShape 17"/>
          <p:cNvSpPr>
            <a:spLocks noChangeArrowheads="1"/>
          </p:cNvSpPr>
          <p:nvPr/>
        </p:nvSpPr>
        <p:spPr bwMode="auto">
          <a:xfrm>
            <a:off x="6316663" y="4221088"/>
            <a:ext cx="2827337" cy="180022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ru-RU" sz="1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    Регистр</a:t>
            </a:r>
            <a:r>
              <a:rPr lang="ru-RU" sz="25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ru-RU" sz="2500" dirty="0">
              <a:latin typeface="Century Schoolbook" pitchFamily="18" charset="0"/>
            </a:endParaRPr>
          </a:p>
        </p:txBody>
      </p:sp>
      <p:sp>
        <p:nvSpPr>
          <p:cNvPr id="16394" name="AutoShape 17"/>
          <p:cNvSpPr>
            <a:spLocks noChangeArrowheads="1"/>
          </p:cNvSpPr>
          <p:nvPr/>
        </p:nvSpPr>
        <p:spPr bwMode="auto">
          <a:xfrm>
            <a:off x="3563888" y="5562600"/>
            <a:ext cx="2305050" cy="129540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</a:rPr>
              <a:t>   Темп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dirty="0">
              <a:latin typeface="Century Schoolbook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1331" y="180109"/>
            <a:ext cx="882047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Основные средства музыкальной выразительности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345638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Мелодия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636912"/>
            <a:ext cx="7992888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Мелодию называют душой музыки.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Ее одаривают эпитетами: благородная, возвышенная,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вдохновенная.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792088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-ЭТО одноголосная </a:t>
            </a: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последовательность звуков разной высоты, раскрывающая характер  музыкального 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произведения.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132856"/>
            <a:ext cx="58533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Мелодия в переводе с  греческого – пение,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напев.</a:t>
            </a:r>
            <a:endParaRPr lang="ru-RU" sz="2000" dirty="0">
              <a:solidFill>
                <a:srgbClr val="FF33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3717032"/>
            <a:ext cx="3600400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Мелодия бывает</a:t>
            </a: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веселая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грустная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задумчивая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энергичная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нежная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Но  главная</a:t>
            </a:r>
            <a:r>
              <a:rPr lang="en-US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: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ПЛАВНАЯ и СКАЧКООБРАЗНАЯ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/>
            </a:pP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9" name="Рисунок 8" descr="depositphotos_3593242-stock-illustration-notes-sta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717032"/>
            <a:ext cx="3816424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3" descr="item_373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36912"/>
            <a:ext cx="3914775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331640" y="332656"/>
            <a:ext cx="17281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Ритм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792088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-ЭТО чередование </a:t>
            </a:r>
            <a:r>
              <a:rPr lang="ru-RU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звуков, различных по </a:t>
            </a:r>
            <a:r>
              <a:rPr lang="ru-RU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длительности. </a:t>
            </a:r>
            <a:endParaRPr lang="ru-RU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988840"/>
            <a:ext cx="648072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Ритм в переводе с греческого – мерное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течение.      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852936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3300"/>
                </a:solidFill>
              </a:rPr>
              <a:t>Графическая запись ритма</a:t>
            </a:r>
          </a:p>
          <a:p>
            <a:r>
              <a:rPr lang="ru-RU" b="1" dirty="0" smtClean="0">
                <a:solidFill>
                  <a:srgbClr val="FF3300"/>
                </a:solidFill>
              </a:rPr>
              <a:t>образует- ритмический рисунок.</a:t>
            </a:r>
          </a:p>
          <a:p>
            <a:endParaRPr lang="ru-RU" dirty="0" smtClean="0"/>
          </a:p>
          <a:p>
            <a:r>
              <a:rPr lang="ru-RU" b="1" u="sng" dirty="0" smtClean="0">
                <a:solidFill>
                  <a:srgbClr val="FF3300"/>
                </a:solidFill>
              </a:rPr>
              <a:t>Виды ритмического рисунка:</a:t>
            </a:r>
          </a:p>
          <a:p>
            <a:endParaRPr lang="ru-RU" b="1" u="sng" dirty="0" smtClean="0">
              <a:solidFill>
                <a:srgbClr val="FF3300"/>
              </a:solidFill>
            </a:endParaRPr>
          </a:p>
          <a:p>
            <a:r>
              <a:rPr lang="ru-RU" b="1" dirty="0" smtClean="0">
                <a:solidFill>
                  <a:srgbClr val="FF3300"/>
                </a:solidFill>
              </a:rPr>
              <a:t>- ровный</a:t>
            </a:r>
          </a:p>
          <a:p>
            <a:endParaRPr lang="ru-RU" b="1" dirty="0" smtClean="0">
              <a:solidFill>
                <a:srgbClr val="FF3300"/>
              </a:solidFill>
            </a:endParaRPr>
          </a:p>
          <a:p>
            <a:r>
              <a:rPr lang="ru-RU" b="1" dirty="0" smtClean="0">
                <a:solidFill>
                  <a:srgbClr val="FF3300"/>
                </a:solidFill>
              </a:rPr>
              <a:t>- пунктирный</a:t>
            </a:r>
          </a:p>
          <a:p>
            <a:r>
              <a:rPr lang="ru-RU" b="1" dirty="0" smtClean="0">
                <a:solidFill>
                  <a:srgbClr val="FF330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332656"/>
            <a:ext cx="352839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Регистр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124744"/>
            <a:ext cx="799288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 ЭТО </a:t>
            </a: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часть звукового диапазона, где звуки имеют одинаковую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окраску.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Регистр влияет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на </a:t>
            </a: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характер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музыки.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33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2492896"/>
            <a:ext cx="432048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Различают три регистра:</a:t>
            </a:r>
            <a:endParaRPr lang="ru-RU" sz="2000" b="1" u="sng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861048"/>
            <a:ext cx="27363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1)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Высокий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регистр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67944" y="6093296"/>
            <a:ext cx="2395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3)Низкий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регистр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5229200"/>
            <a:ext cx="2533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2)Средний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регистр</a:t>
            </a:r>
            <a:endParaRPr lang="ru-RU" dirty="0">
              <a:latin typeface="+mn-lt"/>
            </a:endParaRPr>
          </a:p>
        </p:txBody>
      </p:sp>
      <p:pic>
        <p:nvPicPr>
          <p:cNvPr id="8" name="Рисунок 7" descr="542-5423201_clip-art-belle-animals-illustrations-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573016"/>
            <a:ext cx="1944216" cy="1584176"/>
          </a:xfrm>
          <a:prstGeom prst="rect">
            <a:avLst/>
          </a:prstGeom>
        </p:spPr>
      </p:pic>
      <p:pic>
        <p:nvPicPr>
          <p:cNvPr id="9" name="Рисунок 8" descr="1614587652_28-p-malchik-na-belom-fone-kartinka-3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3717032"/>
            <a:ext cx="1803651" cy="2019675"/>
          </a:xfrm>
          <a:prstGeom prst="rect">
            <a:avLst/>
          </a:prstGeom>
        </p:spPr>
      </p:pic>
      <p:pic>
        <p:nvPicPr>
          <p:cNvPr id="10" name="Рисунок 9" descr="d811ab499e1c53364804b642b068066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4553744"/>
            <a:ext cx="1296144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04664"/>
            <a:ext cx="194421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268760"/>
            <a:ext cx="75608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ЭТО скорость исполнения  музыки.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2000" b="1" dirty="0" smtClean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Темп влияет на характер музыки.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204864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u="sng" dirty="0" smtClean="0">
                <a:solidFill>
                  <a:srgbClr val="FF0000"/>
                </a:solidFill>
              </a:rPr>
              <a:t>Виды темпа:</a:t>
            </a:r>
          </a:p>
          <a:p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636913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FF3300"/>
                </a:solidFill>
              </a:rPr>
              <a:t>- медленный </a:t>
            </a:r>
          </a:p>
          <a:p>
            <a:endParaRPr lang="ru-RU" b="1" dirty="0" smtClean="0">
              <a:solidFill>
                <a:srgbClr val="FF3300"/>
              </a:solidFill>
            </a:endParaRPr>
          </a:p>
          <a:p>
            <a:endParaRPr lang="ru-RU" b="1" dirty="0" smtClean="0">
              <a:solidFill>
                <a:srgbClr val="FF3300"/>
              </a:solidFill>
            </a:endParaRPr>
          </a:p>
          <a:p>
            <a:endParaRPr lang="ru-RU" b="1" dirty="0" smtClean="0">
              <a:solidFill>
                <a:srgbClr val="FF3300"/>
              </a:solidFill>
            </a:endParaRPr>
          </a:p>
          <a:p>
            <a:endParaRPr lang="ru-RU" b="1" dirty="0" smtClean="0">
              <a:solidFill>
                <a:srgbClr val="FF3300"/>
              </a:solidFill>
            </a:endParaRPr>
          </a:p>
          <a:p>
            <a:endParaRPr lang="ru-RU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4149080"/>
            <a:ext cx="471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3300"/>
                </a:solidFill>
              </a:rPr>
              <a:t>- </a:t>
            </a:r>
            <a:r>
              <a:rPr lang="ru-RU" b="1" dirty="0" smtClean="0">
                <a:solidFill>
                  <a:srgbClr val="FF3300"/>
                </a:solidFill>
              </a:rPr>
              <a:t>умеренный </a:t>
            </a:r>
            <a:endParaRPr lang="ru-RU" b="1" dirty="0" smtClean="0">
              <a:solidFill>
                <a:srgbClr val="FF3300"/>
              </a:solidFill>
            </a:endParaRPr>
          </a:p>
          <a:p>
            <a:endParaRPr lang="ru-RU" b="1" dirty="0" smtClean="0">
              <a:solidFill>
                <a:srgbClr val="FF3300"/>
              </a:solidFill>
            </a:endParaRPr>
          </a:p>
        </p:txBody>
      </p:sp>
      <p:pic>
        <p:nvPicPr>
          <p:cNvPr id="10" name="Рисунок 9" descr="zayac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717032"/>
            <a:ext cx="1916832" cy="165618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67544" y="54452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FF3300"/>
                </a:solidFill>
              </a:rPr>
              <a:t>- быстрый </a:t>
            </a:r>
            <a:endParaRPr lang="ru-RU" b="1" dirty="0">
              <a:solidFill>
                <a:srgbClr val="FF3300"/>
              </a:solidFill>
            </a:endParaRPr>
          </a:p>
        </p:txBody>
      </p:sp>
      <p:pic>
        <p:nvPicPr>
          <p:cNvPr id="12" name="Рисунок 11" descr="maxresdefau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5345832"/>
            <a:ext cx="2952328" cy="1512168"/>
          </a:xfrm>
          <a:prstGeom prst="rect">
            <a:avLst/>
          </a:prstGeom>
        </p:spPr>
      </p:pic>
      <p:pic>
        <p:nvPicPr>
          <p:cNvPr id="13" name="Рисунок 12" descr="unname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2348880"/>
            <a:ext cx="1656184" cy="134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332656"/>
            <a:ext cx="187220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Лад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124744"/>
            <a:ext cx="7776864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 ЭТО слаженность </a:t>
            </a:r>
            <a:r>
              <a:rPr lang="ru-RU" sz="24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музыкальных </a:t>
            </a:r>
            <a:r>
              <a:rPr lang="ru-RU" sz="24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звуков.</a:t>
            </a:r>
            <a:endParaRPr lang="ru-RU" sz="24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131840" y="4545414"/>
            <a:ext cx="50405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0" hangingPunct="0">
              <a:defRPr/>
            </a:pPr>
            <a:r>
              <a:rPr lang="ru-RU" sz="24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Минорный лад (минор) </a:t>
            </a:r>
          </a:p>
          <a:p>
            <a:pPr algn="just" eaLnBrk="0" hangingPunct="0">
              <a:defRPr/>
            </a:pPr>
            <a:r>
              <a:rPr lang="ru-RU" sz="24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– грустный, мрачный, печальный. </a:t>
            </a:r>
            <a:endParaRPr lang="ru-RU" sz="24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ru-RU" sz="24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060848"/>
            <a:ext cx="439248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Существуют два основных лада: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068960"/>
            <a:ext cx="5256584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ru-RU" sz="23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Мажорный лад (мажор) </a:t>
            </a:r>
          </a:p>
          <a:p>
            <a:pPr algn="just" eaLnBrk="0" hangingPunct="0">
              <a:defRPr/>
            </a:pPr>
            <a:r>
              <a:rPr lang="ru-RU" sz="23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веселый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бодрый, жизнерадостный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6" name="Рисунок 8" descr="7tgubhn.jpg"/>
          <p:cNvPicPr>
            <a:picLocks noChangeAspect="1"/>
          </p:cNvPicPr>
          <p:nvPr/>
        </p:nvPicPr>
        <p:blipFill>
          <a:blip r:embed="rId2" cstate="print"/>
          <a:srcRect l="9579" r="52185"/>
          <a:stretch>
            <a:fillRect/>
          </a:stretch>
        </p:blipFill>
        <p:spPr bwMode="auto">
          <a:xfrm>
            <a:off x="6300192" y="2276872"/>
            <a:ext cx="25209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Рисунок 9" descr="7tgubhn.jpg"/>
          <p:cNvPicPr>
            <a:picLocks noChangeAspect="1"/>
          </p:cNvPicPr>
          <p:nvPr/>
        </p:nvPicPr>
        <p:blipFill>
          <a:blip r:embed="rId2" cstate="print"/>
          <a:srcRect l="58740"/>
          <a:stretch>
            <a:fillRect/>
          </a:stretch>
        </p:blipFill>
        <p:spPr bwMode="auto">
          <a:xfrm>
            <a:off x="250825" y="4365625"/>
            <a:ext cx="27209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Прямая соединительная линия 64"/>
          <p:cNvCxnSpPr/>
          <p:nvPr/>
        </p:nvCxnSpPr>
        <p:spPr>
          <a:xfrm>
            <a:off x="3419475" y="3789363"/>
            <a:ext cx="792163" cy="17272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924300" y="3284538"/>
            <a:ext cx="2303463" cy="86518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779838" y="3500438"/>
            <a:ext cx="2592387" cy="20161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Облако 38"/>
          <p:cNvSpPr/>
          <p:nvPr/>
        </p:nvSpPr>
        <p:spPr>
          <a:xfrm>
            <a:off x="3059113" y="4076700"/>
            <a:ext cx="2160587" cy="1223963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268538" y="2636838"/>
            <a:ext cx="1439862" cy="1152525"/>
          </a:xfrm>
          <a:prstGeom prst="ellipse">
            <a:avLst/>
          </a:prstGeom>
          <a:solidFill>
            <a:srgbClr val="FFFF00"/>
          </a:solidFill>
          <a:ln>
            <a:solidFill>
              <a:srgbClr val="DCE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блако 36"/>
          <p:cNvSpPr/>
          <p:nvPr/>
        </p:nvSpPr>
        <p:spPr>
          <a:xfrm>
            <a:off x="6227763" y="5373688"/>
            <a:ext cx="2520950" cy="1295400"/>
          </a:xfrm>
          <a:prstGeom prst="cloud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блако 39"/>
          <p:cNvSpPr/>
          <p:nvPr/>
        </p:nvSpPr>
        <p:spPr>
          <a:xfrm>
            <a:off x="3563938" y="5445125"/>
            <a:ext cx="2232025" cy="1223963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блако 34"/>
          <p:cNvSpPr/>
          <p:nvPr/>
        </p:nvSpPr>
        <p:spPr>
          <a:xfrm>
            <a:off x="6156325" y="3933825"/>
            <a:ext cx="2376488" cy="1223963"/>
          </a:xfrm>
          <a:prstGeom prst="cloud">
            <a:avLst/>
          </a:prstGeom>
          <a:solidFill>
            <a:srgbClr val="FFFF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блако 35"/>
          <p:cNvSpPr/>
          <p:nvPr/>
        </p:nvSpPr>
        <p:spPr>
          <a:xfrm>
            <a:off x="323850" y="3933825"/>
            <a:ext cx="2160588" cy="1195388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блако 33"/>
          <p:cNvSpPr/>
          <p:nvPr/>
        </p:nvSpPr>
        <p:spPr>
          <a:xfrm>
            <a:off x="4787900" y="2636838"/>
            <a:ext cx="2520950" cy="1296987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331640" y="404664"/>
            <a:ext cx="273630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Тембр</a:t>
            </a:r>
            <a:r>
              <a:rPr lang="ru-RU" b="1" u="sng" dirty="0">
                <a:solidFill>
                  <a:srgbClr val="FF0000"/>
                </a:solidFill>
                <a:latin typeface="+mn-lt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196752"/>
            <a:ext cx="619268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- ЭТО </a:t>
            </a: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окраска музыкального </a:t>
            </a: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звука.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7704856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Одна и та же мелодия, исполненная разными инструментами или разными голосами, прозвучит </a:t>
            </a:r>
            <a:br>
              <a:rPr lang="ru-RU" sz="20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</a:br>
            <a:r>
              <a:rPr lang="ru-RU" sz="2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по-разному.</a:t>
            </a:r>
            <a:endParaRPr lang="ru-RU" sz="2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16216" y="4221088"/>
            <a:ext cx="18002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звонкий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23928" y="5733256"/>
            <a:ext cx="1728192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глухой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20072" y="2996952"/>
            <a:ext cx="18002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матовый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0232" y="5733256"/>
            <a:ext cx="18002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блестящий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9552" y="4149080"/>
            <a:ext cx="2016224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холодный</a:t>
            </a:r>
          </a:p>
        </p:txBody>
      </p:sp>
      <p:sp>
        <p:nvSpPr>
          <p:cNvPr id="38" name="Облако 37"/>
          <p:cNvSpPr/>
          <p:nvPr/>
        </p:nvSpPr>
        <p:spPr>
          <a:xfrm>
            <a:off x="468313" y="5373688"/>
            <a:ext cx="2519362" cy="1295400"/>
          </a:xfrm>
          <a:prstGeom prst="cloud">
            <a:avLst/>
          </a:prstGeom>
          <a:solidFill>
            <a:srgbClr val="54E222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971600" y="5733256"/>
            <a:ext cx="1584176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резкий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47864" y="4365104"/>
            <a:ext cx="144016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мягкий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H="1">
            <a:off x="2339975" y="3789363"/>
            <a:ext cx="144463" cy="2159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2627313" y="3933825"/>
            <a:ext cx="288925" cy="12954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851275" y="2997200"/>
            <a:ext cx="865188" cy="7143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411760" y="2924944"/>
            <a:ext cx="1152128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тембр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V="1">
            <a:off x="1042988" y="3429000"/>
            <a:ext cx="1152525" cy="5048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328</Words>
  <Application>Microsoft Office PowerPoint</Application>
  <PresentationFormat>Экран (4:3)</PresentationFormat>
  <Paragraphs>93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Презентация по теме «Средства музыкальной выразительности»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Виктория Закутина</dc:creator>
  <cp:lastModifiedBy>Ученик</cp:lastModifiedBy>
  <cp:revision>115</cp:revision>
  <dcterms:created xsi:type="dcterms:W3CDTF">2014-01-27T16:10:32Z</dcterms:created>
  <dcterms:modified xsi:type="dcterms:W3CDTF">2025-03-26T06:37:55Z</dcterms:modified>
</cp:coreProperties>
</file>