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7" r:id="rId1"/>
  </p:sldMasterIdLst>
  <p:notesMasterIdLst>
    <p:notesMasterId r:id="rId18"/>
  </p:notesMasterIdLst>
  <p:sldIdLst>
    <p:sldId id="256" r:id="rId2"/>
    <p:sldId id="258" r:id="rId3"/>
    <p:sldId id="267" r:id="rId4"/>
    <p:sldId id="264" r:id="rId5"/>
    <p:sldId id="268" r:id="rId6"/>
    <p:sldId id="271" r:id="rId7"/>
    <p:sldId id="269" r:id="rId8"/>
    <p:sldId id="265" r:id="rId9"/>
    <p:sldId id="270" r:id="rId10"/>
    <p:sldId id="280" r:id="rId11"/>
    <p:sldId id="278" r:id="rId12"/>
    <p:sldId id="279" r:id="rId13"/>
    <p:sldId id="273" r:id="rId14"/>
    <p:sldId id="261" r:id="rId15"/>
    <p:sldId id="277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38" autoAdjust="0"/>
  </p:normalViewPr>
  <p:slideViewPr>
    <p:cSldViewPr snapToGrid="0">
      <p:cViewPr varScale="1">
        <p:scale>
          <a:sx n="81" d="100"/>
          <a:sy n="81" d="100"/>
        </p:scale>
        <p:origin x="96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E8D85-6657-4B5B-8D18-0533E488BCF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C9CA-D2B2-45B4-A7D3-B5D90515E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8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C9CA-D2B2-45B4-A7D3-B5D90515E95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8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D8F4-8E95-45BC-A689-06B5D1ECC734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31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DE44-CAC9-4A6D-92CE-C55824CC1AFD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1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717F-6354-4165-B85A-862BC5F75A25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292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A939-4A7C-4B1C-A904-C54326993F29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7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5691-827D-4055-88D2-AA8E7B595C51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27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9905-57F8-409A-9FFD-F461A2D44D8B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16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2B1C-7E4D-4B6D-8DEC-7CF6885CC97A}" type="datetime1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1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581-19F4-4E5A-91EF-B2F3CDBAC3CA}" type="datetime1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3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010D-22B9-43C6-A5D3-EFB994749A73}" type="datetime1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3FDC8D5-7149-4929-A2D8-A485B53EC0F7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4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A790-9019-4889-B539-64C79F112E27}" type="datetime1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2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2B6902-F26C-45D5-8FB7-C6A2E3D1EDEE}" type="datetime1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9C05D81-B301-454C-8C68-9AB570FA29A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4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3.mp3"/><Relationship Id="rId12" Type="http://schemas.openxmlformats.org/officeDocument/2006/relationships/audio" Target="../media/media1.mp3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microsoft.com/office/2007/relationships/media" Target="../media/media1.mp3"/><Relationship Id="rId5" Type="http://schemas.microsoft.com/office/2007/relationships/media" Target="../media/media5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microsoft.com/office/2007/relationships/media" Target="../media/media5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7.xml"/><Relationship Id="rId5" Type="http://schemas.microsoft.com/office/2007/relationships/media" Target="../media/media2.mp3"/><Relationship Id="rId10" Type="http://schemas.openxmlformats.org/officeDocument/2006/relationships/audio" Target="../media/media4.mp3"/><Relationship Id="rId4" Type="http://schemas.openxmlformats.org/officeDocument/2006/relationships/audio" Target="../media/media6.mp3"/><Relationship Id="rId9" Type="http://schemas.microsoft.com/office/2007/relationships/media" Target="../media/media4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inkamuz.pro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jpeg"/><Relationship Id="rId2" Type="http://schemas.openxmlformats.org/officeDocument/2006/relationships/audio" Target="../media/media1.mp3"/><Relationship Id="rId16" Type="http://schemas.openxmlformats.org/officeDocument/2006/relationships/image" Target="../media/image5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42374"/>
            <a:ext cx="9144000" cy="2603995"/>
          </a:xfrm>
        </p:spPr>
        <p:txBody>
          <a:bodyPr wrap="none">
            <a:norm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Интерактивный тренажёр </a:t>
            </a: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уроку музыки</a:t>
            </a:r>
            <a:b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«Определение музыкального жанра»</a:t>
            </a:r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(для 2-3 классов)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41459" y="4975761"/>
            <a:ext cx="5157133" cy="1128156"/>
          </a:xfrm>
        </p:spPr>
        <p:txBody>
          <a:bodyPr wrap="none">
            <a:noAutofit/>
          </a:bodyPr>
          <a:lstStyle/>
          <a:p>
            <a:pPr algn="r"/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Автор: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Козырева Наталья Владимировна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музыки</a:t>
            </a:r>
          </a:p>
          <a:p>
            <a:pPr algn="r"/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127" y="1939240"/>
            <a:ext cx="11463746" cy="746810"/>
          </a:xfrm>
        </p:spPr>
        <p:txBody>
          <a:bodyPr wrap="none">
            <a:normAutofit/>
          </a:bodyPr>
          <a:lstStyle/>
          <a:p>
            <a:pPr marL="384048" lvl="2" indent="0">
              <a:buNone/>
            </a:pP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Решите интерактивный кроссворд.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10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3379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03909"/>
              </p:ext>
            </p:extLst>
          </p:nvPr>
        </p:nvGraphicFramePr>
        <p:xfrm>
          <a:off x="5333998" y="24476"/>
          <a:ext cx="6858001" cy="635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428">
                  <a:extLst>
                    <a:ext uri="{9D8B030D-6E8A-4147-A177-3AD203B41FA5}">
                      <a16:colId xmlns:a16="http://schemas.microsoft.com/office/drawing/2014/main" val="1905405708"/>
                    </a:ext>
                  </a:extLst>
                </a:gridCol>
                <a:gridCol w="669428">
                  <a:extLst>
                    <a:ext uri="{9D8B030D-6E8A-4147-A177-3AD203B41FA5}">
                      <a16:colId xmlns:a16="http://schemas.microsoft.com/office/drawing/2014/main" val="2778097891"/>
                    </a:ext>
                  </a:extLst>
                </a:gridCol>
                <a:gridCol w="544256">
                  <a:extLst>
                    <a:ext uri="{9D8B030D-6E8A-4147-A177-3AD203B41FA5}">
                      <a16:colId xmlns:a16="http://schemas.microsoft.com/office/drawing/2014/main" val="1553660525"/>
                    </a:ext>
                  </a:extLst>
                </a:gridCol>
                <a:gridCol w="721192">
                  <a:extLst>
                    <a:ext uri="{9D8B030D-6E8A-4147-A177-3AD203B41FA5}">
                      <a16:colId xmlns:a16="http://schemas.microsoft.com/office/drawing/2014/main" val="1023797825"/>
                    </a:ext>
                  </a:extLst>
                </a:gridCol>
                <a:gridCol w="684942">
                  <a:extLst>
                    <a:ext uri="{9D8B030D-6E8A-4147-A177-3AD203B41FA5}">
                      <a16:colId xmlns:a16="http://schemas.microsoft.com/office/drawing/2014/main" val="2209273059"/>
                    </a:ext>
                  </a:extLst>
                </a:gridCol>
                <a:gridCol w="723956">
                  <a:extLst>
                    <a:ext uri="{9D8B030D-6E8A-4147-A177-3AD203B41FA5}">
                      <a16:colId xmlns:a16="http://schemas.microsoft.com/office/drawing/2014/main" val="3407540056"/>
                    </a:ext>
                  </a:extLst>
                </a:gridCol>
                <a:gridCol w="746177">
                  <a:extLst>
                    <a:ext uri="{9D8B030D-6E8A-4147-A177-3AD203B41FA5}">
                      <a16:colId xmlns:a16="http://schemas.microsoft.com/office/drawing/2014/main" val="1261779664"/>
                    </a:ext>
                  </a:extLst>
                </a:gridCol>
                <a:gridCol w="734280">
                  <a:extLst>
                    <a:ext uri="{9D8B030D-6E8A-4147-A177-3AD203B41FA5}">
                      <a16:colId xmlns:a16="http://schemas.microsoft.com/office/drawing/2014/main" val="794767594"/>
                    </a:ext>
                  </a:extLst>
                </a:gridCol>
                <a:gridCol w="719765">
                  <a:extLst>
                    <a:ext uri="{9D8B030D-6E8A-4147-A177-3AD203B41FA5}">
                      <a16:colId xmlns:a16="http://schemas.microsoft.com/office/drawing/2014/main" val="2591195822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3648863230"/>
                    </a:ext>
                  </a:extLst>
                </a:gridCol>
              </a:tblGrid>
              <a:tr h="686724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296262"/>
                  </a:ext>
                </a:extLst>
              </a:tr>
              <a:tr h="573483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3096"/>
                  </a:ext>
                </a:extLst>
              </a:tr>
              <a:tr h="573483"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1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817016"/>
                  </a:ext>
                </a:extLst>
              </a:tr>
              <a:tr h="705593"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325959"/>
                  </a:ext>
                </a:extLst>
              </a:tr>
              <a:tr h="700162"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77172"/>
                  </a:ext>
                </a:extLst>
              </a:tr>
              <a:tr h="591955"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43705"/>
                  </a:ext>
                </a:extLst>
              </a:tr>
              <a:tr h="638628"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20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99538"/>
                  </a:ext>
                </a:extLst>
              </a:tr>
              <a:tr h="605245"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368449"/>
                  </a:ext>
                </a:extLst>
              </a:tr>
              <a:tr h="630465">
                <a:tc>
                  <a:txBody>
                    <a:bodyPr/>
                    <a:lstStyle/>
                    <a:p>
                      <a:endParaRPr lang="ru-RU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985311"/>
                  </a:ext>
                </a:extLst>
              </a:tr>
              <a:tr h="573483"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61536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48878"/>
              </p:ext>
            </p:extLst>
          </p:nvPr>
        </p:nvGraphicFramePr>
        <p:xfrm>
          <a:off x="9355720" y="1881666"/>
          <a:ext cx="2848151" cy="714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294">
                  <a:extLst>
                    <a:ext uri="{9D8B030D-6E8A-4147-A177-3AD203B41FA5}">
                      <a16:colId xmlns:a16="http://schemas.microsoft.com/office/drawing/2014/main" val="3889697445"/>
                    </a:ext>
                  </a:extLst>
                </a:gridCol>
                <a:gridCol w="694061">
                  <a:extLst>
                    <a:ext uri="{9D8B030D-6E8A-4147-A177-3AD203B41FA5}">
                      <a16:colId xmlns:a16="http://schemas.microsoft.com/office/drawing/2014/main" val="1453963893"/>
                    </a:ext>
                  </a:extLst>
                </a:gridCol>
                <a:gridCol w="705398">
                  <a:extLst>
                    <a:ext uri="{9D8B030D-6E8A-4147-A177-3AD203B41FA5}">
                      <a16:colId xmlns:a16="http://schemas.microsoft.com/office/drawing/2014/main" val="2472042385"/>
                    </a:ext>
                  </a:extLst>
                </a:gridCol>
                <a:gridCol w="705398">
                  <a:extLst>
                    <a:ext uri="{9D8B030D-6E8A-4147-A177-3AD203B41FA5}">
                      <a16:colId xmlns:a16="http://schemas.microsoft.com/office/drawing/2014/main" val="626016017"/>
                    </a:ext>
                  </a:extLst>
                </a:gridCol>
              </a:tblGrid>
              <a:tr h="71405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14075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39762"/>
              </p:ext>
            </p:extLst>
          </p:nvPr>
        </p:nvGraphicFramePr>
        <p:xfrm>
          <a:off x="9342384" y="1881666"/>
          <a:ext cx="744668" cy="399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668">
                  <a:extLst>
                    <a:ext uri="{9D8B030D-6E8A-4147-A177-3AD203B41FA5}">
                      <a16:colId xmlns:a16="http://schemas.microsoft.com/office/drawing/2014/main" val="2940413292"/>
                    </a:ext>
                  </a:extLst>
                </a:gridCol>
              </a:tblGrid>
              <a:tr h="70153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945226"/>
                  </a:ext>
                </a:extLst>
              </a:tr>
              <a:tr h="59179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151236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5486"/>
                  </a:ext>
                </a:extLst>
              </a:tr>
              <a:tr h="72039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956037"/>
                  </a:ext>
                </a:extLst>
              </a:tr>
              <a:tr h="66390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194237"/>
                  </a:ext>
                </a:extLst>
              </a:tr>
              <a:tr h="6545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777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549152"/>
              </p:ext>
            </p:extLst>
          </p:nvPr>
        </p:nvGraphicFramePr>
        <p:xfrm>
          <a:off x="11558772" y="3242094"/>
          <a:ext cx="614567" cy="3197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567">
                  <a:extLst>
                    <a:ext uri="{9D8B030D-6E8A-4147-A177-3AD203B41FA5}">
                      <a16:colId xmlns:a16="http://schemas.microsoft.com/office/drawing/2014/main" val="3260477657"/>
                    </a:ext>
                  </a:extLst>
                </a:gridCol>
              </a:tblGrid>
              <a:tr h="62865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14362"/>
                  </a:ext>
                </a:extLst>
              </a:tr>
              <a:tr h="68072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83774"/>
                  </a:ext>
                </a:extLst>
              </a:tr>
              <a:tr h="70911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76033"/>
                  </a:ext>
                </a:extLst>
              </a:tr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049218"/>
                  </a:ext>
                </a:extLst>
              </a:tr>
              <a:tr h="5894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014474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8328" y="91970"/>
            <a:ext cx="72752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dirty="0">
                <a:ln w="0"/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22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Этот музыкальный жанр </a:t>
            </a:r>
          </a:p>
          <a:p>
            <a:r>
              <a:rPr lang="ru-RU" sz="22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отличается размеренным темпом, четким ритмом, бодрым </a:t>
            </a:r>
            <a:r>
              <a:rPr lang="ru-RU" sz="22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характером. Основной </a:t>
            </a:r>
            <a:r>
              <a:rPr lang="ru-RU" sz="22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жанр военной музыки.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5627"/>
              </p:ext>
            </p:extLst>
          </p:nvPr>
        </p:nvGraphicFramePr>
        <p:xfrm>
          <a:off x="7233503" y="3853125"/>
          <a:ext cx="4958496" cy="70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539">
                  <a:extLst>
                    <a:ext uri="{9D8B030D-6E8A-4147-A177-3AD203B41FA5}">
                      <a16:colId xmlns:a16="http://schemas.microsoft.com/office/drawing/2014/main" val="3980238221"/>
                    </a:ext>
                  </a:extLst>
                </a:gridCol>
                <a:gridCol w="686732">
                  <a:extLst>
                    <a:ext uri="{9D8B030D-6E8A-4147-A177-3AD203B41FA5}">
                      <a16:colId xmlns:a16="http://schemas.microsoft.com/office/drawing/2014/main" val="2520783880"/>
                    </a:ext>
                  </a:extLst>
                </a:gridCol>
                <a:gridCol w="718838">
                  <a:extLst>
                    <a:ext uri="{9D8B030D-6E8A-4147-A177-3AD203B41FA5}">
                      <a16:colId xmlns:a16="http://schemas.microsoft.com/office/drawing/2014/main" val="2326707864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725511954"/>
                    </a:ext>
                  </a:extLst>
                </a:gridCol>
                <a:gridCol w="764401">
                  <a:extLst>
                    <a:ext uri="{9D8B030D-6E8A-4147-A177-3AD203B41FA5}">
                      <a16:colId xmlns:a16="http://schemas.microsoft.com/office/drawing/2014/main" val="913538601"/>
                    </a:ext>
                  </a:extLst>
                </a:gridCol>
                <a:gridCol w="683399">
                  <a:extLst>
                    <a:ext uri="{9D8B030D-6E8A-4147-A177-3AD203B41FA5}">
                      <a16:colId xmlns:a16="http://schemas.microsoft.com/office/drawing/2014/main" val="3970722770"/>
                    </a:ext>
                  </a:extLst>
                </a:gridCol>
                <a:gridCol w="647287">
                  <a:extLst>
                    <a:ext uri="{9D8B030D-6E8A-4147-A177-3AD203B41FA5}">
                      <a16:colId xmlns:a16="http://schemas.microsoft.com/office/drawing/2014/main" val="789735151"/>
                    </a:ext>
                  </a:extLst>
                </a:gridCol>
              </a:tblGrid>
              <a:tr h="7084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932047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57168486"/>
              </p:ext>
            </p:extLst>
          </p:nvPr>
        </p:nvGraphicFramePr>
        <p:xfrm>
          <a:off x="7948689" y="708366"/>
          <a:ext cx="687311" cy="3848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311">
                  <a:extLst>
                    <a:ext uri="{9D8B030D-6E8A-4147-A177-3AD203B41FA5}">
                      <a16:colId xmlns:a16="http://schemas.microsoft.com/office/drawing/2014/main" val="349670940"/>
                    </a:ext>
                  </a:extLst>
                </a:gridCol>
              </a:tblGrid>
              <a:tr h="626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737229"/>
                  </a:ext>
                </a:extLst>
              </a:tr>
              <a:tr h="5774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569672"/>
                  </a:ext>
                </a:extLst>
              </a:tr>
              <a:tr h="6744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791206"/>
                  </a:ext>
                </a:extLst>
              </a:tr>
              <a:tr h="62592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11536"/>
                  </a:ext>
                </a:extLst>
              </a:tr>
              <a:tr h="64437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06312"/>
                  </a:ext>
                </a:extLst>
              </a:tr>
              <a:tr h="69907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75696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88328" y="2549938"/>
            <a:ext cx="77668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Этот нежный, плавный и воздушный бальный танец</a:t>
            </a:r>
          </a:p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 популярен в 19 веке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Основан на плавном кружении,</a:t>
            </a:r>
          </a:p>
          <a:p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трёхдольный,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умеренно-быстрый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8328" y="1348942"/>
            <a:ext cx="62553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Этот народный танец характеризуется быстрым темпом и трехдольным размером, и смещением акцентов на 2 или 3 долю 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1509" y="3737281"/>
            <a:ext cx="79817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ru-RU" sz="2200" dirty="0">
                <a:solidFill>
                  <a:srgbClr val="3B3B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Популярный быстрый энергичный двудольный </a:t>
            </a:r>
          </a:p>
          <a:p>
            <a:r>
              <a:rPr lang="ru-RU" sz="2200" dirty="0">
                <a:solidFill>
                  <a:srgbClr val="3B3B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чешский танец (с чешского - «полшага»), </a:t>
            </a:r>
          </a:p>
          <a:p>
            <a:r>
              <a:rPr lang="ru-RU" sz="2200" dirty="0">
                <a:solidFill>
                  <a:srgbClr val="3B3B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исполняется парами по кругу.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1509" y="4968453"/>
            <a:ext cx="91542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ru-RU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Старинный народный французский грациозный танец  </a:t>
            </a:r>
          </a:p>
          <a:p>
            <a:r>
              <a:rPr lang="ru-RU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(от французского </a:t>
            </a:r>
            <a:r>
              <a:rPr lang="de-DE" sz="2200" dirty="0" err="1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</a:t>
            </a:r>
            <a:r>
              <a:rPr lang="de-DE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200" dirty="0" err="1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</a:t>
            </a:r>
            <a:r>
              <a:rPr lang="de-DE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</a:t>
            </a:r>
            <a:r>
              <a:rPr lang="ru-RU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маленький шаг). Танец </a:t>
            </a:r>
            <a:r>
              <a:rPr lang="ru-RU" sz="2200" dirty="0" smtClean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трёхдольный, исполняется </a:t>
            </a:r>
            <a:r>
              <a:rPr lang="ru-RU" sz="2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мелкими шашками с поклонами и реверансами на низких полупальцах в сдержанной, галантной манере.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989213" y="94069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7321143" y="2523209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11</a:t>
            </a:fld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6034826" y="1371005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7749796" y="5051900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5820339" y="4223548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46076" y="360403"/>
            <a:ext cx="5299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Ключи к кроссворду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12750" y="1007696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333403" y="3460492"/>
            <a:ext cx="508000" cy="34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80739" y="920739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 Марш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0739" y="2150942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 Мазурка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0739" y="3365925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Вальс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0739" y="4603738"/>
            <a:ext cx="1894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 Полька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0739" y="5841551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Менуэт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8637" y="161728"/>
            <a:ext cx="55547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Жанровая викторина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13</a:t>
            </a:fld>
            <a:endParaRPr lang="ru-RU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704" y="3541552"/>
            <a:ext cx="3206774" cy="1814225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7520644" y="1692432"/>
            <a:ext cx="3185377" cy="179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7520645" y="3564530"/>
            <a:ext cx="3185377" cy="179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pic>
        <p:nvPicPr>
          <p:cNvPr id="80" name="П.И. Чайковский - Вальс из _Детского альбома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2623" y="3839064"/>
            <a:ext cx="609600" cy="609600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4278723" y="1708302"/>
            <a:ext cx="3185377" cy="179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43402" y="1699687"/>
            <a:ext cx="3185377" cy="179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4278723" y="3541552"/>
            <a:ext cx="3185377" cy="179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72" name="s-prokofev-marsh-iz-cikla-detskaja-muzy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7939" y="2082747"/>
            <a:ext cx="637528" cy="637528"/>
          </a:xfrm>
          <a:prstGeom prst="rect">
            <a:avLst/>
          </a:prstGeom>
        </p:spPr>
      </p:pic>
      <p:pic>
        <p:nvPicPr>
          <p:cNvPr id="69" name="2 класс - П. Чайковский. Полька. (www.hotplayer.ru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7023" y="1933254"/>
            <a:ext cx="668383" cy="557649"/>
          </a:xfrm>
          <a:prstGeom prst="rect">
            <a:avLst/>
          </a:prstGeom>
        </p:spPr>
      </p:pic>
      <p:pic>
        <p:nvPicPr>
          <p:cNvPr id="26" name="П. И. Чайковский Детский альбом - 10. Мазур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7023" y="3766493"/>
            <a:ext cx="609600" cy="609600"/>
          </a:xfrm>
          <a:prstGeom prst="rect">
            <a:avLst/>
          </a:prstGeom>
        </p:spPr>
      </p:pic>
      <p:pic>
        <p:nvPicPr>
          <p:cNvPr id="84" name="Бах - Менуэт ре минор (Из Нотной тетради Анны Магдалены Бах )_(sparkmusic.ru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14185" y="3664847"/>
            <a:ext cx="609600" cy="609600"/>
          </a:xfrm>
          <a:prstGeom prst="rect">
            <a:avLst/>
          </a:prstGeom>
        </p:spPr>
      </p:pic>
      <p:sp>
        <p:nvSpPr>
          <p:cNvPr id="86" name="Прямоугольник 85"/>
          <p:cNvSpPr/>
          <p:nvPr/>
        </p:nvSpPr>
        <p:spPr>
          <a:xfrm>
            <a:off x="7786110" y="3647216"/>
            <a:ext cx="1340432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Менуэт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141773" y="3647216"/>
            <a:ext cx="1082349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Вальс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388341" y="1815933"/>
            <a:ext cx="1315296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Полька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4383299" y="3647216"/>
            <a:ext cx="1624291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Мазурка 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7768135" y="1815933"/>
            <a:ext cx="1225015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Марш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104429" y="1821137"/>
            <a:ext cx="1340432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Менуэт</a:t>
            </a:r>
          </a:p>
        </p:txBody>
      </p:sp>
      <p:pic>
        <p:nvPicPr>
          <p:cNvPr id="92" name="Иоганн Себастьян Бах - Нотная тетрадь Анны Магдалены Бах - 5. Менуэт соль минор_(mp3maestro.ru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25392" y="1815933"/>
            <a:ext cx="609600" cy="6096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59272" y="5653923"/>
            <a:ext cx="3488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Проверьте себя (   ).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4435" y="5853437"/>
            <a:ext cx="274344" cy="262151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89774" y="939876"/>
            <a:ext cx="53751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Прослушайте 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определите 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жанр.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5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mute="1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8927" y="275084"/>
            <a:ext cx="69541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Музыкальные аудиофайлы </a:t>
            </a:r>
          </a:p>
          <a:p>
            <a:pPr algn="ctr"/>
            <a:r>
              <a:rPr lang="ru-RU" sz="3600" b="1" cap="none" spc="0" dirty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(ключи к викторине)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201" y="1948934"/>
            <a:ext cx="798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И.С. Бах Менуэт соль минор из нотной тетради Анны Магдалены Бах.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201" y="5604924"/>
            <a:ext cx="775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И.С. Бах Менуэт ре минор из нотной тетради Анны Магдалены Бах. </a:t>
            </a:r>
          </a:p>
        </p:txBody>
      </p:sp>
      <p:pic>
        <p:nvPicPr>
          <p:cNvPr id="4" name="Иоганн Себастьян Бах - Нотная тетрадь Анны Магдалены Бах - 5. Менуэт соль минор_(mp3maestr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0458" y="1828800"/>
            <a:ext cx="609600" cy="609600"/>
          </a:xfrm>
          <a:prstGeom prst="rect">
            <a:avLst/>
          </a:prstGeom>
        </p:spPr>
      </p:pic>
      <p:pic>
        <p:nvPicPr>
          <p:cNvPr id="8" name="Бах - Менуэт ре минор (Из Нотной тетради Анны Магдалены Бах )_(sparkmusic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0458" y="548479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201" y="4142528"/>
            <a:ext cx="891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И.М. Чайковский. Мазурка из цикла пьес для фортепиано «Детский альбом».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201" y="4873726"/>
            <a:ext cx="1114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С.С. Прокофьев. Марш деревянных солдатиков из цикла пьес для фортепиано «Детский альбом».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201" y="2680132"/>
            <a:ext cx="863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И.М. Чайковский. Вальс из цикла пьес для фортепиано «Детский альбом».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201" y="3411330"/>
            <a:ext cx="878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И.М. Чайковский. Полька из цикла пьес для фортепиано «Детский альбом».  </a:t>
            </a:r>
          </a:p>
        </p:txBody>
      </p:sp>
      <p:pic>
        <p:nvPicPr>
          <p:cNvPr id="15" name="s-prokofev-marsh-iz-cikla-detskaja-muzyk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45531" y="4701084"/>
            <a:ext cx="637528" cy="637528"/>
          </a:xfrm>
          <a:prstGeom prst="rect">
            <a:avLst/>
          </a:prstGeom>
        </p:spPr>
      </p:pic>
      <p:pic>
        <p:nvPicPr>
          <p:cNvPr id="16" name="2 класс - П. Чайковский. Полька. (www.hotplayer.ru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7924" y="3350327"/>
            <a:ext cx="609600" cy="609600"/>
          </a:xfrm>
          <a:prstGeom prst="rect">
            <a:avLst/>
          </a:prstGeom>
        </p:spPr>
      </p:pic>
      <p:pic>
        <p:nvPicPr>
          <p:cNvPr id="17" name="П.И. Чайковский - Вальс из _Детского альбома_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0458" y="2609170"/>
            <a:ext cx="609600" cy="6096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14</a:t>
            </a:fld>
            <a:endParaRPr lang="ru-RU"/>
          </a:p>
        </p:txBody>
      </p:sp>
      <p:pic>
        <p:nvPicPr>
          <p:cNvPr id="18" name="Бах - Менуэт ре минор (Из Нотной тетради Анны Магдалены Бах )_(sparkmusic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0458" y="4083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7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mute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2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0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0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1994" y="461642"/>
            <a:ext cx="53880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Ссылки на источники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8267" y="1910834"/>
            <a:ext cx="389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https://www.belcanto.ru/mazurka.html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7214" y="2358431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https://www.belcanto.ru/polka.html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8267" y="2806028"/>
            <a:ext cx="380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https://www.belcanto.ru/marche.html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7214" y="3253625"/>
            <a:ext cx="357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https://www.belcanto.ru/valse.html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7214" y="3622957"/>
            <a:ext cx="3836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https://www.belcanto.ru/menuet.html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7214" y="4948919"/>
            <a:ext cx="2190215" cy="3693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2"/>
              </a:rPr>
              <a:t>https://pinkamuz.pro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8267" y="4362293"/>
            <a:ext cx="3027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chemeClr val="accent1"/>
                </a:solidFill>
              </a:rPr>
              <a:t>Викторина (аудиофайлы)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98267" y="1468039"/>
            <a:ext cx="15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chemeClr val="accent1"/>
                </a:solidFill>
              </a:rPr>
              <a:t>Кроссворд</a:t>
            </a:r>
            <a:r>
              <a:rPr lang="ru-RU" dirty="0"/>
              <a:t>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6401" y="773282"/>
            <a:ext cx="1087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sun9-73.userapi.com/s/v1/ig2/UGfLDJjAfCAoB9q3n8iDVjUeIcIUwz65R16aLCkz33DbX_6_yocydlNVrNDTNij4OhwyM-vr0Zg6oWjhlBy8Aohj.jpg?quality=96&amp;as=32x19,48x29,72x44,108x66,160x97,240x146,360x219,480x292,540x328,640x389,720x438,956x581&amp;from=bu&amp;u=sr-XCBQrwJCdvniI3v6g5Xlf7GjXF-mSUoxMpziXhoQ&amp;cs=956x581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1829" y="219810"/>
            <a:ext cx="142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chemeClr val="accent1"/>
                </a:solidFill>
              </a:rPr>
              <a:t>Картинки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6401" y="3332353"/>
            <a:ext cx="5147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https://images.nypl.org/index.php?id=5377906&amp;t=w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401" y="2652982"/>
            <a:ext cx="985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https://i.pinimg.com/736x/93/5f/1d/935f1d4f24d15a8d45ff00fdd82759bb.jpg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401" y="3903711"/>
            <a:ext cx="1037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https://cdn.culture.ru/images/c1e6a505-6008-5f35-ad12-e9813941560c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401" y="2081624"/>
            <a:ext cx="11785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https://img2.labirint.ru/rcimg/fa60295c5b5eab02ef45ae3f6338072e/1920x1080/books63/625188/ph_10.jpg?1564065735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 wrap="none">
            <a:norm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работы с тренажёром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13" y="1845734"/>
            <a:ext cx="10956175" cy="4023360"/>
          </a:xfrm>
        </p:spPr>
        <p:txBody>
          <a:bodyPr wrap="none">
            <a:norm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Нажмите на кнопку </a:t>
            </a:r>
            <a:r>
              <a:rPr lang="ru-RU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чтобы прослушать музыкальное произведение.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Чтобы выбрать ответ, </a:t>
            </a:r>
            <a:r>
              <a:rPr lang="ru-RU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кликните по карточке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соответствующим 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вариантов ответа. (Проверьте себя!     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Равнобедренный треугольник 4"/>
          <p:cNvSpPr/>
          <p:nvPr/>
        </p:nvSpPr>
        <p:spPr>
          <a:xfrm flipV="1">
            <a:off x="5949597" y="2933643"/>
            <a:ext cx="292806" cy="2812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</a:t>
            </a:r>
            <a:r>
              <a:rPr lang="ru-RU" sz="3600" b="1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метр в </a:t>
            </a:r>
            <a:r>
              <a:rPr lang="ru-RU" sz="3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музыке?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72160" y="2086892"/>
            <a:ext cx="5501640" cy="4023360"/>
          </a:xfrm>
        </p:spPr>
        <p:txBody>
          <a:bodyPr wrap="none">
            <a:normAutofit fontScale="70000" lnSpcReduction="20000"/>
          </a:bodyPr>
          <a:lstStyle/>
          <a:p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Метр в музыке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</a:p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это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соотношение </a:t>
            </a:r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сильных и слабых долей в одном такте. </a:t>
            </a:r>
          </a:p>
          <a:p>
            <a:endPara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99580" y="2086892"/>
            <a:ext cx="4937760" cy="4023360"/>
          </a:xfrm>
        </p:spPr>
        <p:txBody>
          <a:bodyPr wrap="none">
            <a:normAutofit fontScale="70000" lnSpcReduction="20000"/>
          </a:bodyPr>
          <a:lstStyle/>
          <a:p>
            <a:pPr lvl="0">
              <a:buClr>
                <a:srgbClr val="E32D91"/>
              </a:buClr>
            </a:pP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такта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lvl="0">
              <a:buClr>
                <a:srgbClr val="E32D91"/>
              </a:buClr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единица метра такта.</a:t>
            </a:r>
          </a:p>
          <a:p>
            <a:pPr lvl="0">
              <a:buClr>
                <a:srgbClr val="E32D91"/>
              </a:buClr>
            </a:pP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E32D91"/>
              </a:buClr>
            </a:pPr>
            <a:r>
              <a:rPr lang="ru-RU" sz="2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Сильная доля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lvl="0">
              <a:buClr>
                <a:srgbClr val="E32D91"/>
              </a:buClr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«тяжёлая»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опорная </a:t>
            </a:r>
          </a:p>
          <a:p>
            <a:pPr lvl="0">
              <a:buClr>
                <a:srgbClr val="E32D91"/>
              </a:buClr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такта (1-ая доля).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Слабая </a:t>
            </a:r>
            <a:r>
              <a:rPr lang="ru-RU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лёгкая доля такта </a:t>
            </a:r>
          </a:p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(без акцента).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Упражнения №1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845734"/>
            <a:ext cx="10058400" cy="4023360"/>
          </a:xfrm>
        </p:spPr>
        <p:txBody>
          <a:bodyPr/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Установите соответствие. </a:t>
            </a: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Определите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долей в такте (2 или 3)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рисунку.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3928" y="828627"/>
            <a:ext cx="1186414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Определите ударный слог и количество слогов 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</a:t>
            </a:r>
            <a:r>
              <a:rPr lang="ru-RU" sz="2400" dirty="0" smtClean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n w="0"/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Произнесите слово по слогам. 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себя! (  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Произнесите 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каждое слово 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еще 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раз, выделяя 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сильную долю сильным хлопком.</a:t>
            </a:r>
          </a:p>
          <a:p>
            <a:endParaRPr lang="ru-RU" sz="2400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/>
            </a:pP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7448" y="3957982"/>
            <a:ext cx="12538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400" b="1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ч-ка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74190" y="3961479"/>
            <a:ext cx="21502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2400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ru-RU" sz="24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</a:t>
            </a:r>
            <a:r>
              <a:rPr lang="ru-RU" sz="2400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24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endParaRPr lang="ru-RU" sz="2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40594" y="3957981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2400" cap="none" spc="0" dirty="0">
              <a:ln/>
              <a:solidFill>
                <a:schemeClr val="accent4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7174" y="3865647"/>
            <a:ext cx="41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´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3222" y="3877973"/>
            <a:ext cx="41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´</a:t>
            </a:r>
            <a:endParaRPr lang="ru-RU" sz="3600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596006" y="4511976"/>
            <a:ext cx="1157610" cy="519394"/>
            <a:chOff x="1606897" y="4504504"/>
            <a:chExt cx="1157610" cy="519394"/>
          </a:xfrm>
        </p:grpSpPr>
        <p:sp>
          <p:nvSpPr>
            <p:cNvPr id="40" name="Овал 39"/>
            <p:cNvSpPr/>
            <p:nvPr/>
          </p:nvSpPr>
          <p:spPr>
            <a:xfrm>
              <a:off x="1606897" y="4508015"/>
              <a:ext cx="487407" cy="51588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44" name="Овал 43"/>
            <p:cNvSpPr/>
            <p:nvPr/>
          </p:nvSpPr>
          <p:spPr>
            <a:xfrm>
              <a:off x="2277100" y="4504504"/>
              <a:ext cx="487407" cy="5158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4967336" y="4504502"/>
            <a:ext cx="1866984" cy="523357"/>
            <a:chOff x="4967336" y="4504502"/>
            <a:chExt cx="1866984" cy="523357"/>
          </a:xfrm>
        </p:grpSpPr>
        <p:sp>
          <p:nvSpPr>
            <p:cNvPr id="41" name="Овал 40"/>
            <p:cNvSpPr/>
            <p:nvPr/>
          </p:nvSpPr>
          <p:spPr>
            <a:xfrm>
              <a:off x="4967336" y="4511976"/>
              <a:ext cx="487407" cy="51588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45" name="Овал 44"/>
            <p:cNvSpPr/>
            <p:nvPr/>
          </p:nvSpPr>
          <p:spPr>
            <a:xfrm>
              <a:off x="5671423" y="4504503"/>
              <a:ext cx="487407" cy="5158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6346913" y="4504502"/>
              <a:ext cx="487407" cy="5158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sp>
        <p:nvSpPr>
          <p:cNvPr id="49" name="Равнобедренный треугольник 48"/>
          <p:cNvSpPr/>
          <p:nvPr/>
        </p:nvSpPr>
        <p:spPr>
          <a:xfrm flipV="1">
            <a:off x="3220535" y="1720135"/>
            <a:ext cx="223309" cy="2626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 flipV="1">
            <a:off x="1693306" y="5292816"/>
            <a:ext cx="292806" cy="2812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 flipV="1">
            <a:off x="5095048" y="5247672"/>
            <a:ext cx="292806" cy="2812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1830" y="5643040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 себя!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1</a:t>
            </a:r>
          </a:p>
        </p:txBody>
      </p:sp>
    </p:spTree>
    <p:extLst>
      <p:ext uri="{BB962C8B-B14F-4D97-AF65-F5344CB8AC3E}">
        <p14:creationId xmlns:p14="http://schemas.microsoft.com/office/powerpoint/2010/main" val="20329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/>
          <p:cNvSpPr/>
          <p:nvPr/>
        </p:nvSpPr>
        <p:spPr>
          <a:xfrm>
            <a:off x="1141810" y="4309201"/>
            <a:ext cx="563484" cy="6065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994889" y="4367414"/>
            <a:ext cx="653308" cy="5259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2192" y="734773"/>
            <a:ext cx="2791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5122" y="473163"/>
            <a:ext cx="641268" cy="76944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98820" y="473163"/>
            <a:ext cx="641268" cy="76944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20708" y="3269792"/>
            <a:ext cx="902525" cy="9025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8" name="Овал 17"/>
          <p:cNvSpPr/>
          <p:nvPr/>
        </p:nvSpPr>
        <p:spPr>
          <a:xfrm>
            <a:off x="2059963" y="3275060"/>
            <a:ext cx="902525" cy="9025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322056" y="3183272"/>
            <a:ext cx="11875" cy="127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65774" y="2041807"/>
            <a:ext cx="9881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ru-RU" sz="24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Определите ударный слог и количество слогов (2, 3)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рисунку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7262" y="2693415"/>
            <a:ext cx="9956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Прохлопайте в ладоши, выделяя сильную долю сильным хлопком.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5774" y="5382935"/>
            <a:ext cx="96471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Проверьте себя. (Выберите карточку с правильным ответом.   )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270" y="5839332"/>
            <a:ext cx="11481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ответ верный, цифры на карточке окрасятся в зелёный цвет..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6</a:t>
            </a:fld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53057" y="4335390"/>
            <a:ext cx="15231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400" b="1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 -  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45973" y="4295269"/>
            <a:ext cx="41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´</a:t>
            </a:r>
            <a:endParaRPr lang="ru-RU" sz="3600" dirty="0"/>
          </a:p>
        </p:txBody>
      </p:sp>
      <p:sp>
        <p:nvSpPr>
          <p:cNvPr id="35" name="Равнобедренный треугольник 34"/>
          <p:cNvSpPr/>
          <p:nvPr/>
        </p:nvSpPr>
        <p:spPr>
          <a:xfrm flipV="1">
            <a:off x="9277317" y="5589162"/>
            <a:ext cx="223309" cy="2626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вал 44"/>
          <p:cNvSpPr/>
          <p:nvPr/>
        </p:nvSpPr>
        <p:spPr>
          <a:xfrm>
            <a:off x="1162004" y="4446348"/>
            <a:ext cx="558705" cy="472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944602" y="4446348"/>
            <a:ext cx="558705" cy="4727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623749" y="4424821"/>
            <a:ext cx="558705" cy="4727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2192" y="734773"/>
            <a:ext cx="2791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79479" y="506842"/>
            <a:ext cx="641268" cy="76944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1693" y="473163"/>
            <a:ext cx="641268" cy="76944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908426" y="3309887"/>
            <a:ext cx="902525" cy="9025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9" name="Овал 28"/>
          <p:cNvSpPr/>
          <p:nvPr/>
        </p:nvSpPr>
        <p:spPr>
          <a:xfrm>
            <a:off x="826198" y="3309887"/>
            <a:ext cx="902525" cy="9025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Овал 29"/>
          <p:cNvSpPr/>
          <p:nvPr/>
        </p:nvSpPr>
        <p:spPr>
          <a:xfrm>
            <a:off x="2997821" y="3309887"/>
            <a:ext cx="902525" cy="9025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044537" y="3113862"/>
            <a:ext cx="11875" cy="12706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39838" y="5375210"/>
            <a:ext cx="96903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Проверьте себя. (Выберите карточку с правильным ответом.   )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8724" y="5842968"/>
            <a:ext cx="11481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ответ верный, цифры на карточке окрасятся в зелёный цвет.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" name="Равнобедренный треугольник 45"/>
          <p:cNvSpPr/>
          <p:nvPr/>
        </p:nvSpPr>
        <p:spPr>
          <a:xfrm flipV="1">
            <a:off x="9209717" y="5474716"/>
            <a:ext cx="223309" cy="2626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7</a:t>
            </a:fld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135083" y="4408272"/>
            <a:ext cx="21502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  </a:t>
            </a:r>
            <a:r>
              <a:rPr lang="ru-RU" sz="2400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ru-RU" sz="24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</a:t>
            </a:r>
            <a:r>
              <a:rPr lang="ru-RU" sz="2400" cap="none" spc="0" dirty="0">
                <a:ln/>
                <a:solidFill>
                  <a:schemeClr val="accent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24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endParaRPr lang="ru-RU" sz="2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64115" y="4324766"/>
            <a:ext cx="41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´</a:t>
            </a:r>
            <a:endParaRPr lang="ru-RU" sz="3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65774" y="2041807"/>
            <a:ext cx="9881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ru-RU" sz="2400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Определите ударный слог и количество слогов (2, 3)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рисунку</a:t>
            </a:r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7262" y="2693415"/>
            <a:ext cx="9956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ru-RU" sz="24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Прохлопайте в ладоши, выделяя сильную долю сильным хлопком.</a:t>
            </a:r>
            <a:endParaRPr lang="ru-RU" sz="2400" b="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Упражнения №2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74" y="1939240"/>
            <a:ext cx="11482252" cy="1088968"/>
          </a:xfrm>
        </p:spPr>
        <p:txBody>
          <a:bodyPr wrap="none">
            <a:norm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Определите количество долей в такте (2 или 3) по рисунку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Назовите жанр музыкального произведения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3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9409166" y="3982516"/>
            <a:ext cx="1730786" cy="2123658"/>
            <a:chOff x="9409166" y="3982516"/>
            <a:chExt cx="1730786" cy="2123658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9409166" y="3982516"/>
              <a:ext cx="1730786" cy="21236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ru-RU" sz="4400" b="1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ru-RU" sz="4400" b="1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ru-RU" sz="4400" b="1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64783" y="4548919"/>
              <a:ext cx="1030313" cy="117663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257224" y="215351"/>
            <a:ext cx="112125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Послушайте и определите количество долей 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(сильных и слабых) долей, типичных для жанров  </a:t>
            </a:r>
            <a:r>
              <a:rPr lang="ru-RU" sz="2400" b="1" dirty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№1-5.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</a:t>
            </a:r>
            <a:r>
              <a:rPr lang="ru-RU" sz="2400" b="1" dirty="0">
                <a:ln w="0"/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себя (  ).</a:t>
            </a:r>
            <a:endParaRPr lang="ru-RU" sz="2400" b="1" cap="none" spc="0" dirty="0">
              <a:ln w="0"/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09166" y="1979912"/>
            <a:ext cx="1741549" cy="2002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262" y="1979911"/>
            <a:ext cx="1714478" cy="2032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1622" y="1990944"/>
            <a:ext cx="1741549" cy="1991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вальс</a:t>
            </a:r>
          </a:p>
          <a:p>
            <a:pPr algn="ctr"/>
            <a:endParaRPr lang="ru-RU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8558" y="2030195"/>
            <a:ext cx="1741549" cy="1952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мазурка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24484" y="1979911"/>
            <a:ext cx="1741549" cy="2002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менуэт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2262" y="4023648"/>
            <a:ext cx="1712093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>
          <a:xfrm flipV="1">
            <a:off x="7968904" y="1131557"/>
            <a:ext cx="254000" cy="241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966628" y="1553654"/>
            <a:ext cx="365745" cy="410464"/>
            <a:chOff x="1398684" y="1539371"/>
            <a:chExt cx="365745" cy="410464"/>
          </a:xfrm>
        </p:grpSpPr>
        <p:sp>
          <p:nvSpPr>
            <p:cNvPr id="35" name="Равнобедренный треугольник 34"/>
            <p:cNvSpPr/>
            <p:nvPr/>
          </p:nvSpPr>
          <p:spPr>
            <a:xfrm flipV="1">
              <a:off x="1398684" y="1587913"/>
              <a:ext cx="365745" cy="3619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41223" y="1539371"/>
              <a:ext cx="248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10101509" y="1513792"/>
            <a:ext cx="365745" cy="423139"/>
            <a:chOff x="10097069" y="1526696"/>
            <a:chExt cx="365745" cy="423139"/>
          </a:xfrm>
        </p:grpSpPr>
        <p:sp>
          <p:nvSpPr>
            <p:cNvPr id="59" name="Равнобедренный треугольник 58"/>
            <p:cNvSpPr/>
            <p:nvPr/>
          </p:nvSpPr>
          <p:spPr>
            <a:xfrm flipV="1">
              <a:off x="10097069" y="1587913"/>
              <a:ext cx="365745" cy="3619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155911" y="1526696"/>
              <a:ext cx="248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5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7760460" y="1507367"/>
            <a:ext cx="365745" cy="437585"/>
            <a:chOff x="7837396" y="3618611"/>
            <a:chExt cx="365745" cy="437585"/>
          </a:xfrm>
        </p:grpSpPr>
        <p:sp>
          <p:nvSpPr>
            <p:cNvPr id="57" name="Равнобедренный треугольник 56"/>
            <p:cNvSpPr/>
            <p:nvPr/>
          </p:nvSpPr>
          <p:spPr>
            <a:xfrm flipV="1">
              <a:off x="7837396" y="3694274"/>
              <a:ext cx="365745" cy="3619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02027" y="3618611"/>
              <a:ext cx="236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4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5399850" y="1513792"/>
            <a:ext cx="385305" cy="430714"/>
            <a:chOff x="5393762" y="1795246"/>
            <a:chExt cx="385305" cy="430714"/>
          </a:xfrm>
        </p:grpSpPr>
        <p:sp>
          <p:nvSpPr>
            <p:cNvPr id="55" name="Равнобедренный треугольник 54"/>
            <p:cNvSpPr/>
            <p:nvPr/>
          </p:nvSpPr>
          <p:spPr>
            <a:xfrm flipV="1">
              <a:off x="5393762" y="1864038"/>
              <a:ext cx="385305" cy="3619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50949" y="1795246"/>
              <a:ext cx="246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3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236857" y="1539371"/>
            <a:ext cx="365745" cy="405135"/>
            <a:chOff x="3337757" y="1539371"/>
            <a:chExt cx="365745" cy="405135"/>
          </a:xfrm>
        </p:grpSpPr>
        <p:sp>
          <p:nvSpPr>
            <p:cNvPr id="56" name="Равнобедренный треугольник 55"/>
            <p:cNvSpPr/>
            <p:nvPr/>
          </p:nvSpPr>
          <p:spPr>
            <a:xfrm flipV="1">
              <a:off x="3337757" y="1582584"/>
              <a:ext cx="365745" cy="3619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02935" y="1539371"/>
              <a:ext cx="248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</a:t>
              </a: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2551622" y="3982516"/>
            <a:ext cx="1730786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839321" y="3982516"/>
            <a:ext cx="1730786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131113" y="3982516"/>
            <a:ext cx="1730786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4400" b="1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44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5D81-B301-454C-8C68-9AB570FA29A9}" type="slidenum">
              <a:rPr lang="ru-RU" smtClean="0"/>
              <a:t>9</a:t>
            </a:fld>
            <a:endParaRPr lang="ru-RU"/>
          </a:p>
        </p:txBody>
      </p:sp>
      <p:pic>
        <p:nvPicPr>
          <p:cNvPr id="31" name="Picture 2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46" y="3509972"/>
            <a:ext cx="1776413" cy="10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Picture backgroun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5774" r="4141" b="10192"/>
          <a:stretch/>
        </p:blipFill>
        <p:spPr bwMode="auto">
          <a:xfrm>
            <a:off x="2567746" y="3498938"/>
            <a:ext cx="1727492" cy="11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303" y="3434938"/>
            <a:ext cx="1730085" cy="1177419"/>
          </a:xfrm>
          <a:prstGeom prst="rect">
            <a:avLst/>
          </a:prstGeom>
        </p:spPr>
      </p:pic>
      <p:pic>
        <p:nvPicPr>
          <p:cNvPr id="34" name="Picture 6" descr="Picture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24" y="3405426"/>
            <a:ext cx="1741012" cy="12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Picture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82" y="3498938"/>
            <a:ext cx="1712913" cy="12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Овал 37"/>
          <p:cNvSpPr/>
          <p:nvPr/>
        </p:nvSpPr>
        <p:spPr>
          <a:xfrm>
            <a:off x="508137" y="99931"/>
            <a:ext cx="2140060" cy="62674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1</a:t>
            </a:r>
          </a:p>
        </p:txBody>
      </p:sp>
      <p:pic>
        <p:nvPicPr>
          <p:cNvPr id="37" name="Иоганн Себастьян Бах - Нотная тетрадь Анны Магдалены Бах - 5. Менуэт соль минор_(mp3maestr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61573" y="2098802"/>
            <a:ext cx="609600" cy="609600"/>
          </a:xfrm>
          <a:prstGeom prst="rect">
            <a:avLst/>
          </a:prstGeom>
        </p:spPr>
      </p:pic>
      <p:pic>
        <p:nvPicPr>
          <p:cNvPr id="39" name="s-prokofev-marsh-iz-cikla-detskaja-muzy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08408" y="2070874"/>
            <a:ext cx="637528" cy="637528"/>
          </a:xfrm>
          <a:prstGeom prst="rect">
            <a:avLst/>
          </a:prstGeom>
        </p:spPr>
      </p:pic>
      <p:pic>
        <p:nvPicPr>
          <p:cNvPr id="40" name="П. И. Чайковский Детский альбом - 10. Мазурк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94532" y="2070874"/>
            <a:ext cx="609600" cy="609600"/>
          </a:xfrm>
          <a:prstGeom prst="rect">
            <a:avLst/>
          </a:prstGeom>
        </p:spPr>
      </p:pic>
      <p:pic>
        <p:nvPicPr>
          <p:cNvPr id="41" name="П.И. Чайковский - Вальс из _Детского альбома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04104" y="2082753"/>
            <a:ext cx="609600" cy="609600"/>
          </a:xfrm>
          <a:prstGeom prst="rect">
            <a:avLst/>
          </a:prstGeom>
        </p:spPr>
      </p:pic>
      <p:pic>
        <p:nvPicPr>
          <p:cNvPr id="42" name="2 класс - П. Чайковский. Полька. (www.hotplayer.ru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3618" y="2082753"/>
            <a:ext cx="668383" cy="5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mute="1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 animBg="1"/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1344</TotalTime>
  <Words>728</Words>
  <Application>Microsoft Office PowerPoint</Application>
  <PresentationFormat>Широкоэкранный</PresentationFormat>
  <Paragraphs>200</Paragraphs>
  <Slides>16</Slides>
  <Notes>1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Ретро</vt:lpstr>
      <vt:lpstr>Интерактивный тренажёр  к уроку музыки «Определение музыкального жанра» (для 2-3 классов)</vt:lpstr>
      <vt:lpstr>Правила работы с тренажёром </vt:lpstr>
      <vt:lpstr>Что такое метр в музыке?</vt:lpstr>
      <vt:lpstr>Упражнения №1</vt:lpstr>
      <vt:lpstr>Презентация PowerPoint</vt:lpstr>
      <vt:lpstr>Презентация PowerPoint</vt:lpstr>
      <vt:lpstr>Презентация PowerPoint</vt:lpstr>
      <vt:lpstr>Упражнения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 музыки «» - класс</dc:title>
  <dc:creator>Наталья</dc:creator>
  <cp:lastModifiedBy>Наталья</cp:lastModifiedBy>
  <cp:revision>221</cp:revision>
  <dcterms:created xsi:type="dcterms:W3CDTF">2025-01-25T14:20:24Z</dcterms:created>
  <dcterms:modified xsi:type="dcterms:W3CDTF">2025-02-23T21:26:38Z</dcterms:modified>
  <cp:contentStatus/>
</cp:coreProperties>
</file>