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7"/>
  </p:notesMasterIdLst>
  <p:sldIdLst>
    <p:sldId id="256" r:id="rId2"/>
    <p:sldId id="326" r:id="rId3"/>
    <p:sldId id="385" r:id="rId4"/>
    <p:sldId id="372" r:id="rId5"/>
    <p:sldId id="373" r:id="rId6"/>
    <p:sldId id="374" r:id="rId7"/>
    <p:sldId id="383" r:id="rId8"/>
    <p:sldId id="309" r:id="rId9"/>
    <p:sldId id="292" r:id="rId10"/>
    <p:sldId id="294" r:id="rId11"/>
    <p:sldId id="334" r:id="rId12"/>
    <p:sldId id="333" r:id="rId13"/>
    <p:sldId id="345" r:id="rId14"/>
    <p:sldId id="346" r:id="rId15"/>
    <p:sldId id="337" r:id="rId16"/>
    <p:sldId id="354" r:id="rId17"/>
    <p:sldId id="386" r:id="rId18"/>
    <p:sldId id="358" r:id="rId19"/>
    <p:sldId id="338" r:id="rId20"/>
    <p:sldId id="359" r:id="rId21"/>
    <p:sldId id="351" r:id="rId22"/>
    <p:sldId id="352" r:id="rId23"/>
    <p:sldId id="336" r:id="rId24"/>
    <p:sldId id="355" r:id="rId25"/>
    <p:sldId id="357" r:id="rId26"/>
    <p:sldId id="376" r:id="rId27"/>
    <p:sldId id="339" r:id="rId28"/>
    <p:sldId id="353" r:id="rId29"/>
    <p:sldId id="377" r:id="rId30"/>
    <p:sldId id="382" r:id="rId31"/>
    <p:sldId id="381" r:id="rId32"/>
    <p:sldId id="378" r:id="rId33"/>
    <p:sldId id="379" r:id="rId34"/>
    <p:sldId id="360" r:id="rId35"/>
    <p:sldId id="258" r:id="rId3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099" userDrawn="1">
          <p15:clr>
            <a:srgbClr val="A4A3A4"/>
          </p15:clr>
        </p15:guide>
        <p15:guide id="2" pos="289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70" d="100"/>
          <a:sy n="70" d="100"/>
        </p:scale>
        <p:origin x="1386" y="72"/>
      </p:cViewPr>
      <p:guideLst>
        <p:guide orient="horz" pos="2099"/>
        <p:guide pos="289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6D652B2-8C6E-419B-8E93-813F678ADC08}" type="datetimeFigureOut">
              <a:rPr lang="ru-RU" smtClean="0"/>
              <a:t>01.10.2024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6C6DC3D-C717-495C-B489-C044A339A55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433635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ий образ слайда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Замещающий текст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4087170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ий образ слайда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Замещающий текст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35930971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A314FA-4ADB-4F79-94B7-1E2A9BECF016}" type="datetimeFigureOut">
              <a:rPr lang="ru-RU" smtClean="0"/>
              <a:t>01.10.2024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175D26-09AA-46FB-9527-388112BD1FC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A314FA-4ADB-4F79-94B7-1E2A9BECF016}" type="datetimeFigureOut">
              <a:rPr lang="ru-RU" smtClean="0"/>
              <a:t>01.10.2024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175D26-09AA-46FB-9527-388112BD1FC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A314FA-4ADB-4F79-94B7-1E2A9BECF016}" type="datetimeFigureOut">
              <a:rPr lang="ru-RU" smtClean="0"/>
              <a:t>01.10.2024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175D26-09AA-46FB-9527-388112BD1FC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A314FA-4ADB-4F79-94B7-1E2A9BECF016}" type="datetimeFigureOut">
              <a:rPr lang="ru-RU" smtClean="0"/>
              <a:t>01.10.2024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175D26-09AA-46FB-9527-388112BD1FC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A314FA-4ADB-4F79-94B7-1E2A9BECF016}" type="datetimeFigureOut">
              <a:rPr lang="ru-RU" smtClean="0"/>
              <a:t>01.10.2024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175D26-09AA-46FB-9527-388112BD1FC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A314FA-4ADB-4F79-94B7-1E2A9BECF016}" type="datetimeFigureOut">
              <a:rPr lang="ru-RU" smtClean="0"/>
              <a:t>01.10.2024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175D26-09AA-46FB-9527-388112BD1FC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A314FA-4ADB-4F79-94B7-1E2A9BECF016}" type="datetimeFigureOut">
              <a:rPr lang="ru-RU" smtClean="0"/>
              <a:t>01.10.2024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175D26-09AA-46FB-9527-388112BD1FC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A314FA-4ADB-4F79-94B7-1E2A9BECF016}" type="datetimeFigureOut">
              <a:rPr lang="ru-RU" smtClean="0"/>
              <a:t>01.10.2024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175D26-09AA-46FB-9527-388112BD1FC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A314FA-4ADB-4F79-94B7-1E2A9BECF016}" type="datetimeFigureOut">
              <a:rPr lang="ru-RU" smtClean="0"/>
              <a:t>01.10.2024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175D26-09AA-46FB-9527-388112BD1FCD}" type="slidenum">
              <a:rPr lang="ru-RU" smtClean="0"/>
              <a:t>‹#›</a:t>
            </a:fld>
            <a:endParaRPr lang="ru-RU"/>
          </a:p>
        </p:txBody>
      </p:sp>
      <p:sp>
        <p:nvSpPr>
          <p:cNvPr id="5" name="Прямоугольник с одним вырезанным углом 4"/>
          <p:cNvSpPr/>
          <p:nvPr userDrawn="1"/>
        </p:nvSpPr>
        <p:spPr>
          <a:xfrm>
            <a:off x="179512" y="188640"/>
            <a:ext cx="8784976" cy="6480720"/>
          </a:xfrm>
          <a:prstGeom prst="snip1Rect">
            <a:avLst/>
          </a:prstGeom>
          <a:noFill/>
          <a:ln w="76200">
            <a:solidFill>
              <a:schemeClr val="accent2">
                <a:lumMod val="60000"/>
                <a:lumOff val="40000"/>
              </a:schemeClr>
            </a:solidFill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ый треугольник 5"/>
          <p:cNvSpPr/>
          <p:nvPr userDrawn="1"/>
        </p:nvSpPr>
        <p:spPr>
          <a:xfrm rot="10800000">
            <a:off x="8061013" y="171596"/>
            <a:ext cx="914400" cy="914400"/>
          </a:xfrm>
          <a:prstGeom prst="rtTriangle">
            <a:avLst/>
          </a:prstGeom>
          <a:noFill/>
          <a:ln w="76200">
            <a:solidFill>
              <a:schemeClr val="accent2">
                <a:lumMod val="60000"/>
                <a:lumOff val="40000"/>
              </a:schemeClr>
            </a:solidFill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араллелограмм 6"/>
          <p:cNvSpPr/>
          <p:nvPr userDrawn="1"/>
        </p:nvSpPr>
        <p:spPr>
          <a:xfrm rot="1771927">
            <a:off x="8244161" y="268755"/>
            <a:ext cx="216024" cy="720080"/>
          </a:xfrm>
          <a:prstGeom prst="parallelogram">
            <a:avLst/>
          </a:prstGeom>
          <a:noFill/>
          <a:ln w="76200">
            <a:solidFill>
              <a:schemeClr val="accent2">
                <a:lumMod val="60000"/>
                <a:lumOff val="40000"/>
              </a:schemeClr>
            </a:solidFill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араллелограмм 7"/>
          <p:cNvSpPr/>
          <p:nvPr userDrawn="1"/>
        </p:nvSpPr>
        <p:spPr>
          <a:xfrm rot="1771927">
            <a:off x="8514947" y="411128"/>
            <a:ext cx="216024" cy="720080"/>
          </a:xfrm>
          <a:prstGeom prst="parallelogram">
            <a:avLst/>
          </a:prstGeom>
          <a:noFill/>
          <a:ln w="76200">
            <a:solidFill>
              <a:schemeClr val="accent2">
                <a:lumMod val="60000"/>
                <a:lumOff val="40000"/>
              </a:schemeClr>
            </a:solidFill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Овал 8"/>
          <p:cNvSpPr/>
          <p:nvPr userDrawn="1"/>
        </p:nvSpPr>
        <p:spPr>
          <a:xfrm flipV="1">
            <a:off x="8703248" y="406900"/>
            <a:ext cx="159256" cy="159256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Овал 9"/>
          <p:cNvSpPr/>
          <p:nvPr userDrawn="1"/>
        </p:nvSpPr>
        <p:spPr>
          <a:xfrm flipV="1">
            <a:off x="8368131" y="931503"/>
            <a:ext cx="159256" cy="159256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Овал 10"/>
          <p:cNvSpPr/>
          <p:nvPr userDrawn="1"/>
        </p:nvSpPr>
        <p:spPr>
          <a:xfrm flipV="1">
            <a:off x="8093104" y="767965"/>
            <a:ext cx="159256" cy="159256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Овал 11"/>
          <p:cNvSpPr/>
          <p:nvPr userDrawn="1"/>
        </p:nvSpPr>
        <p:spPr>
          <a:xfrm flipV="1">
            <a:off x="8451388" y="310283"/>
            <a:ext cx="159256" cy="159256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A314FA-4ADB-4F79-94B7-1E2A9BECF016}" type="datetimeFigureOut">
              <a:rPr lang="ru-RU" smtClean="0"/>
              <a:t>01.10.2024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175D26-09AA-46FB-9527-388112BD1FC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A314FA-4ADB-4F79-94B7-1E2A9BECF016}" type="datetimeFigureOut">
              <a:rPr lang="ru-RU" smtClean="0"/>
              <a:t>01.10.2024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175D26-09AA-46FB-9527-388112BD1FC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dotGrid">
          <a:fgClr>
            <a:schemeClr val="accent2">
              <a:lumMod val="40000"/>
              <a:lumOff val="60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A314FA-4ADB-4F79-94B7-1E2A9BECF016}" type="datetimeFigureOut">
              <a:rPr lang="ru-RU" smtClean="0"/>
              <a:t>01.10.2024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175D26-09AA-46FB-9527-388112BD1FCD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jpeg"/><Relationship Id="rId5" Type="http://schemas.openxmlformats.org/officeDocument/2006/relationships/image" Target="../media/image13.png"/><Relationship Id="rId4" Type="http://schemas.openxmlformats.org/officeDocument/2006/relationships/image" Target="../media/image12.jpeg"/><Relationship Id="rId9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hyperlink" Target="https://media.baamboozle.com/uploads/images/81901/1620927746_30000_url.png" TargetMode="External"/><Relationship Id="rId3" Type="http://schemas.openxmlformats.org/officeDocument/2006/relationships/hyperlink" Target="https://creazilla-store.fra1.digitaloceanspaces.com/cliparts/26112/cartoon-tree-isolated-clipart-md.png" TargetMode="External"/><Relationship Id="rId7" Type="http://schemas.openxmlformats.org/officeDocument/2006/relationships/hyperlink" Target="https://free-png.ru/wp-content/uploads/2020/10/01-01-8b56dc38-340x268.png" TargetMode="External"/><Relationship Id="rId12" Type="http://schemas.openxmlformats.org/officeDocument/2006/relationships/hyperlink" Target="https://creazilla-store.fra1.digitaloceanspaces.com/cliparts/3165473/container-clipart-sm.png" TargetMode="External"/><Relationship Id="rId2" Type="http://schemas.openxmlformats.org/officeDocument/2006/relationships/hyperlink" Target="https://clipart.world/wp-content/uploads/2020/06/realistic-tiger-walking.jpg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fsd.multiurok.ru/html/2022/03/10/s_6229972fb268a/phpNCNIFO_Konspekt-po-poznavatelnomu-razvitiyu_html_2da2de2b6af847fe.jpg" TargetMode="External"/><Relationship Id="rId11" Type="http://schemas.openxmlformats.org/officeDocument/2006/relationships/hyperlink" Target="https://i.pinimg.com/originals/cb/11/0f/cb110ffe406febceba3972930fadd1ae.png" TargetMode="External"/><Relationship Id="rId5" Type="http://schemas.openxmlformats.org/officeDocument/2006/relationships/hyperlink" Target="https://i.pinimg.com/originals/00/09/49/000949fbe4cb4300da8eba114a61856f.png" TargetMode="External"/><Relationship Id="rId10" Type="http://schemas.openxmlformats.org/officeDocument/2006/relationships/hyperlink" Target="https://clipartspub.com/images/thunder-clipart-scared-9.png" TargetMode="External"/><Relationship Id="rId4" Type="http://schemas.openxmlformats.org/officeDocument/2006/relationships/hyperlink" Target="https://i.pinimg.com/474x/f0/07/c3/f007c3dc0a2603f5aade93fd4b528626.jpg" TargetMode="External"/><Relationship Id="rId9" Type="http://schemas.openxmlformats.org/officeDocument/2006/relationships/hyperlink" Target="https://img-fotki.yandex.ru/get/769660/493212545.747/0_20ccfc_3bb73e4_L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32441" y="548918"/>
            <a:ext cx="6934835" cy="279971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endParaRPr lang="ru-RU" sz="2800" b="1" dirty="0" smtClean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4800" b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«Имя существительное»</a:t>
            </a:r>
            <a:endParaRPr lang="ru-RU" sz="4400" b="1" dirty="0" smtClean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2000" b="1" dirty="0" smtClean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0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r>
              <a:rPr lang="ru-RU" sz="2000" b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усский </a:t>
            </a:r>
            <a:r>
              <a:rPr lang="ru-RU" sz="2000" b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язык</a:t>
            </a:r>
          </a:p>
          <a:p>
            <a:pPr algn="ctr"/>
            <a:r>
              <a:rPr lang="ru-RU" sz="2000" b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класс</a:t>
            </a:r>
          </a:p>
          <a:p>
            <a:pPr algn="ctr"/>
            <a:r>
              <a:rPr lang="ru-RU" sz="2000" b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УМК «Школа России»</a:t>
            </a:r>
          </a:p>
          <a:p>
            <a:pPr algn="ctr"/>
            <a:endParaRPr lang="ru-RU" sz="2000" b="1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108676" y="5468775"/>
            <a:ext cx="6017915" cy="646331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Калимуллина Н.Г., учитель начальных 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классов</a:t>
            </a:r>
          </a:p>
          <a:p>
            <a:pPr algn="ctr"/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МБОУ «ВСОШ №6 </a:t>
            </a:r>
            <a:r>
              <a:rPr lang="ru-RU" b="1" dirty="0" err="1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им.Х.Габаши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</a:t>
            </a:r>
            <a:endParaRPr lang="ru-RU" b="1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Picture 2" descr="https://i.pinimg.com/originals/cb/11/0f/cb110ffe406febceba3972930fadd1ae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flipH="1">
            <a:off x="258159" y="2853210"/>
            <a:ext cx="2729665" cy="32729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Стрелка вправо 8">
            <a:hlinkClick r:id="" action="ppaction://hlinkshowjump?jump=nextslide"/>
          </p:cNvPr>
          <p:cNvSpPr/>
          <p:nvPr/>
        </p:nvSpPr>
        <p:spPr>
          <a:xfrm>
            <a:off x="8418128" y="6371466"/>
            <a:ext cx="327458" cy="120216"/>
          </a:xfrm>
          <a:prstGeom prst="rightArrow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  <a:effectLst>
            <a:glow rad="635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Управляющая кнопка: сведения 1">
            <a:hlinkClick r:id="" action="ppaction://hlinkshowjump?jump=lastslide" highlightClick="1"/>
          </p:cNvPr>
          <p:cNvSpPr/>
          <p:nvPr/>
        </p:nvSpPr>
        <p:spPr>
          <a:xfrm>
            <a:off x="7946591" y="6147016"/>
            <a:ext cx="360000" cy="360000"/>
          </a:xfrm>
          <a:prstGeom prst="actionButtonInformation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  <a:effectLst>
            <a:glow rad="635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трелка вправо 8">
            <a:hlinkClick r:id="" action="ppaction://hlinkshowjump?jump=nextslide"/>
          </p:cNvPr>
          <p:cNvSpPr/>
          <p:nvPr/>
        </p:nvSpPr>
        <p:spPr>
          <a:xfrm>
            <a:off x="8418128" y="6371466"/>
            <a:ext cx="327458" cy="120216"/>
          </a:xfrm>
          <a:prstGeom prst="rightArrow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  <a:effectLst>
            <a:glow rad="635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Управляющая кнопка: сведения 1">
            <a:hlinkClick r:id="" action="ppaction://hlinkshowjump?jump=lastslide" highlightClick="1"/>
          </p:cNvPr>
          <p:cNvSpPr/>
          <p:nvPr/>
        </p:nvSpPr>
        <p:spPr>
          <a:xfrm>
            <a:off x="7946591" y="6147016"/>
            <a:ext cx="360000" cy="360000"/>
          </a:xfrm>
          <a:prstGeom prst="actionButtonInformation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  <a:effectLst>
            <a:glow rad="635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Объект 2"/>
          <p:cNvSpPr>
            <a:spLocks noGrp="1"/>
          </p:cNvSpPr>
          <p:nvPr/>
        </p:nvSpPr>
        <p:spPr>
          <a:xfrm>
            <a:off x="179512" y="980728"/>
            <a:ext cx="8856984" cy="514543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spcBef>
                <a:spcPts val="600"/>
              </a:spcBef>
              <a:buClr>
                <a:srgbClr val="727CA3"/>
              </a:buClr>
              <a:buSzPct val="76000"/>
              <a:buNone/>
            </a:pPr>
            <a:r>
              <a:rPr lang="ru-RU" sz="36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-находить </a:t>
            </a:r>
            <a:r>
              <a:rPr lang="ru-RU" sz="36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имена существительные;</a:t>
            </a:r>
            <a:endParaRPr lang="ru-RU" sz="3600" b="1" dirty="0" smtClean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>
              <a:spcBef>
                <a:spcPts val="600"/>
              </a:spcBef>
              <a:buClr>
                <a:srgbClr val="727CA3"/>
              </a:buClr>
              <a:buSzPct val="76000"/>
              <a:buNone/>
            </a:pPr>
            <a:r>
              <a:rPr lang="ru-RU" sz="36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-учиться </a:t>
            </a:r>
            <a:r>
              <a:rPr lang="ru-RU" sz="36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правильно задавать </a:t>
            </a:r>
            <a:r>
              <a:rPr lang="ru-RU" sz="36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вопросы к именам существительным;</a:t>
            </a:r>
            <a:endParaRPr lang="ru-RU" sz="36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>
              <a:spcBef>
                <a:spcPts val="600"/>
              </a:spcBef>
              <a:buClr>
                <a:srgbClr val="727CA3"/>
              </a:buClr>
              <a:buSzPct val="76000"/>
              <a:buNone/>
            </a:pPr>
            <a:r>
              <a:rPr lang="ru-RU" sz="3600" b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-определить признаки </a:t>
            </a:r>
            <a:r>
              <a:rPr lang="ru-RU" sz="36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36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имени существительного</a:t>
            </a:r>
            <a:endParaRPr lang="ru-RU" sz="3600" dirty="0" smtClean="0">
              <a:solidFill>
                <a:srgbClr val="C00000"/>
              </a:solidFill>
            </a:endParaRPr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/>
          </a:p>
        </p:txBody>
      </p:sp>
      <p:sp>
        <p:nvSpPr>
          <p:cNvPr id="5" name="Текстовое поле 4"/>
          <p:cNvSpPr txBox="1"/>
          <p:nvPr/>
        </p:nvSpPr>
        <p:spPr>
          <a:xfrm>
            <a:off x="2123440" y="332740"/>
            <a:ext cx="4572000" cy="7683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indent="0" algn="ctr">
              <a:buNone/>
            </a:pPr>
            <a:r>
              <a:rPr lang="ru-RU" sz="4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Задачи:</a:t>
            </a:r>
            <a:endParaRPr lang="ru-RU" altLang="en-US" sz="4400" b="1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pic>
        <p:nvPicPr>
          <p:cNvPr id="3074" name="Picture 2" descr="https://i.pinimg.com/originals/cb/11/0f/cb110ffe406febceba3972930fadd1ae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579745" y="3357245"/>
            <a:ext cx="2553970" cy="30619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трелка вправо 8">
            <a:hlinkClick r:id="" action="ppaction://hlinkshowjump?jump=nextslide"/>
          </p:cNvPr>
          <p:cNvSpPr/>
          <p:nvPr/>
        </p:nvSpPr>
        <p:spPr>
          <a:xfrm>
            <a:off x="8418128" y="6371466"/>
            <a:ext cx="327458" cy="120216"/>
          </a:xfrm>
          <a:prstGeom prst="rightArrow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  <a:effectLst>
            <a:glow rad="635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Управляющая кнопка: сведения 1">
            <a:hlinkClick r:id="" action="ppaction://hlinkshowjump?jump=lastslide" highlightClick="1"/>
          </p:cNvPr>
          <p:cNvSpPr/>
          <p:nvPr/>
        </p:nvSpPr>
        <p:spPr>
          <a:xfrm>
            <a:off x="7946591" y="6147016"/>
            <a:ext cx="360000" cy="360000"/>
          </a:xfrm>
          <a:prstGeom prst="actionButtonInformation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  <a:effectLst>
            <a:glow rad="635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" name="Picture 3"/>
          <p:cNvPicPr/>
          <p:nvPr/>
        </p:nvPicPr>
        <p:blipFill>
          <a:blip r:embed="rId2"/>
          <a:srcRect t="10151" b="7559"/>
          <a:stretch>
            <a:fillRect/>
          </a:stretch>
        </p:blipFill>
        <p:spPr>
          <a:xfrm>
            <a:off x="199390" y="191135"/>
            <a:ext cx="8656320" cy="6381750"/>
          </a:xfrm>
          <a:prstGeom prst="rect">
            <a:avLst/>
          </a:prstGeom>
        </p:spPr>
      </p:pic>
      <p:pic>
        <p:nvPicPr>
          <p:cNvPr id="102" name="Изображение 101"/>
          <p:cNvPicPr/>
          <p:nvPr/>
        </p:nvPicPr>
        <p:blipFill>
          <a:blip r:embed="rId3"/>
          <a:stretch>
            <a:fillRect/>
          </a:stretch>
        </p:blipFill>
        <p:spPr>
          <a:xfrm>
            <a:off x="4572000" y="173990"/>
            <a:ext cx="2446020" cy="17653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трелка вправо 8">
            <a:hlinkClick r:id="" action="ppaction://hlinkshowjump?jump=nextslide"/>
          </p:cNvPr>
          <p:cNvSpPr/>
          <p:nvPr/>
        </p:nvSpPr>
        <p:spPr>
          <a:xfrm>
            <a:off x="8418128" y="6371466"/>
            <a:ext cx="327458" cy="120216"/>
          </a:xfrm>
          <a:prstGeom prst="rightArrow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  <a:effectLst>
            <a:glow rad="635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Управляющая кнопка: сведения 1">
            <a:hlinkClick r:id="" action="ppaction://hlinkshowjump?jump=lastslide" highlightClick="1"/>
          </p:cNvPr>
          <p:cNvSpPr/>
          <p:nvPr/>
        </p:nvSpPr>
        <p:spPr>
          <a:xfrm>
            <a:off x="7946591" y="6147016"/>
            <a:ext cx="360000" cy="360000"/>
          </a:xfrm>
          <a:prstGeom prst="actionButtonInformation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  <a:effectLst>
            <a:glow rad="635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6" name="Изображение 16" descr="IMG_25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980440"/>
            <a:ext cx="8585200" cy="563308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3" name="Текстовое поле 102"/>
          <p:cNvSpPr txBox="1"/>
          <p:nvPr/>
        </p:nvSpPr>
        <p:spPr>
          <a:xfrm>
            <a:off x="107950" y="175895"/>
            <a:ext cx="8700770" cy="8616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noAutofit/>
          </a:bodyPr>
          <a:lstStyle/>
          <a:p>
            <a:pPr indent="450215" algn="ctr"/>
            <a:r>
              <a:rPr lang="en-US" sz="2400" b="1">
                <a:solidFill>
                  <a:schemeClr val="accent1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1</a:t>
            </a:r>
            <a:r>
              <a:rPr lang="ru-RU" altLang="en-US" sz="2400" b="1">
                <a:solidFill>
                  <a:schemeClr val="accent1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станция  </a:t>
            </a:r>
          </a:p>
          <a:p>
            <a:pPr indent="450215" algn="ctr"/>
            <a:r>
              <a:rPr lang="en-US" sz="2400" b="1">
                <a:solidFill>
                  <a:srgbClr val="C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 Какое слово является именем </a:t>
            </a:r>
            <a:r>
              <a:rPr lang="ru-RU" altLang="en-US" sz="2400" b="1">
                <a:solidFill>
                  <a:srgbClr val="C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en-US" sz="2400" b="1">
                <a:solidFill>
                  <a:srgbClr val="C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существительным?</a:t>
            </a:r>
            <a:r>
              <a:rPr lang="ru-RU" altLang="en-US" sz="2400" b="1">
                <a:solidFill>
                  <a:srgbClr val="C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3528" y="332656"/>
            <a:ext cx="756084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Посмотри внимательно на картинки. Что здесь изображено?</a:t>
            </a:r>
            <a:endParaRPr lang="ru-RU" sz="2800" b="1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42" name="Picture 18" descr="https://clipart.world/wp-content/uploads/2020/06/realistic-tiger-walking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67544" y="1389329"/>
            <a:ext cx="2279499" cy="16796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4" name="Picture 20" descr="https://creazilla-store.fra1.digitaloceanspaces.com/cliparts/26112/cartoon-tree-isolated-clipart-md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635896" y="980728"/>
            <a:ext cx="1606408" cy="19442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6" name="Picture 22" descr="https://i.pinimg.com/474x/f0/07/c3/f007c3dc0a2603f5aade93fd4b528626.jp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24334" y="3356992"/>
            <a:ext cx="1230557" cy="1368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8" name="Picture 24" descr="https://i.pinimg.com/originals/00/09/49/000949fbe4cb4300da8eba114a61856f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990959" y="3867783"/>
            <a:ext cx="1512168" cy="20965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0" name="Picture 26" descr="https://fsd.multiurok.ru/html/2022/03/10/s_6229972fb268a/phpNCNIFO_Konspekt-po-poznavatelnomu-razvitiyu_html_2da2de2b6af847fe.jpg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39100" y="4830135"/>
            <a:ext cx="1853115" cy="11813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2" name="Picture 28" descr="https://free-png.ru/wp-content/uploads/2020/10/01-01-8b56dc38-340x268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52983" y="4789483"/>
            <a:ext cx="1367890" cy="10782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4" name="Picture 30" descr="https://media.baamboozle.com/uploads/images/81901/1620927746_30000_url.pn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7179312" y="3304148"/>
            <a:ext cx="1566274" cy="10081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6" name="Picture 32" descr="https://img-fotki.yandex.ru/get/769660/493212545.747/0_20ccfc_3bb73e4_L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1740" y="1700808"/>
            <a:ext cx="1602628" cy="1195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259632" y="2780928"/>
            <a:ext cx="93166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тигр</a:t>
            </a:r>
            <a:endParaRPr lang="ru-RU" sz="2800" b="1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3779912" y="2780928"/>
            <a:ext cx="12546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дерево</a:t>
            </a:r>
            <a:endParaRPr lang="ru-RU" sz="2800" b="1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6617221" y="2780928"/>
            <a:ext cx="147162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бабочка</a:t>
            </a:r>
            <a:endParaRPr lang="ru-RU" sz="2800" b="1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7811608" y="4293096"/>
            <a:ext cx="115288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диван</a:t>
            </a:r>
            <a:endParaRPr lang="ru-RU" sz="2800" b="1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7755630" y="5908354"/>
            <a:ext cx="113685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банан</a:t>
            </a:r>
            <a:endParaRPr lang="ru-RU" sz="2800" b="1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5317269" y="5908354"/>
            <a:ext cx="101662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ёжик</a:t>
            </a:r>
            <a:endParaRPr lang="ru-RU" sz="2800" b="1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2598824" y="5908354"/>
            <a:ext cx="146912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девочка</a:t>
            </a:r>
            <a:endParaRPr lang="ru-RU" sz="2800" b="1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1234254" y="4956964"/>
            <a:ext cx="88947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зонт</a:t>
            </a:r>
            <a:endParaRPr lang="ru-RU" sz="2800" b="1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524334" y="457508"/>
            <a:ext cx="497777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Назови всё это одним словом.</a:t>
            </a:r>
            <a:endParaRPr lang="ru-RU" sz="2800" b="1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681969" y="3483062"/>
            <a:ext cx="270516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предметы</a:t>
            </a:r>
            <a:endParaRPr lang="ru-RU" sz="4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539598" y="457508"/>
            <a:ext cx="690080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Какие вопросы к ним можно поставить?</a:t>
            </a:r>
            <a:endParaRPr lang="ru-RU" sz="2800" b="1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51520" y="2780928"/>
            <a:ext cx="116256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(кто?)</a:t>
            </a:r>
            <a:endParaRPr lang="ru-RU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2685778" y="2780928"/>
            <a:ext cx="116256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(что?)</a:t>
            </a:r>
            <a:endParaRPr lang="ru-RU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5549451" y="2780928"/>
            <a:ext cx="116256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(кто?)</a:t>
            </a:r>
            <a:endParaRPr lang="ru-RU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6772962" y="5908354"/>
            <a:ext cx="116256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(что?)</a:t>
            </a:r>
            <a:endParaRPr lang="ru-RU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6794761" y="4293096"/>
            <a:ext cx="116256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(что?)</a:t>
            </a:r>
            <a:endParaRPr lang="ru-RU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4283968" y="5908354"/>
            <a:ext cx="116256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(кто?)</a:t>
            </a:r>
            <a:endParaRPr lang="ru-RU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1585495" y="5908354"/>
            <a:ext cx="116256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(кто?)</a:t>
            </a:r>
            <a:endParaRPr lang="ru-RU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249344" y="4956964"/>
            <a:ext cx="116256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(что?)</a:t>
            </a:r>
            <a:endParaRPr lang="ru-RU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6" name="Стрелка вправо 45">
            <a:hlinkClick r:id="" action="ppaction://hlinkshowjump?jump=nextslide"/>
          </p:cNvPr>
          <p:cNvSpPr/>
          <p:nvPr/>
        </p:nvSpPr>
        <p:spPr>
          <a:xfrm>
            <a:off x="8418128" y="6371466"/>
            <a:ext cx="327458" cy="120216"/>
          </a:xfrm>
          <a:prstGeom prst="rightArrow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  <a:effectLst>
            <a:glow rad="635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4" grpId="1"/>
      <p:bldP spid="4" grpId="0"/>
      <p:bldP spid="36" grpId="0"/>
      <p:bldP spid="5" grpId="0"/>
      <p:bldP spid="38" grpId="0"/>
      <p:bldP spid="39" grpId="0"/>
      <p:bldP spid="40" grpId="0"/>
      <p:bldP spid="41" grpId="0"/>
      <p:bldP spid="42" grpId="0"/>
      <p:bldP spid="43" grpId="0"/>
      <p:bldP spid="44" grpId="0"/>
      <p:bldP spid="46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95536" y="476672"/>
            <a:ext cx="8091510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Слова, которые обозначают предметы </a:t>
            </a:r>
          </a:p>
          <a:p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 отвечают на вопросы </a:t>
            </a:r>
            <a:r>
              <a:rPr lang="ru-RU" sz="32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кто?</a:t>
            </a:r>
            <a:r>
              <a:rPr lang="ru-RU" sz="3200" b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ли</a:t>
            </a:r>
            <a:r>
              <a:rPr lang="ru-RU" sz="3200" b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что?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3200" b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называются</a:t>
            </a:r>
            <a:r>
              <a:rPr lang="ru-RU" sz="3200" b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именами существительными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197342" y="2132856"/>
            <a:ext cx="6453626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Лексические значения имён</a:t>
            </a:r>
          </a:p>
          <a:p>
            <a:pPr algn="ctr"/>
            <a:r>
              <a:rPr lang="ru-RU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существительных разнообразны.</a:t>
            </a:r>
            <a:endParaRPr lang="ru-RU" sz="3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88821" y="3284984"/>
            <a:ext cx="722954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Имена существительные обозначают: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77978" y="4077072"/>
            <a:ext cx="7892353" cy="18158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Tx/>
              <a:buChar char="-"/>
            </a:pPr>
            <a:r>
              <a:rPr 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явления природы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гром, молния, гроза;</a:t>
            </a:r>
          </a:p>
          <a:p>
            <a:pPr marL="285750" indent="-285750">
              <a:buFontTx/>
              <a:buChar char="-"/>
            </a:pPr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</a:t>
            </a:r>
            <a:r>
              <a:rPr 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ивые существа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тигр, девочка, бабочка;</a:t>
            </a:r>
          </a:p>
          <a:p>
            <a:pPr marL="285750" indent="-285750">
              <a:buFontTx/>
              <a:buChar char="-"/>
            </a:pPr>
            <a:r>
              <a:rPr 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события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олимпиада, праздник;</a:t>
            </a:r>
          </a:p>
          <a:p>
            <a:pPr marL="285750" indent="-285750">
              <a:buFontTx/>
              <a:buChar char="-"/>
            </a:pPr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</a:t>
            </a:r>
            <a:r>
              <a:rPr 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увства и качества людей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смелость, радость.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 descr="https://clipartspub.com/images/thunder-clipart-scared-9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4077071"/>
            <a:ext cx="1519908" cy="14119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Стрелка вправо 8">
            <a:hlinkClick r:id="" action="ppaction://hlinkshowjump?jump=nextslide"/>
          </p:cNvPr>
          <p:cNvSpPr/>
          <p:nvPr/>
        </p:nvSpPr>
        <p:spPr>
          <a:xfrm>
            <a:off x="8418128" y="6371466"/>
            <a:ext cx="327458" cy="120216"/>
          </a:xfrm>
          <a:prstGeom prst="rightArrow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  <a:effectLst>
            <a:glow rad="635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9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трелка вправо 8">
            <a:hlinkClick r:id="" action="ppaction://hlinkshowjump?jump=nextslide"/>
          </p:cNvPr>
          <p:cNvSpPr/>
          <p:nvPr/>
        </p:nvSpPr>
        <p:spPr>
          <a:xfrm>
            <a:off x="8418128" y="6371466"/>
            <a:ext cx="327458" cy="120216"/>
          </a:xfrm>
          <a:prstGeom prst="rightArrow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  <a:effectLst>
            <a:glow rad="635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Управляющая кнопка: сведения 1">
            <a:hlinkClick r:id="" action="ppaction://hlinkshowjump?jump=lastslide" highlightClick="1"/>
          </p:cNvPr>
          <p:cNvSpPr/>
          <p:nvPr/>
        </p:nvSpPr>
        <p:spPr>
          <a:xfrm>
            <a:off x="7946591" y="6147016"/>
            <a:ext cx="360000" cy="360000"/>
          </a:xfrm>
          <a:prstGeom prst="actionButtonInformation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  <a:effectLst>
            <a:glow rad="635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Текстовое поле 2"/>
          <p:cNvSpPr txBox="1"/>
          <p:nvPr/>
        </p:nvSpPr>
        <p:spPr>
          <a:xfrm>
            <a:off x="294005" y="351155"/>
            <a:ext cx="8586470" cy="122301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indent="450215" algn="ctr"/>
            <a:r>
              <a:rPr lang="ru-RU" altLang="en-US" sz="2400" b="1">
                <a:solidFill>
                  <a:schemeClr val="accent1"/>
                </a:solidFill>
                <a:latin typeface="Times New Roman" panose="02020603050405020304" pitchFamily="18" charset="0"/>
                <a:ea typeface="SimSun" panose="02010600030101010101" pitchFamily="2" charset="-122"/>
                <a:sym typeface="+mn-ea"/>
              </a:rPr>
              <a:t>2станция</a:t>
            </a:r>
            <a:endParaRPr lang="en-US" sz="2400" b="1">
              <a:solidFill>
                <a:schemeClr val="accent1"/>
              </a:solidFill>
              <a:latin typeface="Times New Roman" panose="02020603050405020304" pitchFamily="18" charset="0"/>
              <a:ea typeface="SimSun" panose="02010600030101010101" pitchFamily="2" charset="-122"/>
              <a:sym typeface="+mn-ea"/>
            </a:endParaRPr>
          </a:p>
          <a:p>
            <a:pPr indent="450215" algn="ctr"/>
            <a:r>
              <a:rPr lang="ru-RU" altLang="en-US" sz="2400" b="1">
                <a:solidFill>
                  <a:srgbClr val="C00000"/>
                </a:solidFill>
                <a:latin typeface="Times New Roman" panose="02020603050405020304" pitchFamily="18" charset="0"/>
                <a:ea typeface="SimSun" panose="02010600030101010101" pitchFamily="2" charset="-122"/>
                <a:sym typeface="+mn-ea"/>
              </a:rPr>
              <a:t>Одушевлённые и неодушевлённые имена существительные</a:t>
            </a:r>
          </a:p>
          <a:p>
            <a:pPr indent="450215" algn="ctr"/>
            <a:endParaRPr lang="ru-RU" altLang="en-US" sz="2400" b="1">
              <a:solidFill>
                <a:srgbClr val="C00000"/>
              </a:solidFill>
              <a:latin typeface="Times New Roman" panose="02020603050405020304" pitchFamily="18" charset="0"/>
              <a:ea typeface="SimSun" panose="02010600030101010101" pitchFamily="2" charset="-122"/>
              <a:sym typeface="+mn-ea"/>
            </a:endParaRPr>
          </a:p>
        </p:txBody>
      </p:sp>
      <p:pic>
        <p:nvPicPr>
          <p:cNvPr id="4" name="Изображение 3" descr="IMG_25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1745" y="1579880"/>
            <a:ext cx="6572885" cy="492696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89272" y="241484"/>
            <a:ext cx="554119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Распредели кубики по коробкам.</a:t>
            </a:r>
            <a:endParaRPr lang="ru-RU" sz="2800" b="1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122" name="Picture 2" descr="https://creazilla-store.fra1.digitaloceanspaces.com/cliparts/3165473/container-clipart-sm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4293096"/>
            <a:ext cx="2857500" cy="1800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https://creazilla-store.fra1.digitaloceanspaces.com/cliparts/3165473/container-clipart-sm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4293096"/>
            <a:ext cx="2857500" cy="1800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Куб 6"/>
          <p:cNvSpPr/>
          <p:nvPr/>
        </p:nvSpPr>
        <p:spPr>
          <a:xfrm>
            <a:off x="827584" y="1124744"/>
            <a:ext cx="1800000" cy="504056"/>
          </a:xfrm>
          <a:prstGeom prst="cube">
            <a:avLst/>
          </a:prstGeom>
          <a:solidFill>
            <a:schemeClr val="bg1"/>
          </a:solidFill>
          <a:ln>
            <a:solidFill>
              <a:schemeClr val="accent2">
                <a:lumMod val="60000"/>
                <a:lumOff val="40000"/>
              </a:schemeClr>
            </a:solidFill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</a:t>
            </a:r>
            <a:endParaRPr lang="ru-RU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Куб 11"/>
          <p:cNvSpPr/>
          <p:nvPr/>
        </p:nvSpPr>
        <p:spPr>
          <a:xfrm>
            <a:off x="3242356" y="1124744"/>
            <a:ext cx="1800000" cy="504056"/>
          </a:xfrm>
          <a:prstGeom prst="cube">
            <a:avLst/>
          </a:prstGeom>
          <a:solidFill>
            <a:schemeClr val="bg1"/>
          </a:solidFill>
          <a:ln>
            <a:solidFill>
              <a:schemeClr val="accent2">
                <a:lumMod val="60000"/>
                <a:lumOff val="40000"/>
              </a:schemeClr>
            </a:solidFill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лягушка</a:t>
            </a:r>
            <a:endParaRPr lang="ru-RU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Куб 12"/>
          <p:cNvSpPr/>
          <p:nvPr/>
        </p:nvSpPr>
        <p:spPr>
          <a:xfrm>
            <a:off x="5639621" y="1124744"/>
            <a:ext cx="1800000" cy="504056"/>
          </a:xfrm>
          <a:prstGeom prst="cube">
            <a:avLst/>
          </a:prstGeom>
          <a:solidFill>
            <a:schemeClr val="bg1"/>
          </a:solidFill>
          <a:ln>
            <a:solidFill>
              <a:schemeClr val="accent2">
                <a:lumMod val="60000"/>
                <a:lumOff val="40000"/>
              </a:schemeClr>
            </a:solidFill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лопата</a:t>
            </a:r>
            <a:endParaRPr lang="ru-RU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Куб 14"/>
          <p:cNvSpPr/>
          <p:nvPr/>
        </p:nvSpPr>
        <p:spPr>
          <a:xfrm>
            <a:off x="3923928" y="1818536"/>
            <a:ext cx="1800000" cy="504056"/>
          </a:xfrm>
          <a:prstGeom prst="cube">
            <a:avLst/>
          </a:prstGeom>
          <a:solidFill>
            <a:schemeClr val="bg1"/>
          </a:solidFill>
          <a:ln>
            <a:solidFill>
              <a:schemeClr val="accent2">
                <a:lumMod val="60000"/>
                <a:lumOff val="40000"/>
              </a:schemeClr>
            </a:solidFill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топор</a:t>
            </a:r>
            <a:endParaRPr lang="ru-RU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Куб 16"/>
          <p:cNvSpPr/>
          <p:nvPr/>
        </p:nvSpPr>
        <p:spPr>
          <a:xfrm>
            <a:off x="513304" y="2540340"/>
            <a:ext cx="1800000" cy="504056"/>
          </a:xfrm>
          <a:prstGeom prst="cube">
            <a:avLst/>
          </a:prstGeom>
          <a:solidFill>
            <a:schemeClr val="bg1"/>
          </a:solidFill>
          <a:ln>
            <a:solidFill>
              <a:schemeClr val="accent2">
                <a:lumMod val="60000"/>
                <a:lumOff val="40000"/>
              </a:schemeClr>
            </a:solidFill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</a:t>
            </a:r>
            <a:endParaRPr lang="ru-RU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Куб 17"/>
          <p:cNvSpPr/>
          <p:nvPr/>
        </p:nvSpPr>
        <p:spPr>
          <a:xfrm>
            <a:off x="2885588" y="2540340"/>
            <a:ext cx="1800000" cy="504056"/>
          </a:xfrm>
          <a:prstGeom prst="cube">
            <a:avLst/>
          </a:prstGeom>
          <a:solidFill>
            <a:schemeClr val="bg1"/>
          </a:solidFill>
          <a:ln>
            <a:solidFill>
              <a:schemeClr val="accent2">
                <a:lumMod val="60000"/>
                <a:lumOff val="40000"/>
              </a:schemeClr>
            </a:solidFill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свет</a:t>
            </a:r>
            <a:endParaRPr lang="ru-RU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Куб 18"/>
          <p:cNvSpPr/>
          <p:nvPr/>
        </p:nvSpPr>
        <p:spPr>
          <a:xfrm>
            <a:off x="5278956" y="2540340"/>
            <a:ext cx="1800000" cy="504056"/>
          </a:xfrm>
          <a:prstGeom prst="cube">
            <a:avLst/>
          </a:prstGeom>
          <a:solidFill>
            <a:schemeClr val="bg1"/>
          </a:solidFill>
          <a:ln>
            <a:solidFill>
              <a:schemeClr val="accent2">
                <a:lumMod val="60000"/>
                <a:lumOff val="40000"/>
              </a:schemeClr>
            </a:solidFill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врач</a:t>
            </a:r>
            <a:endParaRPr lang="ru-RU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Куб 19"/>
          <p:cNvSpPr/>
          <p:nvPr/>
        </p:nvSpPr>
        <p:spPr>
          <a:xfrm>
            <a:off x="6470496" y="3247836"/>
            <a:ext cx="1800000" cy="504056"/>
          </a:xfrm>
          <a:prstGeom prst="cube">
            <a:avLst/>
          </a:prstGeom>
          <a:solidFill>
            <a:schemeClr val="bg1"/>
          </a:solidFill>
          <a:ln>
            <a:solidFill>
              <a:schemeClr val="accent2">
                <a:lumMod val="60000"/>
                <a:lumOff val="40000"/>
              </a:schemeClr>
            </a:solidFill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слон</a:t>
            </a:r>
            <a:endParaRPr lang="ru-RU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Куб 20"/>
          <p:cNvSpPr/>
          <p:nvPr/>
        </p:nvSpPr>
        <p:spPr>
          <a:xfrm>
            <a:off x="4081108" y="3247836"/>
            <a:ext cx="1800000" cy="504056"/>
          </a:xfrm>
          <a:prstGeom prst="cube">
            <a:avLst/>
          </a:prstGeom>
          <a:solidFill>
            <a:schemeClr val="bg1"/>
          </a:solidFill>
          <a:ln>
            <a:solidFill>
              <a:schemeClr val="accent2">
                <a:lumMod val="60000"/>
                <a:lumOff val="40000"/>
              </a:schemeClr>
            </a:solidFill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разговор</a:t>
            </a:r>
            <a:endParaRPr lang="ru-RU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Куб 21"/>
          <p:cNvSpPr/>
          <p:nvPr/>
        </p:nvSpPr>
        <p:spPr>
          <a:xfrm>
            <a:off x="1673378" y="3247836"/>
            <a:ext cx="1800000" cy="504056"/>
          </a:xfrm>
          <a:prstGeom prst="cube">
            <a:avLst/>
          </a:prstGeom>
          <a:solidFill>
            <a:schemeClr val="bg1"/>
          </a:solidFill>
          <a:ln>
            <a:solidFill>
              <a:schemeClr val="accent2">
                <a:lumMod val="60000"/>
                <a:lumOff val="40000"/>
              </a:schemeClr>
            </a:solidFill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малыш</a:t>
            </a:r>
            <a:endParaRPr lang="ru-RU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54384" y="4475411"/>
            <a:ext cx="2371725" cy="1047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7056" y="4464544"/>
            <a:ext cx="2371725" cy="1047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5507692" y="4988419"/>
            <a:ext cx="226510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Неодушевлённые</a:t>
            </a:r>
          </a:p>
          <a:p>
            <a:pPr algn="ctr"/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существительные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74512" y="4988419"/>
            <a:ext cx="226510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Одушевлённые</a:t>
            </a:r>
          </a:p>
          <a:p>
            <a:pPr algn="ctr"/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существительные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Умножение 8">
            <a:hlinkClick r:id="" action="ppaction://hlinkshowjump?jump=endshow"/>
          </p:cNvPr>
          <p:cNvSpPr/>
          <p:nvPr/>
        </p:nvSpPr>
        <p:spPr>
          <a:xfrm>
            <a:off x="8460432" y="6165304"/>
            <a:ext cx="360000" cy="360000"/>
          </a:xfrm>
          <a:prstGeom prst="mathMultiply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  <a:effectLst>
            <a:glow rad="635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Куб 22"/>
          <p:cNvSpPr/>
          <p:nvPr/>
        </p:nvSpPr>
        <p:spPr>
          <a:xfrm>
            <a:off x="874512" y="1129188"/>
            <a:ext cx="1800000" cy="504056"/>
          </a:xfrm>
          <a:prstGeom prst="cube">
            <a:avLst/>
          </a:prstGeom>
          <a:solidFill>
            <a:schemeClr val="bg1"/>
          </a:solidFill>
          <a:ln>
            <a:solidFill>
              <a:schemeClr val="accent2">
                <a:lumMod val="60000"/>
                <a:lumOff val="40000"/>
              </a:schemeClr>
            </a:solidFill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</a:t>
            </a:r>
            <a:endParaRPr lang="ru-RU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" name="Куб 23"/>
          <p:cNvSpPr/>
          <p:nvPr/>
        </p:nvSpPr>
        <p:spPr>
          <a:xfrm>
            <a:off x="773378" y="1867402"/>
            <a:ext cx="1800000" cy="504056"/>
          </a:xfrm>
          <a:prstGeom prst="cube">
            <a:avLst/>
          </a:prstGeom>
          <a:solidFill>
            <a:schemeClr val="bg1"/>
          </a:solidFill>
          <a:ln>
            <a:solidFill>
              <a:schemeClr val="accent2">
                <a:lumMod val="60000"/>
                <a:lumOff val="40000"/>
              </a:schemeClr>
            </a:solidFill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мак</a:t>
            </a:r>
            <a:endParaRPr lang="ru-RU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Куб 24"/>
          <p:cNvSpPr/>
          <p:nvPr/>
        </p:nvSpPr>
        <p:spPr>
          <a:xfrm>
            <a:off x="5978266" y="1846548"/>
            <a:ext cx="1800000" cy="504056"/>
          </a:xfrm>
          <a:prstGeom prst="cube">
            <a:avLst/>
          </a:prstGeom>
          <a:solidFill>
            <a:schemeClr val="bg1"/>
          </a:solidFill>
          <a:ln>
            <a:solidFill>
              <a:schemeClr val="accent2">
                <a:lumMod val="60000"/>
                <a:lumOff val="40000"/>
              </a:schemeClr>
            </a:solidFill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друг</a:t>
            </a:r>
            <a:endParaRPr lang="ru-RU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-1.85185E-6 L 0.02361 0.54584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81" y="27292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-4.44444E-6 L -0.22864 0.55139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441" y="27569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-4.44444E-6 L 0.00539 0.54075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0" y="27037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2761 -0.00139 L 0.2283 0.44884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035" y="2250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6198 -0.00162 L 0.58959 0.33426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372" y="16782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4.44444E-6 L 0.31424 0.3449 " pathEditMode="relative" rAng="0" ptsTypes="AA">
                                      <p:cBhvr>
                                        <p:cTn id="31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712" y="17245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7326 -0.00162 L -0.45138 0.3449 " pathEditMode="relative" rAng="0" ptsTypes="AA">
                                      <p:cBhvr>
                                        <p:cTn id="3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906" y="17315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0.00023 L -0.05711 0.24189 " pathEditMode="relative" rAng="0" ptsTypes="AA">
                                      <p:cBhvr>
                                        <p:cTn id="41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65" y="12083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2604 0.00023 L 0.20955 0.24212 " pathEditMode="relative" rAng="0" ptsTypes="AA">
                                      <p:cBhvr>
                                        <p:cTn id="46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167" y="12083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7778 -0.02061 L -0.58177 0.23125 " pathEditMode="relative" rAng="0" ptsTypes="AA">
                                      <p:cBhvr>
                                        <p:cTn id="51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208" y="12593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-1.85185E-6 L 0.02361 0.54584 " pathEditMode="relative" rAng="0" ptsTypes="AA">
                                      <p:cBhvr>
                                        <p:cTn id="56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81" y="27292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5416 -0.00139 L 0.47934 0.41875 " pathEditMode="relative" rAng="0" ptsTypes="AA">
                                      <p:cBhvr>
                                        <p:cTn id="61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250" y="20995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7083 -0.0118 L -0.57483 0.45162 " pathEditMode="relative" rAng="0" ptsTypes="AA">
                                      <p:cBhvr>
                                        <p:cTn id="66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208" y="23171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</p:childTnLst>
        </p:cTn>
      </p:par>
    </p:tnLst>
    <p:bldLst>
      <p:bldP spid="7" grpId="0" bldLvl="0" animBg="1"/>
      <p:bldP spid="12" grpId="0" bldLvl="0" animBg="1"/>
      <p:bldP spid="13" grpId="0" bldLvl="0" animBg="1"/>
      <p:bldP spid="15" grpId="0" bldLvl="0" animBg="1"/>
      <p:bldP spid="17" grpId="0" bldLvl="0" animBg="1"/>
      <p:bldP spid="18" grpId="0" bldLvl="0" animBg="1"/>
      <p:bldP spid="19" grpId="0" bldLvl="0" animBg="1"/>
      <p:bldP spid="20" grpId="0" bldLvl="0" animBg="1"/>
      <p:bldP spid="21" grpId="0" bldLvl="0" animBg="1"/>
      <p:bldP spid="22" grpId="0" bldLvl="0" animBg="1"/>
      <p:bldP spid="23" grpId="0" bldLvl="0" animBg="1"/>
      <p:bldP spid="24" grpId="0" bldLvl="0" animBg="1"/>
      <p:bldP spid="25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89272" y="241484"/>
            <a:ext cx="554119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Распредели кубики по коробкам.</a:t>
            </a:r>
            <a:endParaRPr lang="ru-RU" sz="2800" b="1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122" name="Picture 2" descr="https://creazilla-store.fra1.digitaloceanspaces.com/cliparts/3165473/container-clipart-sm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321" y="930154"/>
            <a:ext cx="2857500" cy="1800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https://creazilla-store.fra1.digitaloceanspaces.com/cliparts/3165473/container-clipart-sm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0206" y="989963"/>
            <a:ext cx="2857500" cy="1800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Куб 16"/>
          <p:cNvSpPr/>
          <p:nvPr/>
        </p:nvSpPr>
        <p:spPr>
          <a:xfrm>
            <a:off x="5316419" y="4067812"/>
            <a:ext cx="1800000" cy="504056"/>
          </a:xfrm>
          <a:prstGeom prst="cube">
            <a:avLst/>
          </a:prstGeom>
          <a:solidFill>
            <a:schemeClr val="bg1"/>
          </a:solidFill>
          <a:ln>
            <a:solidFill>
              <a:schemeClr val="accent2">
                <a:lumMod val="60000"/>
                <a:lumOff val="40000"/>
              </a:schemeClr>
            </a:solidFill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</a:t>
            </a:r>
            <a:endParaRPr lang="ru-RU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Куб 17"/>
          <p:cNvSpPr/>
          <p:nvPr/>
        </p:nvSpPr>
        <p:spPr>
          <a:xfrm>
            <a:off x="5278956" y="3373207"/>
            <a:ext cx="1800000" cy="504056"/>
          </a:xfrm>
          <a:prstGeom prst="cube">
            <a:avLst/>
          </a:prstGeom>
          <a:solidFill>
            <a:schemeClr val="bg1"/>
          </a:solidFill>
          <a:ln>
            <a:solidFill>
              <a:schemeClr val="accent2">
                <a:lumMod val="60000"/>
                <a:lumOff val="40000"/>
              </a:schemeClr>
            </a:solidFill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свет</a:t>
            </a:r>
            <a:endParaRPr lang="ru-RU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Куб 18"/>
          <p:cNvSpPr/>
          <p:nvPr/>
        </p:nvSpPr>
        <p:spPr>
          <a:xfrm>
            <a:off x="940764" y="4334787"/>
            <a:ext cx="1800000" cy="504056"/>
          </a:xfrm>
          <a:prstGeom prst="cube">
            <a:avLst/>
          </a:prstGeom>
          <a:solidFill>
            <a:schemeClr val="bg1"/>
          </a:solidFill>
          <a:ln>
            <a:solidFill>
              <a:schemeClr val="accent2">
                <a:lumMod val="60000"/>
                <a:lumOff val="40000"/>
              </a:schemeClr>
            </a:solidFill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врач</a:t>
            </a:r>
            <a:endParaRPr lang="ru-RU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Куб 19"/>
          <p:cNvSpPr/>
          <p:nvPr/>
        </p:nvSpPr>
        <p:spPr>
          <a:xfrm>
            <a:off x="993671" y="3815784"/>
            <a:ext cx="1800000" cy="504056"/>
          </a:xfrm>
          <a:prstGeom prst="cube">
            <a:avLst/>
          </a:prstGeom>
          <a:solidFill>
            <a:schemeClr val="bg1"/>
          </a:solidFill>
          <a:ln>
            <a:solidFill>
              <a:schemeClr val="accent2">
                <a:lumMod val="60000"/>
                <a:lumOff val="40000"/>
              </a:schemeClr>
            </a:solidFill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слон</a:t>
            </a:r>
            <a:endParaRPr lang="ru-RU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Куб 20"/>
          <p:cNvSpPr/>
          <p:nvPr/>
        </p:nvSpPr>
        <p:spPr>
          <a:xfrm>
            <a:off x="5316419" y="2793422"/>
            <a:ext cx="1800000" cy="504056"/>
          </a:xfrm>
          <a:prstGeom prst="cube">
            <a:avLst/>
          </a:prstGeom>
          <a:solidFill>
            <a:schemeClr val="bg1"/>
          </a:solidFill>
          <a:ln>
            <a:solidFill>
              <a:schemeClr val="accent2">
                <a:lumMod val="60000"/>
                <a:lumOff val="40000"/>
              </a:schemeClr>
            </a:solidFill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разговор</a:t>
            </a:r>
            <a:endParaRPr lang="ru-RU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Куб 21"/>
          <p:cNvSpPr/>
          <p:nvPr/>
        </p:nvSpPr>
        <p:spPr>
          <a:xfrm>
            <a:off x="993671" y="3311728"/>
            <a:ext cx="1800000" cy="504056"/>
          </a:xfrm>
          <a:prstGeom prst="cube">
            <a:avLst/>
          </a:prstGeom>
          <a:solidFill>
            <a:schemeClr val="bg1"/>
          </a:solidFill>
          <a:ln>
            <a:solidFill>
              <a:schemeClr val="accent2">
                <a:lumMod val="60000"/>
                <a:lumOff val="40000"/>
              </a:schemeClr>
            </a:solidFill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малыш</a:t>
            </a:r>
            <a:endParaRPr lang="ru-RU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105389" y="1629014"/>
            <a:ext cx="226510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Неодушевлённые</a:t>
            </a:r>
          </a:p>
          <a:p>
            <a:pPr algn="ctr"/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существительные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900364" y="1652327"/>
            <a:ext cx="226510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Одушевлённые</a:t>
            </a:r>
          </a:p>
          <a:p>
            <a:pPr algn="ctr"/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существительные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Умножение 8">
            <a:hlinkClick r:id="" action="ppaction://hlinkshowjump?jump=endshow"/>
          </p:cNvPr>
          <p:cNvSpPr/>
          <p:nvPr/>
        </p:nvSpPr>
        <p:spPr>
          <a:xfrm>
            <a:off x="8460432" y="6165304"/>
            <a:ext cx="360000" cy="360000"/>
          </a:xfrm>
          <a:prstGeom prst="mathMultiply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  <a:effectLst>
            <a:glow rad="635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Куб 23"/>
          <p:cNvSpPr/>
          <p:nvPr/>
        </p:nvSpPr>
        <p:spPr>
          <a:xfrm>
            <a:off x="979075" y="2730379"/>
            <a:ext cx="1800000" cy="504056"/>
          </a:xfrm>
          <a:prstGeom prst="cube">
            <a:avLst/>
          </a:prstGeom>
          <a:solidFill>
            <a:schemeClr val="bg1"/>
          </a:solidFill>
          <a:ln>
            <a:solidFill>
              <a:schemeClr val="accent2">
                <a:lumMod val="60000"/>
                <a:lumOff val="40000"/>
              </a:schemeClr>
            </a:solidFill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</a:t>
            </a:r>
            <a:endParaRPr lang="ru-RU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Куб 24"/>
          <p:cNvSpPr/>
          <p:nvPr/>
        </p:nvSpPr>
        <p:spPr>
          <a:xfrm>
            <a:off x="900364" y="4949059"/>
            <a:ext cx="1800000" cy="504056"/>
          </a:xfrm>
          <a:prstGeom prst="cube">
            <a:avLst/>
          </a:prstGeom>
          <a:solidFill>
            <a:schemeClr val="bg1"/>
          </a:solidFill>
          <a:ln>
            <a:solidFill>
              <a:schemeClr val="accent2">
                <a:lumMod val="60000"/>
                <a:lumOff val="40000"/>
              </a:schemeClr>
            </a:solidFill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лягушка</a:t>
            </a:r>
            <a:endParaRPr lang="ru-RU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Куб 25"/>
          <p:cNvSpPr/>
          <p:nvPr/>
        </p:nvSpPr>
        <p:spPr>
          <a:xfrm>
            <a:off x="5278956" y="4647597"/>
            <a:ext cx="1800000" cy="504056"/>
          </a:xfrm>
          <a:prstGeom prst="cube">
            <a:avLst/>
          </a:prstGeom>
          <a:solidFill>
            <a:schemeClr val="bg1"/>
          </a:solidFill>
          <a:ln>
            <a:solidFill>
              <a:schemeClr val="accent2">
                <a:lumMod val="60000"/>
                <a:lumOff val="40000"/>
              </a:schemeClr>
            </a:solidFill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лопата</a:t>
            </a:r>
            <a:endParaRPr lang="ru-RU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" name="Куб 26"/>
          <p:cNvSpPr/>
          <p:nvPr/>
        </p:nvSpPr>
        <p:spPr>
          <a:xfrm>
            <a:off x="5278956" y="5227382"/>
            <a:ext cx="1800000" cy="504056"/>
          </a:xfrm>
          <a:prstGeom prst="cube">
            <a:avLst/>
          </a:prstGeom>
          <a:solidFill>
            <a:schemeClr val="bg1"/>
          </a:solidFill>
          <a:ln>
            <a:solidFill>
              <a:schemeClr val="accent2">
                <a:lumMod val="60000"/>
                <a:lumOff val="40000"/>
              </a:schemeClr>
            </a:solidFill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мак</a:t>
            </a:r>
            <a:endParaRPr lang="ru-RU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Куб 27"/>
          <p:cNvSpPr/>
          <p:nvPr/>
        </p:nvSpPr>
        <p:spPr>
          <a:xfrm>
            <a:off x="5257770" y="5839855"/>
            <a:ext cx="1800000" cy="504056"/>
          </a:xfrm>
          <a:prstGeom prst="cube">
            <a:avLst/>
          </a:prstGeom>
          <a:solidFill>
            <a:schemeClr val="bg1"/>
          </a:solidFill>
          <a:ln>
            <a:solidFill>
              <a:schemeClr val="accent2">
                <a:lumMod val="60000"/>
                <a:lumOff val="40000"/>
              </a:schemeClr>
            </a:solidFill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топор</a:t>
            </a:r>
            <a:endParaRPr lang="ru-RU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Куб 28"/>
          <p:cNvSpPr/>
          <p:nvPr/>
        </p:nvSpPr>
        <p:spPr>
          <a:xfrm>
            <a:off x="900364" y="5640610"/>
            <a:ext cx="1800000" cy="504056"/>
          </a:xfrm>
          <a:prstGeom prst="cube">
            <a:avLst/>
          </a:prstGeom>
          <a:solidFill>
            <a:schemeClr val="bg1"/>
          </a:solidFill>
          <a:ln>
            <a:solidFill>
              <a:schemeClr val="accent2">
                <a:lumMod val="60000"/>
                <a:lumOff val="40000"/>
              </a:schemeClr>
            </a:solidFill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друг</a:t>
            </a:r>
            <a:endParaRPr lang="ru-RU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263381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6198 -0.00162 L 0.58959 0.33426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372" y="16782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4.44444E-6 L 0.31424 0.3449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712" y="17245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7326 -0.00162 L -0.45138 0.3449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906" y="17315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0.00023 L -0.05711 0.24189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65" y="12083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2604 0.00023 L 0.20955 0.24212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167" y="12083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7778 -0.02061 L -0.58177 0.23125 " pathEditMode="relative" rAng="0" ptsTypes="AA">
                                      <p:cBhvr>
                                        <p:cTn id="31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208" y="12593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-1.85185E-6 L 0.02361 0.54584 " pathEditMode="relative" rAng="0" ptsTypes="AA">
                                      <p:cBhvr>
                                        <p:cTn id="36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81" y="27292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-4.44444E-6 L -0.22864 0.55139 " pathEditMode="relative" rAng="0" ptsTypes="AA">
                                      <p:cBhvr>
                                        <p:cTn id="41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441" y="27569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-4.44444E-6 L 0.00539 0.54075 " pathEditMode="relative" rAng="0" ptsTypes="AA">
                                      <p:cBhvr>
                                        <p:cTn id="46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0" y="27037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5416 -0.00139 L 0.47934 0.41875 " pathEditMode="relative" rAng="0" ptsTypes="AA">
                                      <p:cBhvr>
                                        <p:cTn id="51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250" y="20995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2761 -0.00139 L 0.2283 0.44884 " pathEditMode="relative" rAng="0" ptsTypes="AA">
                                      <p:cBhvr>
                                        <p:cTn id="56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035" y="2250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7083 -0.0118 L -0.57483 0.45162 " pathEditMode="relative" rAng="0" ptsTypes="AA">
                                      <p:cBhvr>
                                        <p:cTn id="61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208" y="23171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</p:childTnLst>
        </p:cTn>
      </p:par>
    </p:tnLst>
    <p:bldLst>
      <p:bldP spid="17" grpId="0" bldLvl="0" animBg="1"/>
      <p:bldP spid="18" grpId="0" bldLvl="0" animBg="1"/>
      <p:bldP spid="19" grpId="0" bldLvl="0" animBg="1"/>
      <p:bldP spid="20" grpId="0" bldLvl="0" animBg="1"/>
      <p:bldP spid="21" grpId="0" bldLvl="0" animBg="1"/>
      <p:bldP spid="22" grpId="0" bldLvl="0" animBg="1"/>
      <p:bldP spid="24" grpId="0" bldLvl="0" animBg="1"/>
      <p:bldP spid="25" grpId="0" bldLvl="0" animBg="1"/>
      <p:bldP spid="26" grpId="0" bldLvl="0" animBg="1"/>
      <p:bldP spid="27" grpId="0" bldLvl="0" animBg="1"/>
      <p:bldP spid="28" grpId="0" bldLvl="0" animBg="1"/>
      <p:bldP spid="29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27584" y="476672"/>
            <a:ext cx="7006534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Одушевлённые и неодушевлённые имена </a:t>
            </a:r>
          </a:p>
          <a:p>
            <a:pPr algn="ctr"/>
            <a:r>
              <a:rPr lang="ru-RU" sz="28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уществительные.</a:t>
            </a:r>
            <a:endParaRPr lang="ru-RU" sz="2800" b="1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51520" y="1340768"/>
            <a:ext cx="8935203" cy="224676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Вопрос </a:t>
            </a:r>
            <a:r>
              <a:rPr lang="ru-RU" sz="28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кто?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мы задаём к именам существительным, </a:t>
            </a:r>
          </a:p>
          <a:p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которые обозначают </a:t>
            </a:r>
            <a:r>
              <a:rPr 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живые существа: людей и </a:t>
            </a:r>
          </a:p>
          <a:p>
            <a:r>
              <a:rPr 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животных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Такие имена существительные</a:t>
            </a:r>
          </a:p>
          <a:p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называются </a:t>
            </a:r>
            <a:r>
              <a:rPr 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одушевлёнными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(кто?) тигр, (кто?) учитель, (кто?) орёл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51520" y="3717032"/>
            <a:ext cx="8856592" cy="224676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Вопрос </a:t>
            </a:r>
            <a:r>
              <a:rPr lang="ru-RU" sz="28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что?</a:t>
            </a:r>
            <a:r>
              <a:rPr 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мы задаём к именам существительным,</a:t>
            </a:r>
          </a:p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оторые </a:t>
            </a:r>
            <a:r>
              <a:rPr 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 обозначают людей и животных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Такие </a:t>
            </a:r>
          </a:p>
          <a:p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Имена существительные называются </a:t>
            </a:r>
          </a:p>
          <a:p>
            <a:r>
              <a:rPr 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неодушевлёнными. </a:t>
            </a:r>
          </a:p>
          <a:p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(что?) дерево, (что?) тетрадь, (что?) облако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18" descr="https://clipart.world/wp-content/uploads/2020/06/realistic-tiger-walking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948264" y="2513495"/>
            <a:ext cx="1415403" cy="10429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0" descr="https://creazilla-store.fra1.digitaloceanspaces.com/cliparts/26112/cartoon-tree-isolated-clipart-md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278582" y="4509120"/>
            <a:ext cx="1390384" cy="16827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Стрелка вправо 6">
            <a:hlinkClick r:id="" action="ppaction://hlinkshowjump?jump=nextslide"/>
          </p:cNvPr>
          <p:cNvSpPr/>
          <p:nvPr/>
        </p:nvSpPr>
        <p:spPr>
          <a:xfrm>
            <a:off x="8418128" y="6371466"/>
            <a:ext cx="327458" cy="120216"/>
          </a:xfrm>
          <a:prstGeom prst="rightArrow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  <a:effectLst>
            <a:glow rad="635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7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трелка вправо 8">
            <a:hlinkClick r:id="" action="ppaction://hlinkshowjump?jump=nextslide"/>
          </p:cNvPr>
          <p:cNvSpPr/>
          <p:nvPr/>
        </p:nvSpPr>
        <p:spPr>
          <a:xfrm>
            <a:off x="8418128" y="6371466"/>
            <a:ext cx="327458" cy="120216"/>
          </a:xfrm>
          <a:prstGeom prst="rightArrow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  <a:effectLst>
            <a:glow rad="635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Управляющая кнопка: сведения 1">
            <a:hlinkClick r:id="" action="ppaction://hlinkshowjump?jump=lastslide" highlightClick="1"/>
          </p:cNvPr>
          <p:cNvSpPr/>
          <p:nvPr/>
        </p:nvSpPr>
        <p:spPr>
          <a:xfrm>
            <a:off x="7946591" y="6147016"/>
            <a:ext cx="360000" cy="360000"/>
          </a:xfrm>
          <a:prstGeom prst="actionButtonInformation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  <a:effectLst>
            <a:glow rad="635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Текстовое поле 2"/>
          <p:cNvSpPr txBox="1"/>
          <p:nvPr/>
        </p:nvSpPr>
        <p:spPr>
          <a:xfrm>
            <a:off x="335280" y="332740"/>
            <a:ext cx="8602345" cy="108267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indent="450215" algn="ctr"/>
            <a:r>
              <a:rPr lang="ru-RU" altLang="en-US" sz="2400" b="1">
                <a:solidFill>
                  <a:schemeClr val="accent1"/>
                </a:solidFill>
                <a:latin typeface="Times New Roman" panose="02020603050405020304" pitchFamily="18" charset="0"/>
                <a:ea typeface="SimSun" panose="02010600030101010101" pitchFamily="2" charset="-122"/>
                <a:sym typeface="+mn-ea"/>
              </a:rPr>
              <a:t>3станция</a:t>
            </a:r>
          </a:p>
          <a:p>
            <a:pPr indent="450215" algn="l"/>
            <a:r>
              <a:rPr lang="ru-RU" altLang="en-US" sz="2400" b="1">
                <a:solidFill>
                  <a:schemeClr val="accent1"/>
                </a:solidFill>
                <a:latin typeface="Times New Roman" panose="02020603050405020304" pitchFamily="18" charset="0"/>
                <a:ea typeface="SimSun" panose="02010600030101010101" pitchFamily="2" charset="-122"/>
                <a:sym typeface="+mn-ea"/>
              </a:rPr>
              <a:t> </a:t>
            </a:r>
            <a:r>
              <a:rPr lang="ru-RU" altLang="en-US" sz="2400" b="1">
                <a:solidFill>
                  <a:srgbClr val="C00000"/>
                </a:solidFill>
                <a:latin typeface="Times New Roman" panose="02020603050405020304" pitchFamily="18" charset="0"/>
                <a:ea typeface="SimSun" panose="02010600030101010101" pitchFamily="2" charset="-122"/>
                <a:sym typeface="+mn-ea"/>
              </a:rPr>
              <a:t>Собственные и нарицательные имена существительные</a:t>
            </a:r>
          </a:p>
        </p:txBody>
      </p:sp>
      <p:pic>
        <p:nvPicPr>
          <p:cNvPr id="5" name="Изображение 5" descr="IMG_25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03985" y="1268730"/>
            <a:ext cx="6625590" cy="49657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трелка вправо 8">
            <a:hlinkClick r:id="" action="ppaction://hlinkshowjump?jump=nextslide"/>
          </p:cNvPr>
          <p:cNvSpPr/>
          <p:nvPr/>
        </p:nvSpPr>
        <p:spPr>
          <a:xfrm>
            <a:off x="8418128" y="6371466"/>
            <a:ext cx="327458" cy="120216"/>
          </a:xfrm>
          <a:prstGeom prst="rightArrow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  <a:effectLst>
            <a:glow rad="635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Управляющая кнопка: сведения 1">
            <a:hlinkClick r:id="" action="ppaction://hlinkshowjump?jump=lastslide" highlightClick="1"/>
          </p:cNvPr>
          <p:cNvSpPr/>
          <p:nvPr/>
        </p:nvSpPr>
        <p:spPr>
          <a:xfrm>
            <a:off x="7946591" y="6147016"/>
            <a:ext cx="360000" cy="360000"/>
          </a:xfrm>
          <a:prstGeom prst="actionButtonInformation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  <a:effectLst>
            <a:glow rad="635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0" name="Изображение 99"/>
          <p:cNvPicPr/>
          <p:nvPr/>
        </p:nvPicPr>
        <p:blipFill>
          <a:blip r:embed="rId2"/>
          <a:stretch>
            <a:fillRect/>
          </a:stretch>
        </p:blipFill>
        <p:spPr>
          <a:xfrm>
            <a:off x="374015" y="332740"/>
            <a:ext cx="2771775" cy="31654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1" name="Текстовое поле 100"/>
          <p:cNvSpPr txBox="1"/>
          <p:nvPr/>
        </p:nvSpPr>
        <p:spPr>
          <a:xfrm>
            <a:off x="3419475" y="553085"/>
            <a:ext cx="5080000" cy="2205355"/>
          </a:xfrm>
          <a:prstGeom prst="rect">
            <a:avLst/>
          </a:prstGeom>
          <a:noFill/>
          <a:ln w="9525">
            <a:noFill/>
          </a:ln>
        </p:spPr>
        <p:txBody>
          <a:bodyPr>
            <a:noAutofit/>
          </a:bodyPr>
          <a:lstStyle/>
          <a:p>
            <a:pPr indent="0"/>
            <a:r>
              <a:rPr lang="en-US" sz="3600" b="0">
                <a:solidFill>
                  <a:srgbClr val="C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«Вы талантливые дети! Когда-нибудь вы сами приятно поразитесь какие вы умные, как много хорошего умеете, если будете постоянно работать над собой, ставить новые цели и стремиться к их достижению»</a:t>
            </a:r>
            <a:endParaRPr lang="en-US" altLang="en-US" sz="3600" b="0">
              <a:solidFill>
                <a:srgbClr val="C00000"/>
              </a:solidFill>
              <a:latin typeface="Times New Roman" panose="02020603050405020304" pitchFamily="18" charset="0"/>
              <a:ea typeface="SimSun" panose="02010600030101010101" pitchFamily="2" charset="-122"/>
            </a:endParaRPr>
          </a:p>
        </p:txBody>
      </p:sp>
      <p:sp>
        <p:nvSpPr>
          <p:cNvPr id="3" name="Текстовое поле 2"/>
          <p:cNvSpPr txBox="1"/>
          <p:nvPr/>
        </p:nvSpPr>
        <p:spPr>
          <a:xfrm>
            <a:off x="467360" y="3731260"/>
            <a:ext cx="259207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sz="2400" b="1" dirty="0" err="1">
                <a:solidFill>
                  <a:srgbClr val="FF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Жан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Жак</a:t>
            </a:r>
            <a:r>
              <a:rPr lang="ru-RU" sz="2400" b="1" smtClean="0">
                <a:solidFill>
                  <a:srgbClr val="FF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en-US" sz="2400" b="1" smtClean="0">
                <a:solidFill>
                  <a:srgbClr val="FF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Руссо</a:t>
            </a:r>
            <a:r>
              <a:rPr lang="ru-RU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endParaRPr lang="ru-RU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SimSun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7025" y="372745"/>
            <a:ext cx="8558530" cy="416941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К</a:t>
            </a:r>
            <a:r>
              <a:rPr lang="ru-RU" sz="28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собственным</a:t>
            </a:r>
            <a:r>
              <a:rPr lang="ru-RU" sz="28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именам существительным относятся</a:t>
            </a:r>
            <a:r>
              <a:rPr lang="ru-RU" sz="28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имена, фамилии, отчества людей,</a:t>
            </a:r>
          </a:p>
          <a:p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клички животных, названия рек, озёр,городов, </a:t>
            </a:r>
          </a:p>
          <a:p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стран, названия сказок, рассказов, спектаклей,</a:t>
            </a:r>
          </a:p>
          <a:p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картин.</a:t>
            </a:r>
            <a:r>
              <a:rPr lang="ru-RU" sz="28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Они пишутся с заглавной буквы.</a:t>
            </a:r>
            <a:r>
              <a:rPr lang="ru-RU" sz="28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(Иван, </a:t>
            </a:r>
          </a:p>
          <a:p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Днепр,Россия)</a:t>
            </a:r>
          </a:p>
          <a:p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Нарицательные</a:t>
            </a:r>
            <a:r>
              <a:rPr lang="ru-RU" sz="28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имена существительные называют</a:t>
            </a:r>
            <a:r>
              <a:rPr lang="ru-RU" sz="28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любой предмет, явление, свойства.</a:t>
            </a:r>
            <a:r>
              <a:rPr lang="ru-RU" sz="28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Они пишутся с маленькой буквы.</a:t>
            </a:r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(мебель, брат, озеро)</a:t>
            </a:r>
            <a:endParaRPr lang="ru-RU" sz="2800" b="1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2800" b="1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Стрелка вправо 6">
            <a:hlinkClick r:id="" action="ppaction://hlinkshowjump?jump=nextslide"/>
          </p:cNvPr>
          <p:cNvSpPr/>
          <p:nvPr/>
        </p:nvSpPr>
        <p:spPr>
          <a:xfrm>
            <a:off x="8418128" y="6371466"/>
            <a:ext cx="327458" cy="120216"/>
          </a:xfrm>
          <a:prstGeom prst="rightArrow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  <a:effectLst>
            <a:glow rad="635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7" name="Изображение 106"/>
          <p:cNvPicPr/>
          <p:nvPr/>
        </p:nvPicPr>
        <p:blipFill>
          <a:blip r:embed="rId3"/>
          <a:stretch>
            <a:fillRect/>
          </a:stretch>
        </p:blipFill>
        <p:spPr>
          <a:xfrm>
            <a:off x="2195830" y="4221480"/>
            <a:ext cx="4711065" cy="230378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9"/>
          <p:cNvPicPr/>
          <p:nvPr/>
        </p:nvPicPr>
        <p:blipFill>
          <a:blip r:embed="rId2"/>
          <a:srcRect l="8477" t="4553" r="25402" b="11292"/>
          <a:stretch>
            <a:fillRect/>
          </a:stretch>
        </p:blipFill>
        <p:spPr>
          <a:xfrm>
            <a:off x="333375" y="301625"/>
            <a:ext cx="8529955" cy="6099175"/>
          </a:xfrm>
          <a:prstGeom prst="rect">
            <a:avLst/>
          </a:prstGeom>
        </p:spPr>
      </p:pic>
      <p:pic>
        <p:nvPicPr>
          <p:cNvPr id="106" name="Изображение 105"/>
          <p:cNvPicPr/>
          <p:nvPr/>
        </p:nvPicPr>
        <p:blipFill>
          <a:blip r:embed="rId3"/>
          <a:stretch>
            <a:fillRect/>
          </a:stretch>
        </p:blipFill>
        <p:spPr>
          <a:xfrm>
            <a:off x="810895" y="3789045"/>
            <a:ext cx="2284095" cy="22193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Текстовое поле 106"/>
          <p:cNvSpPr txBox="1"/>
          <p:nvPr/>
        </p:nvSpPr>
        <p:spPr>
          <a:xfrm>
            <a:off x="452755" y="360680"/>
            <a:ext cx="8046085" cy="3075940"/>
          </a:xfrm>
          <a:prstGeom prst="rect">
            <a:avLst/>
          </a:prstGeom>
          <a:noFill/>
          <a:ln w="9525">
            <a:noFill/>
          </a:ln>
        </p:spPr>
        <p:txBody>
          <a:bodyPr>
            <a:noAutofit/>
          </a:bodyPr>
          <a:lstStyle/>
          <a:p>
            <a:pPr indent="450215" algn="ctr"/>
            <a:r>
              <a:rPr lang="ru-RU" altLang="en-US" sz="3600" b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  </a:t>
            </a:r>
            <a:r>
              <a:rPr lang="ru-RU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  </a:t>
            </a:r>
            <a:r>
              <a:rPr lang="ru-RU" altLang="en-US" sz="3600" b="1" i="1">
                <a:solidFill>
                  <a:srgbClr val="FF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Проверяем!</a:t>
            </a:r>
            <a:endParaRPr lang="en-US" sz="3600" b="0" i="1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indent="450215"/>
            <a:r>
              <a:rPr lang="en-US" sz="3600" b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Летом </a:t>
            </a:r>
            <a:r>
              <a:rPr lang="ru-RU" altLang="en-US" sz="3600" b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м</a:t>
            </a:r>
            <a:r>
              <a:rPr lang="en-US" sz="3600" b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альчик </a:t>
            </a:r>
            <a:r>
              <a:rPr lang="ru-RU" altLang="en-US" sz="3600" b="0">
                <a:solidFill>
                  <a:srgbClr val="FF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П</a:t>
            </a:r>
            <a:r>
              <a:rPr lang="en-US" sz="3600" b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етя приехал к </a:t>
            </a:r>
            <a:r>
              <a:rPr lang="ru-RU" altLang="en-US" sz="3600" b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б</a:t>
            </a:r>
            <a:r>
              <a:rPr lang="en-US" sz="3600" b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абушке. Он</a:t>
            </a:r>
            <a:r>
              <a:rPr lang="ru-RU" altLang="en-US" sz="3600" b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а</a:t>
            </a:r>
            <a:r>
              <a:rPr lang="en-US" sz="3600" b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 жил</a:t>
            </a:r>
            <a:r>
              <a:rPr lang="ru-RU" altLang="en-US" sz="3600" b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а </a:t>
            </a:r>
            <a:r>
              <a:rPr lang="en-US" sz="3600" b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в  </a:t>
            </a:r>
            <a:r>
              <a:rPr lang="ru-RU" altLang="en-US" sz="3600" b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д</a:t>
            </a:r>
            <a:r>
              <a:rPr lang="en-US" sz="3600" b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еревне </a:t>
            </a:r>
            <a:r>
              <a:rPr lang="ru-RU" altLang="en-US" sz="3600" b="0">
                <a:solidFill>
                  <a:srgbClr val="FF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Р</a:t>
            </a:r>
            <a:r>
              <a:rPr lang="en-US" sz="3600" b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адуга.  Радостно встретили </a:t>
            </a:r>
            <a:r>
              <a:rPr lang="ru-RU" altLang="en-US" sz="3600" b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внука</a:t>
            </a:r>
            <a:r>
              <a:rPr lang="en-US" sz="3600" b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 домашние </a:t>
            </a:r>
            <a:r>
              <a:rPr lang="ru-RU" altLang="en-US" sz="3600" b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д</a:t>
            </a:r>
            <a:r>
              <a:rPr lang="en-US" sz="3600" b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рузья: </a:t>
            </a:r>
            <a:r>
              <a:rPr lang="ru-RU" altLang="en-US" sz="3600" b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с</a:t>
            </a:r>
            <a:r>
              <a:rPr lang="en-US" sz="3600" b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обачка </a:t>
            </a:r>
            <a:r>
              <a:rPr lang="ru-RU" altLang="en-US" sz="3600" b="0">
                <a:solidFill>
                  <a:srgbClr val="FF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Т</a:t>
            </a:r>
            <a:r>
              <a:rPr lang="en-US" sz="3600" b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япа, </a:t>
            </a:r>
            <a:r>
              <a:rPr lang="ru-RU" altLang="en-US" sz="3600" b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п</a:t>
            </a:r>
            <a:r>
              <a:rPr lang="en-US" sz="3600" b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етух </a:t>
            </a:r>
            <a:r>
              <a:rPr lang="ru-RU" altLang="en-US" sz="3600" b="0">
                <a:solidFill>
                  <a:srgbClr val="FF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К</a:t>
            </a:r>
            <a:r>
              <a:rPr lang="en-US" sz="3600" b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узя и кот </a:t>
            </a:r>
            <a:r>
              <a:rPr lang="ru-RU" altLang="en-US" sz="3600" b="0">
                <a:solidFill>
                  <a:srgbClr val="FF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М</a:t>
            </a:r>
            <a:r>
              <a:rPr lang="en-US" sz="3600" b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урзик.  </a:t>
            </a:r>
            <a:endParaRPr lang="en-US" altLang="en-US" sz="3600" b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</a:endParaRPr>
          </a:p>
        </p:txBody>
      </p:sp>
      <p:pic>
        <p:nvPicPr>
          <p:cNvPr id="106" name="Изображение 105"/>
          <p:cNvPicPr/>
          <p:nvPr/>
        </p:nvPicPr>
        <p:blipFill>
          <a:blip r:embed="rId2"/>
          <a:stretch>
            <a:fillRect/>
          </a:stretch>
        </p:blipFill>
        <p:spPr>
          <a:xfrm>
            <a:off x="2614295" y="3357245"/>
            <a:ext cx="2826385" cy="284861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трелка вправо 8">
            <a:hlinkClick r:id="" action="ppaction://hlinkshowjump?jump=nextslide"/>
          </p:cNvPr>
          <p:cNvSpPr/>
          <p:nvPr/>
        </p:nvSpPr>
        <p:spPr>
          <a:xfrm>
            <a:off x="8418128" y="6371466"/>
            <a:ext cx="327458" cy="120216"/>
          </a:xfrm>
          <a:prstGeom prst="rightArrow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  <a:effectLst>
            <a:glow rad="635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Управляющая кнопка: сведения 1">
            <a:hlinkClick r:id="" action="ppaction://hlinkshowjump?jump=lastslide" highlightClick="1"/>
          </p:cNvPr>
          <p:cNvSpPr/>
          <p:nvPr/>
        </p:nvSpPr>
        <p:spPr>
          <a:xfrm>
            <a:off x="7946591" y="6147016"/>
            <a:ext cx="360000" cy="360000"/>
          </a:xfrm>
          <a:prstGeom prst="actionButtonInformation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  <a:effectLst>
            <a:glow rad="635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Текстовое поле 2"/>
          <p:cNvSpPr txBox="1"/>
          <p:nvPr/>
        </p:nvSpPr>
        <p:spPr>
          <a:xfrm>
            <a:off x="275590" y="332740"/>
            <a:ext cx="8674735" cy="78359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indent="450215" algn="ctr"/>
            <a:r>
              <a:rPr lang="ru-RU" altLang="en-US" sz="2400" b="1">
                <a:solidFill>
                  <a:schemeClr val="accent1"/>
                </a:solidFill>
                <a:latin typeface="Times New Roman" panose="02020603050405020304" pitchFamily="18" charset="0"/>
                <a:ea typeface="SimSun" panose="02010600030101010101" pitchFamily="2" charset="-122"/>
                <a:sym typeface="+mn-ea"/>
              </a:rPr>
              <a:t>4 станция</a:t>
            </a:r>
          </a:p>
          <a:p>
            <a:pPr indent="450215" algn="ctr"/>
            <a:r>
              <a:rPr lang="ru-RU" altLang="en-US" sz="2400" b="1">
                <a:solidFill>
                  <a:srgbClr val="C00000"/>
                </a:solidFill>
                <a:latin typeface="Times New Roman" panose="02020603050405020304" pitchFamily="18" charset="0"/>
                <a:ea typeface="SimSun" panose="02010600030101010101" pitchFamily="2" charset="-122"/>
                <a:sym typeface="+mn-ea"/>
              </a:rPr>
              <a:t>Число имён существительных</a:t>
            </a:r>
          </a:p>
          <a:p>
            <a:pPr indent="450215" algn="ctr"/>
            <a:endParaRPr lang="ru-RU" altLang="en-US" sz="2400" b="1">
              <a:solidFill>
                <a:srgbClr val="C00000"/>
              </a:solidFill>
              <a:latin typeface="Times New Roman" panose="02020603050405020304" pitchFamily="18" charset="0"/>
              <a:ea typeface="SimSun" panose="02010600030101010101" pitchFamily="2" charset="-122"/>
              <a:sym typeface="+mn-ea"/>
            </a:endParaRPr>
          </a:p>
        </p:txBody>
      </p:sp>
      <p:pic>
        <p:nvPicPr>
          <p:cNvPr id="4" name="Изображение 2" descr="IMG_25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16355" y="1390650"/>
            <a:ext cx="6424295" cy="46291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Текстовое поле 106"/>
          <p:cNvSpPr txBox="1"/>
          <p:nvPr/>
        </p:nvSpPr>
        <p:spPr>
          <a:xfrm>
            <a:off x="378460" y="332740"/>
            <a:ext cx="8387080" cy="11474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noAutofit/>
          </a:bodyPr>
          <a:lstStyle/>
          <a:p>
            <a:pPr indent="450215"/>
            <a:r>
              <a:rPr lang="ru-RU" altLang="en-US" sz="3600" b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1.</a:t>
            </a:r>
            <a:r>
              <a:rPr lang="en-US" sz="3600" b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Прочитаем группу слов, определим какое слово лишнее и почему.</a:t>
            </a:r>
          </a:p>
          <a:p>
            <a:pPr indent="450215"/>
            <a:r>
              <a:rPr lang="en-US" sz="4000" b="1">
                <a:solidFill>
                  <a:srgbClr val="C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Сова, стрижи, сорока, соловей, сойка.</a:t>
            </a:r>
          </a:p>
          <a:p>
            <a:pPr indent="450215"/>
            <a:endParaRPr lang="en-US" sz="4000" b="1">
              <a:solidFill>
                <a:srgbClr val="C00000"/>
              </a:solidFill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indent="450215"/>
            <a:endParaRPr lang="en-US" sz="4000" b="1">
              <a:solidFill>
                <a:srgbClr val="C00000"/>
              </a:solidFill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indent="450215"/>
            <a:endParaRPr lang="en-US" altLang="en-US" sz="4000" b="1">
              <a:solidFill>
                <a:srgbClr val="C00000"/>
              </a:solidFill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indent="450215"/>
            <a:endParaRPr lang="en-US" altLang="en-US" sz="4000" b="1">
              <a:solidFill>
                <a:srgbClr val="C00000"/>
              </a:solidFill>
              <a:latin typeface="Times New Roman" panose="02020603050405020304" pitchFamily="18" charset="0"/>
              <a:ea typeface="SimSun" panose="02010600030101010101" pitchFamily="2" charset="-122"/>
            </a:endParaRPr>
          </a:p>
        </p:txBody>
      </p:sp>
      <p:sp>
        <p:nvSpPr>
          <p:cNvPr id="3" name="Текстовое поле 2"/>
          <p:cNvSpPr txBox="1"/>
          <p:nvPr/>
        </p:nvSpPr>
        <p:spPr>
          <a:xfrm>
            <a:off x="668020" y="2709545"/>
            <a:ext cx="632777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ru-RU" altLang="en-US" sz="3600" b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-</a:t>
            </a:r>
            <a:r>
              <a:rPr lang="en-US" sz="3600" b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Что общего в этих словах?</a:t>
            </a:r>
            <a:endParaRPr lang="en-US" altLang="en-US" sz="3600" b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</a:endParaRPr>
          </a:p>
        </p:txBody>
      </p:sp>
      <p:sp>
        <p:nvSpPr>
          <p:cNvPr id="4" name="Текстовое поле 3"/>
          <p:cNvSpPr txBox="1"/>
          <p:nvPr/>
        </p:nvSpPr>
        <p:spPr>
          <a:xfrm>
            <a:off x="261620" y="3501390"/>
            <a:ext cx="8325485" cy="13315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noAutofit/>
          </a:bodyPr>
          <a:lstStyle/>
          <a:p>
            <a:pPr indent="450215"/>
            <a:r>
              <a:rPr lang="ru-RU" altLang="en-US" sz="4000" b="1">
                <a:solidFill>
                  <a:srgbClr val="C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2. </a:t>
            </a:r>
            <a:r>
              <a:rPr lang="en-US" sz="4000" b="1">
                <a:solidFill>
                  <a:srgbClr val="C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Краски, кисточки, карандаши, ножницы, альбомы.</a:t>
            </a:r>
          </a:p>
          <a:p>
            <a:pPr indent="450215"/>
            <a:r>
              <a:rPr lang="ru-RU" altLang="en-US" sz="4000" b="1">
                <a:solidFill>
                  <a:srgbClr val="C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3. </a:t>
            </a:r>
            <a:r>
              <a:rPr lang="en-US" sz="4000" b="1">
                <a:solidFill>
                  <a:srgbClr val="C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Автобус, метро, самолёт, поезд, троллейбус.</a:t>
            </a:r>
            <a:endParaRPr lang="en-US" altLang="en-US" sz="4000" b="1">
              <a:solidFill>
                <a:srgbClr val="C00000"/>
              </a:solidFill>
              <a:latin typeface="Times New Roman" panose="02020603050405020304" pitchFamily="18" charset="0"/>
              <a:ea typeface="SimSun" panose="02010600030101010101" pitchFamily="2" charset="-122"/>
            </a:endParaRPr>
          </a:p>
        </p:txBody>
      </p:sp>
      <p:sp>
        <p:nvSpPr>
          <p:cNvPr id="5" name="Текстовое поле 4"/>
          <p:cNvSpPr txBox="1"/>
          <p:nvPr/>
        </p:nvSpPr>
        <p:spPr>
          <a:xfrm>
            <a:off x="378460" y="5949315"/>
            <a:ext cx="861695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ru-RU" altLang="en-US" sz="360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sym typeface="+mn-ea"/>
              </a:rPr>
              <a:t>-</a:t>
            </a:r>
            <a:r>
              <a:rPr lang="en-US" sz="360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sym typeface="+mn-ea"/>
              </a:rPr>
              <a:t>Назовите одним словом</a:t>
            </a:r>
            <a:r>
              <a:rPr lang="ru-RU" altLang="en-US" sz="360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sym typeface="+mn-ea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Текстовое поле 106"/>
          <p:cNvSpPr txBox="1"/>
          <p:nvPr/>
        </p:nvSpPr>
        <p:spPr>
          <a:xfrm>
            <a:off x="262255" y="332740"/>
            <a:ext cx="8694420" cy="61849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noAutofit/>
          </a:bodyPr>
          <a:lstStyle/>
          <a:p>
            <a:pPr indent="450215"/>
            <a:r>
              <a:rPr lang="ru-RU" altLang="en-US" sz="3200" b="1">
                <a:solidFill>
                  <a:srgbClr val="C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1.</a:t>
            </a:r>
            <a:r>
              <a:rPr lang="en-US" sz="3200" b="1">
                <a:solidFill>
                  <a:srgbClr val="C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Стрижи – имя сущ. во мн.ч.</a:t>
            </a:r>
            <a:endParaRPr lang="ru-RU" altLang="en-US" sz="3200" b="1">
              <a:solidFill>
                <a:srgbClr val="C00000"/>
              </a:solidFill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indent="450215"/>
            <a:r>
              <a:rPr lang="ru-RU" altLang="en-US" sz="320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sym typeface="+mn-ea"/>
              </a:rPr>
              <a:t>-</a:t>
            </a:r>
            <a:r>
              <a:rPr lang="en-US" sz="320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sym typeface="+mn-ea"/>
              </a:rPr>
              <a:t>Что общего в этих словах?</a:t>
            </a:r>
            <a:endParaRPr lang="en-US" altLang="en-US" sz="3200" b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indent="450215"/>
            <a:r>
              <a:rPr lang="ru-RU" altLang="en-US" sz="3200" b="1">
                <a:solidFill>
                  <a:srgbClr val="C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Э</a:t>
            </a:r>
            <a:r>
              <a:rPr lang="en-US" sz="3200" b="1">
                <a:solidFill>
                  <a:srgbClr val="C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то птицы, первые звуки одинаковые</a:t>
            </a:r>
            <a:r>
              <a:rPr lang="ru-RU" altLang="en-US" sz="3200" b="1">
                <a:solidFill>
                  <a:srgbClr val="C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.</a:t>
            </a:r>
          </a:p>
          <a:p>
            <a:pPr indent="450215"/>
            <a:endParaRPr lang="en-US" sz="3200" b="1">
              <a:solidFill>
                <a:srgbClr val="C00000"/>
              </a:solidFill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indent="450215"/>
            <a:r>
              <a:rPr lang="ru-RU" altLang="en-US" sz="3200" b="1">
                <a:solidFill>
                  <a:srgbClr val="C00000"/>
                </a:solidFill>
                <a:latin typeface="Times New Roman" panose="02020603050405020304" pitchFamily="18" charset="0"/>
                <a:ea typeface="SimSun" panose="02010600030101010101" pitchFamily="2" charset="-122"/>
                <a:sym typeface="+mn-ea"/>
              </a:rPr>
              <a:t>2.Ножницы – имя сущ. только во мн.ч. </a:t>
            </a:r>
          </a:p>
          <a:p>
            <a:pPr indent="450215"/>
            <a:r>
              <a:rPr lang="ru-RU" altLang="en-US" sz="3200" b="1">
                <a:latin typeface="Times New Roman" panose="02020603050405020304" pitchFamily="18" charset="0"/>
                <a:ea typeface="SimSun" panose="02010600030101010101" pitchFamily="2" charset="-122"/>
                <a:sym typeface="+mn-ea"/>
              </a:rPr>
              <a:t>-  </a:t>
            </a:r>
            <a:r>
              <a:rPr lang="ru-RU" altLang="en-US" sz="3200">
                <a:latin typeface="Times New Roman" panose="02020603050405020304" pitchFamily="18" charset="0"/>
                <a:ea typeface="SimSun" panose="02010600030101010101" pitchFamily="2" charset="-122"/>
                <a:sym typeface="+mn-ea"/>
              </a:rPr>
              <a:t>Назовите одним словом. </a:t>
            </a:r>
            <a:r>
              <a:rPr lang="ru-RU" altLang="en-US" sz="3200" b="1">
                <a:solidFill>
                  <a:srgbClr val="C00000"/>
                </a:solidFill>
                <a:latin typeface="Times New Roman" panose="02020603050405020304" pitchFamily="18" charset="0"/>
                <a:ea typeface="SimSun" panose="02010600030101010101" pitchFamily="2" charset="-122"/>
                <a:sym typeface="+mn-ea"/>
              </a:rPr>
              <a:t>(принадлежности для рисования) </a:t>
            </a:r>
          </a:p>
          <a:p>
            <a:pPr indent="450215"/>
            <a:endParaRPr lang="ru-RU" altLang="en-US" sz="3200" b="1">
              <a:solidFill>
                <a:srgbClr val="C00000"/>
              </a:solidFill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indent="450215"/>
            <a:r>
              <a:rPr lang="ru-RU" altLang="en-US" sz="3200" b="1">
                <a:solidFill>
                  <a:srgbClr val="C00000"/>
                </a:solidFill>
                <a:latin typeface="Times New Roman" panose="02020603050405020304" pitchFamily="18" charset="0"/>
                <a:ea typeface="SimSun" panose="02010600030101010101" pitchFamily="2" charset="-122"/>
                <a:sym typeface="+mn-ea"/>
              </a:rPr>
              <a:t>3. </a:t>
            </a:r>
            <a:r>
              <a:rPr lang="ru-RU" altLang="en-US" sz="3200" b="1">
                <a:solidFill>
                  <a:srgbClr val="C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Метро– имя сущ. только в ед.ч. </a:t>
            </a:r>
          </a:p>
          <a:p>
            <a:pPr indent="450215"/>
            <a:r>
              <a:rPr lang="ru-RU" altLang="en-US" sz="320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-Назовите одним словом.</a:t>
            </a:r>
            <a:r>
              <a:rPr lang="ru-RU" altLang="en-US" sz="3200" b="1">
                <a:solidFill>
                  <a:srgbClr val="C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 (транспорт)</a:t>
            </a:r>
          </a:p>
          <a:p>
            <a:pPr indent="450215"/>
            <a:endParaRPr lang="en-US" sz="4000" b="1">
              <a:solidFill>
                <a:srgbClr val="C00000"/>
              </a:solidFill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indent="450215"/>
            <a:endParaRPr lang="en-US" altLang="en-US" sz="4000" b="1">
              <a:solidFill>
                <a:srgbClr val="C00000"/>
              </a:solidFill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indent="450215"/>
            <a:endParaRPr lang="en-US" altLang="en-US" sz="4000" b="1">
              <a:solidFill>
                <a:srgbClr val="C00000"/>
              </a:solidFill>
              <a:latin typeface="Times New Roman" panose="02020603050405020304" pitchFamily="18" charset="0"/>
              <a:ea typeface="SimSun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1" name="Изображение 100"/>
          <p:cNvPicPr/>
          <p:nvPr/>
        </p:nvPicPr>
        <p:blipFill>
          <a:blip r:embed="rId2"/>
          <a:stretch>
            <a:fillRect/>
          </a:stretch>
        </p:blipFill>
        <p:spPr>
          <a:xfrm>
            <a:off x="251460" y="188595"/>
            <a:ext cx="8625205" cy="6350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трелка вправо 8">
            <a:hlinkClick r:id="" action="ppaction://hlinkshowjump?jump=nextslide"/>
          </p:cNvPr>
          <p:cNvSpPr/>
          <p:nvPr/>
        </p:nvSpPr>
        <p:spPr>
          <a:xfrm>
            <a:off x="8418128" y="6371466"/>
            <a:ext cx="327458" cy="120216"/>
          </a:xfrm>
          <a:prstGeom prst="rightArrow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  <a:effectLst>
            <a:glow rad="635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Управляющая кнопка: сведения 1">
            <a:hlinkClick r:id="" action="ppaction://hlinkshowjump?jump=lastslide" highlightClick="1"/>
          </p:cNvPr>
          <p:cNvSpPr/>
          <p:nvPr/>
        </p:nvSpPr>
        <p:spPr>
          <a:xfrm>
            <a:off x="7946591" y="6147016"/>
            <a:ext cx="360000" cy="360000"/>
          </a:xfrm>
          <a:prstGeom prst="actionButtonInformation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  <a:effectLst>
            <a:glow rad="635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Текстовое поле 2"/>
          <p:cNvSpPr txBox="1"/>
          <p:nvPr/>
        </p:nvSpPr>
        <p:spPr>
          <a:xfrm>
            <a:off x="344170" y="332740"/>
            <a:ext cx="8530590" cy="90106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indent="450215" algn="ctr"/>
            <a:r>
              <a:rPr lang="ru-RU" altLang="en-US" sz="2400" b="1">
                <a:solidFill>
                  <a:schemeClr val="accent1"/>
                </a:solidFill>
                <a:latin typeface="Times New Roman" panose="02020603050405020304" pitchFamily="18" charset="0"/>
                <a:ea typeface="SimSun" panose="02010600030101010101" pitchFamily="2" charset="-122"/>
                <a:sym typeface="+mn-ea"/>
              </a:rPr>
              <a:t>5 станция</a:t>
            </a:r>
          </a:p>
          <a:p>
            <a:pPr indent="450215" algn="ctr"/>
            <a:r>
              <a:rPr lang="ru-RU" altLang="en-US" sz="2400" b="1">
                <a:solidFill>
                  <a:srgbClr val="C00000"/>
                </a:solidFill>
                <a:latin typeface="Times New Roman" panose="02020603050405020304" pitchFamily="18" charset="0"/>
                <a:ea typeface="SimSun" panose="02010600030101010101" pitchFamily="2" charset="-122"/>
                <a:sym typeface="+mn-ea"/>
              </a:rPr>
              <a:t>Род имён существительных</a:t>
            </a:r>
          </a:p>
          <a:p>
            <a:pPr indent="450215" algn="ctr"/>
            <a:endParaRPr lang="ru-RU" altLang="en-US" sz="2400" b="1">
              <a:solidFill>
                <a:schemeClr val="accent1"/>
              </a:solidFill>
              <a:latin typeface="Times New Roman" panose="02020603050405020304" pitchFamily="18" charset="0"/>
              <a:ea typeface="SimSun" panose="02010600030101010101" pitchFamily="2" charset="-122"/>
              <a:sym typeface="+mn-ea"/>
            </a:endParaRPr>
          </a:p>
          <a:p>
            <a:pPr indent="450215" algn="ctr"/>
            <a:endParaRPr lang="ru-RU" altLang="en-US" sz="2400" b="1">
              <a:solidFill>
                <a:schemeClr val="accent1"/>
              </a:solidFill>
              <a:latin typeface="Times New Roman" panose="02020603050405020304" pitchFamily="18" charset="0"/>
              <a:ea typeface="SimSun" panose="02010600030101010101" pitchFamily="2" charset="-122"/>
              <a:sym typeface="+mn-ea"/>
            </a:endParaRPr>
          </a:p>
        </p:txBody>
      </p:sp>
      <p:pic>
        <p:nvPicPr>
          <p:cNvPr id="8" name="Изображение 8" descr="IMG_256"/>
          <p:cNvPicPr>
            <a:picLocks noChangeAspect="1"/>
          </p:cNvPicPr>
          <p:nvPr/>
        </p:nvPicPr>
        <p:blipFill>
          <a:blip r:embed="rId3"/>
          <a:srcRect l="-904" t="-1386" b="4035"/>
          <a:stretch>
            <a:fillRect/>
          </a:stretch>
        </p:blipFill>
        <p:spPr>
          <a:xfrm>
            <a:off x="1547495" y="1052830"/>
            <a:ext cx="6130290" cy="504063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1"/>
          <p:cNvPicPr/>
          <p:nvPr/>
        </p:nvPicPr>
        <p:blipFill>
          <a:blip r:embed="rId2"/>
          <a:srcRect l="8651" t="4730" r="22146" b="11739"/>
          <a:stretch>
            <a:fillRect/>
          </a:stretch>
        </p:blipFill>
        <p:spPr>
          <a:xfrm>
            <a:off x="346710" y="990600"/>
            <a:ext cx="8519160" cy="5514975"/>
          </a:xfrm>
          <a:prstGeom prst="rect">
            <a:avLst/>
          </a:prstGeom>
        </p:spPr>
      </p:pic>
      <p:sp>
        <p:nvSpPr>
          <p:cNvPr id="107" name="Текстовое поле 106"/>
          <p:cNvSpPr txBox="1"/>
          <p:nvPr/>
        </p:nvSpPr>
        <p:spPr>
          <a:xfrm>
            <a:off x="262255" y="260985"/>
            <a:ext cx="861314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ru-RU" altLang="en-US" sz="3600" b="0">
                <a:solidFill>
                  <a:srgbClr val="C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Н</a:t>
            </a:r>
            <a:r>
              <a:rPr lang="en-US" sz="3600" b="0">
                <a:solidFill>
                  <a:srgbClr val="C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аз</a:t>
            </a:r>
            <a:r>
              <a:rPr lang="ru-RU" altLang="en-US" sz="3600" b="0">
                <a:solidFill>
                  <a:srgbClr val="C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ови</a:t>
            </a:r>
            <a:r>
              <a:rPr lang="en-US" sz="3600" b="0">
                <a:solidFill>
                  <a:srgbClr val="C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 картинку словом</a:t>
            </a:r>
            <a:r>
              <a:rPr lang="ru-RU" altLang="en-US" sz="3600" b="0">
                <a:solidFill>
                  <a:srgbClr val="C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 и определи род</a:t>
            </a:r>
          </a:p>
        </p:txBody>
      </p:sp>
      <p:sp>
        <p:nvSpPr>
          <p:cNvPr id="2" name="Текстовое поле 1"/>
          <p:cNvSpPr txBox="1"/>
          <p:nvPr/>
        </p:nvSpPr>
        <p:spPr>
          <a:xfrm>
            <a:off x="2555875" y="4869180"/>
            <a:ext cx="380047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altLang="en-US" sz="3200" b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Слова -помощники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" name="Изображение 101"/>
          <p:cNvPicPr/>
          <p:nvPr/>
        </p:nvPicPr>
        <p:blipFill>
          <a:blip r:embed="rId2"/>
          <a:stretch>
            <a:fillRect/>
          </a:stretch>
        </p:blipFill>
        <p:spPr>
          <a:xfrm>
            <a:off x="186690" y="144780"/>
            <a:ext cx="8759190" cy="652272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552" y="404664"/>
            <a:ext cx="6643734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внимательный</a:t>
            </a:r>
          </a:p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любознательный</a:t>
            </a:r>
          </a:p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аккуратный</a:t>
            </a:r>
          </a:p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активный</a:t>
            </a:r>
          </a:p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самостоятельный</a:t>
            </a:r>
          </a:p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стильный</a:t>
            </a:r>
          </a:p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рассудительный </a:t>
            </a:r>
          </a:p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рассеянный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Picture 2" descr="https://dobrenok.com/wp-content/uploads/2019/08/hd_1df2245cb1.jpg"/>
          <p:cNvPicPr>
            <a:picLocks noChangeAspect="1" noChangeArrowheads="1"/>
          </p:cNvPicPr>
          <p:nvPr/>
        </p:nvPicPr>
        <p:blipFill>
          <a:blip r:embed="rId2" cstate="print"/>
          <a:srcRect l="19825" t="5180" r="11691" b="-3595"/>
          <a:stretch>
            <a:fillRect/>
          </a:stretch>
        </p:blipFill>
        <p:spPr bwMode="auto">
          <a:xfrm>
            <a:off x="5220072" y="404664"/>
            <a:ext cx="3143272" cy="3143272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5807894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Текстовое поле 105"/>
          <p:cNvSpPr txBox="1"/>
          <p:nvPr/>
        </p:nvSpPr>
        <p:spPr>
          <a:xfrm>
            <a:off x="2988310" y="476885"/>
            <a:ext cx="3053715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algn="ctr"/>
            <a:r>
              <a:rPr lang="ru-RU" altLang="en-US" sz="4000" b="1" i="1">
                <a:solidFill>
                  <a:srgbClr val="FF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Проверяем!</a:t>
            </a:r>
          </a:p>
        </p:txBody>
      </p:sp>
      <p:sp>
        <p:nvSpPr>
          <p:cNvPr id="3" name="Текстовое поле 2"/>
          <p:cNvSpPr txBox="1"/>
          <p:nvPr/>
        </p:nvSpPr>
        <p:spPr>
          <a:xfrm>
            <a:off x="271780" y="1724025"/>
            <a:ext cx="2999740" cy="6838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noAutofit/>
          </a:bodyPr>
          <a:lstStyle/>
          <a:p>
            <a:pPr indent="0" algn="ctr"/>
            <a:r>
              <a:rPr lang="ru-RU" altLang="en-US" sz="4000" b="1" i="1">
                <a:solidFill>
                  <a:srgbClr val="FF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ж.р.</a:t>
            </a:r>
          </a:p>
          <a:p>
            <a:pPr indent="0" algn="ctr"/>
            <a:r>
              <a:rPr lang="ru-RU" altLang="en-US" sz="4000" i="1">
                <a:solidFill>
                  <a:srgbClr val="C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белка</a:t>
            </a:r>
          </a:p>
          <a:p>
            <a:pPr indent="0" algn="ctr"/>
            <a:r>
              <a:rPr lang="ru-RU" altLang="en-US" sz="4000" i="1">
                <a:solidFill>
                  <a:srgbClr val="C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пирамида</a:t>
            </a:r>
          </a:p>
          <a:p>
            <a:pPr indent="0" algn="ctr"/>
            <a:r>
              <a:rPr lang="ru-RU" altLang="en-US" sz="4000" i="1">
                <a:solidFill>
                  <a:srgbClr val="C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корзина</a:t>
            </a:r>
            <a:endParaRPr lang="ru-RU" altLang="en-US" sz="4000" b="1" i="1">
              <a:solidFill>
                <a:srgbClr val="C00000"/>
              </a:solidFill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indent="0" algn="ctr"/>
            <a:endParaRPr lang="ru-RU" altLang="en-US" sz="4000" b="1" i="1">
              <a:solidFill>
                <a:srgbClr val="C00000"/>
              </a:solidFill>
              <a:latin typeface="Times New Roman" panose="02020603050405020304" pitchFamily="18" charset="0"/>
              <a:ea typeface="SimSun" panose="02010600030101010101" pitchFamily="2" charset="-122"/>
            </a:endParaRPr>
          </a:p>
        </p:txBody>
      </p:sp>
      <p:sp>
        <p:nvSpPr>
          <p:cNvPr id="4" name="Текстовое поле 3"/>
          <p:cNvSpPr txBox="1"/>
          <p:nvPr/>
        </p:nvSpPr>
        <p:spPr>
          <a:xfrm>
            <a:off x="3420110" y="1772920"/>
            <a:ext cx="2366645" cy="6838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noAutofit/>
          </a:bodyPr>
          <a:lstStyle/>
          <a:p>
            <a:pPr indent="0" algn="ctr"/>
            <a:r>
              <a:rPr lang="ru-RU" altLang="en-US" sz="4000" b="1" i="1">
                <a:solidFill>
                  <a:srgbClr val="FF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м.р.</a:t>
            </a:r>
          </a:p>
          <a:p>
            <a:pPr indent="0" algn="ctr"/>
            <a:r>
              <a:rPr lang="ru-RU" altLang="en-US" sz="4000" i="1">
                <a:solidFill>
                  <a:srgbClr val="C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зонтик</a:t>
            </a:r>
          </a:p>
          <a:p>
            <a:pPr indent="0" algn="ctr"/>
            <a:r>
              <a:rPr lang="ru-RU" altLang="en-US" sz="4000" i="1">
                <a:solidFill>
                  <a:srgbClr val="C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мяч</a:t>
            </a:r>
          </a:p>
          <a:p>
            <a:pPr indent="0" algn="ctr"/>
            <a:r>
              <a:rPr lang="ru-RU" altLang="en-US" sz="4000" i="1">
                <a:solidFill>
                  <a:srgbClr val="C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гриб</a:t>
            </a:r>
          </a:p>
        </p:txBody>
      </p:sp>
      <p:sp>
        <p:nvSpPr>
          <p:cNvPr id="5" name="Текстовое поле 4"/>
          <p:cNvSpPr txBox="1"/>
          <p:nvPr/>
        </p:nvSpPr>
        <p:spPr>
          <a:xfrm>
            <a:off x="6578600" y="1772920"/>
            <a:ext cx="2035175" cy="6838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noAutofit/>
          </a:bodyPr>
          <a:lstStyle/>
          <a:p>
            <a:pPr indent="0" algn="ctr"/>
            <a:r>
              <a:rPr lang="ru-RU" altLang="en-US" sz="4000" b="1" i="1">
                <a:solidFill>
                  <a:srgbClr val="FF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ср.р.</a:t>
            </a:r>
          </a:p>
          <a:p>
            <a:pPr indent="0" algn="ctr"/>
            <a:r>
              <a:rPr lang="ru-RU" altLang="en-US" sz="4000" i="1">
                <a:solidFill>
                  <a:srgbClr val="C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солнце</a:t>
            </a:r>
          </a:p>
          <a:p>
            <a:pPr indent="0" algn="ctr"/>
            <a:r>
              <a:rPr lang="ru-RU" altLang="en-US" sz="4000" i="1">
                <a:solidFill>
                  <a:srgbClr val="C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облако</a:t>
            </a:r>
          </a:p>
          <a:p>
            <a:pPr indent="0" algn="ctr"/>
            <a:r>
              <a:rPr lang="ru-RU" altLang="en-US" sz="4000" i="1">
                <a:solidFill>
                  <a:srgbClr val="C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дерево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5" name="Изображение 104"/>
          <p:cNvPicPr/>
          <p:nvPr/>
        </p:nvPicPr>
        <p:blipFill>
          <a:blip r:embed="rId2"/>
          <a:stretch>
            <a:fillRect/>
          </a:stretch>
        </p:blipFill>
        <p:spPr>
          <a:xfrm>
            <a:off x="243840" y="275590"/>
            <a:ext cx="8647430" cy="630364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" name="Изображение 102"/>
          <p:cNvPicPr/>
          <p:nvPr/>
        </p:nvPicPr>
        <p:blipFill>
          <a:blip r:embed="rId2"/>
          <a:srcRect l="11528" t="-123" r="14651" b="5448"/>
          <a:stretch>
            <a:fillRect/>
          </a:stretch>
        </p:blipFill>
        <p:spPr>
          <a:xfrm>
            <a:off x="185420" y="208280"/>
            <a:ext cx="8686165" cy="638746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Текстовое поле 103"/>
          <p:cNvSpPr txBox="1"/>
          <p:nvPr/>
        </p:nvSpPr>
        <p:spPr>
          <a:xfrm>
            <a:off x="1022350" y="1017905"/>
            <a:ext cx="7461250" cy="3658235"/>
          </a:xfrm>
          <a:prstGeom prst="rect">
            <a:avLst/>
          </a:prstGeom>
          <a:noFill/>
          <a:ln w="9525">
            <a:noFill/>
          </a:ln>
        </p:spPr>
        <p:txBody>
          <a:bodyPr>
            <a:noAutofit/>
          </a:bodyPr>
          <a:lstStyle/>
          <a:p>
            <a:pPr indent="0"/>
            <a:r>
              <a:rPr lang="en-US" b="0">
                <a:solidFill>
                  <a:srgbClr val="000000"/>
                </a:solidFill>
                <a:latin typeface="Times New Roman" panose="02020603050405020304" pitchFamily="18" charset="0"/>
                <a:cs typeface="sans-serif" charset="0"/>
              </a:rPr>
              <a:t>- </a:t>
            </a:r>
            <a:r>
              <a:rPr lang="en-US" sz="4000" b="0">
                <a:solidFill>
                  <a:srgbClr val="C00000"/>
                </a:solidFill>
                <a:latin typeface="Times New Roman" panose="02020603050405020304" pitchFamily="18" charset="0"/>
                <a:cs typeface="sans-serif" charset="0"/>
              </a:rPr>
              <a:t>Для чего следует изучать имена существительные?</a:t>
            </a:r>
          </a:p>
          <a:p>
            <a:pPr indent="0"/>
            <a:endParaRPr lang="en-US" sz="4000" b="1">
              <a:solidFill>
                <a:srgbClr val="C00000"/>
              </a:solidFill>
              <a:latin typeface="Times New Roman" panose="02020603050405020304" pitchFamily="18" charset="0"/>
              <a:cs typeface="sans-serif" charset="0"/>
            </a:endParaRPr>
          </a:p>
          <a:p>
            <a:pPr indent="0"/>
            <a:r>
              <a:rPr lang="en-US" sz="4000" b="1">
                <a:solidFill>
                  <a:srgbClr val="C00000"/>
                </a:solidFill>
                <a:latin typeface="Times New Roman" panose="02020603050405020304" pitchFamily="18" charset="0"/>
                <a:cs typeface="sans-serif" charset="0"/>
              </a:rPr>
              <a:t> </a:t>
            </a:r>
            <a:r>
              <a:rPr lang="en-US" sz="4000" b="1" i="1">
                <a:solidFill>
                  <a:srgbClr val="FF0000"/>
                </a:solidFill>
                <a:latin typeface="Times New Roman" panose="02020603050405020304" pitchFamily="18" charset="0"/>
                <a:cs typeface="sans-serif" charset="0"/>
              </a:rPr>
              <a:t>Имена существительные надо изучать, чтобы уметь их правильно писать и употреблять в своей речи.</a:t>
            </a:r>
            <a:endParaRPr lang="en-US" altLang="en-US" sz="4000" b="1" i="1">
              <a:solidFill>
                <a:srgbClr val="FF0000"/>
              </a:solidFill>
              <a:latin typeface="Times New Roman" panose="02020603050405020304" pitchFamily="18" charset="0"/>
              <a:cs typeface="sans-serif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8" name="Изображение 107"/>
          <p:cNvPicPr/>
          <p:nvPr/>
        </p:nvPicPr>
        <p:blipFill>
          <a:blip r:embed="rId2"/>
          <a:stretch>
            <a:fillRect/>
          </a:stretch>
        </p:blipFill>
        <p:spPr>
          <a:xfrm>
            <a:off x="188595" y="233680"/>
            <a:ext cx="8836660" cy="636333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7544" y="836712"/>
            <a:ext cx="8136904" cy="53553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https://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clipart.world/wp-content/uploads/2020/06/realistic-tiger-walking.jpg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https://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creazilla-store.fra1.digitaloceanspaces.com/cliparts/26112/cartoon-tree-isolated-clipart-md.png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  <a:hlinkClick r:id="rId4"/>
              </a:rPr>
              <a:t>https://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4"/>
              </a:rPr>
              <a:t>i.pinimg.com/474x/f0/07/c3/f007c3dc0a2603f5aade93fd4b528626.jpg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  <a:hlinkClick r:id="rId5"/>
              </a:rPr>
              <a:t>https://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5"/>
              </a:rPr>
              <a:t>i.pinimg.com/originals/00/09/49/000949fbe4cb4300da8eba114a61856f.png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  <a:hlinkClick r:id="rId6"/>
              </a:rPr>
              <a:t>https://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6"/>
              </a:rPr>
              <a:t>fsd.multiurok.ru/html/2022/03/10/s_6229972fb268a/phpNCNIFO_Konspekt-po-poznavatelnomu-razvitiyu_html_2da2de2b6af847fe.jpg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  <a:hlinkClick r:id="rId7"/>
              </a:rPr>
              <a:t>https://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7"/>
              </a:rPr>
              <a:t>free-png.ru/wp-content/uploads/2020/10/01-01-8b56dc38-340x268.png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  <a:hlinkClick r:id="rId8"/>
              </a:rPr>
              <a:t>https://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8"/>
              </a:rPr>
              <a:t>media.baamboozle.com/uploads/images/81901/1620927746_30000_url.png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  <a:hlinkClick r:id="rId9"/>
              </a:rPr>
              <a:t>https://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9"/>
              </a:rPr>
              <a:t>img-fotki.yandex.ru/get/769660/493212545.747/0_20ccfc_3bb73e4_L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  <a:hlinkClick r:id="rId10"/>
              </a:rPr>
              <a:t>https://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10"/>
              </a:rPr>
              <a:t>clipartspub.com/images/thunder-clipart-scared-9.png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  <a:hlinkClick r:id="rId11"/>
              </a:rPr>
              <a:t>https://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11"/>
              </a:rPr>
              <a:t>i.pinimg.com/originals/cb/11/0f/cb110ffe406febceba3972930fadd1ae.png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  <a:hlinkClick r:id="rId12"/>
              </a:rPr>
              <a:t>https://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12"/>
              </a:rPr>
              <a:t>creazilla-store.fra1.digitaloceanspaces.com/cliparts/3165473/container-clipart-sm.png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643896" y="428673"/>
            <a:ext cx="154035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Источники </a:t>
            </a:r>
            <a:endParaRPr lang="ru-RU" sz="2000" b="1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Управляющая кнопка: домой 3">
            <a:hlinkClick r:id="" action="ppaction://hlinkshowjump?jump=firstslide" highlightClick="1"/>
          </p:cNvPr>
          <p:cNvSpPr/>
          <p:nvPr/>
        </p:nvSpPr>
        <p:spPr>
          <a:xfrm>
            <a:off x="8388424" y="6093296"/>
            <a:ext cx="360000" cy="360000"/>
          </a:xfrm>
          <a:prstGeom prst="actionButtonHome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  <a:effectLst>
            <a:glow rad="635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трелка вправо 8">
            <a:hlinkClick r:id="" action="ppaction://hlinkshowjump?jump=nextslide"/>
          </p:cNvPr>
          <p:cNvSpPr/>
          <p:nvPr/>
        </p:nvSpPr>
        <p:spPr>
          <a:xfrm>
            <a:off x="8418128" y="6371466"/>
            <a:ext cx="327458" cy="120216"/>
          </a:xfrm>
          <a:prstGeom prst="rightArrow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  <a:effectLst>
            <a:glow rad="635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Управляющая кнопка: сведения 1">
            <a:hlinkClick r:id="" action="ppaction://hlinkshowjump?jump=lastslide" highlightClick="1"/>
          </p:cNvPr>
          <p:cNvSpPr/>
          <p:nvPr/>
        </p:nvSpPr>
        <p:spPr>
          <a:xfrm>
            <a:off x="7946591" y="6147016"/>
            <a:ext cx="360000" cy="360000"/>
          </a:xfrm>
          <a:prstGeom prst="actionButtonInformation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  <a:effectLst>
            <a:glow rad="635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0" name="Изображение 99"/>
          <p:cNvPicPr/>
          <p:nvPr/>
        </p:nvPicPr>
        <p:blipFill>
          <a:blip r:embed="rId2"/>
          <a:stretch>
            <a:fillRect/>
          </a:stretch>
        </p:blipFill>
        <p:spPr>
          <a:xfrm>
            <a:off x="74930" y="160655"/>
            <a:ext cx="8942705" cy="649160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трелка вправо 8">
            <a:hlinkClick r:id="" action="ppaction://hlinkshowjump?jump=nextslide"/>
          </p:cNvPr>
          <p:cNvSpPr/>
          <p:nvPr/>
        </p:nvSpPr>
        <p:spPr>
          <a:xfrm>
            <a:off x="8418128" y="6371466"/>
            <a:ext cx="327458" cy="120216"/>
          </a:xfrm>
          <a:prstGeom prst="rightArrow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  <a:effectLst>
            <a:glow rad="635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Управляющая кнопка: сведения 1">
            <a:hlinkClick r:id="" action="ppaction://hlinkshowjump?jump=lastslide" highlightClick="1"/>
          </p:cNvPr>
          <p:cNvSpPr/>
          <p:nvPr/>
        </p:nvSpPr>
        <p:spPr>
          <a:xfrm>
            <a:off x="7946591" y="6147016"/>
            <a:ext cx="360000" cy="360000"/>
          </a:xfrm>
          <a:prstGeom prst="actionButtonInformation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  <a:effectLst>
            <a:glow rad="635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" name="Изображение 101"/>
          <p:cNvPicPr/>
          <p:nvPr/>
        </p:nvPicPr>
        <p:blipFill>
          <a:blip r:embed="rId2"/>
          <a:stretch>
            <a:fillRect/>
          </a:stretch>
        </p:blipFill>
        <p:spPr>
          <a:xfrm>
            <a:off x="176530" y="209550"/>
            <a:ext cx="8778875" cy="636968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трелка вправо 8">
            <a:hlinkClick r:id="" action="ppaction://hlinkshowjump?jump=nextslide"/>
          </p:cNvPr>
          <p:cNvSpPr/>
          <p:nvPr/>
        </p:nvSpPr>
        <p:spPr>
          <a:xfrm>
            <a:off x="8418128" y="6371466"/>
            <a:ext cx="327458" cy="120216"/>
          </a:xfrm>
          <a:prstGeom prst="rightArrow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  <a:effectLst>
            <a:glow rad="635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Управляющая кнопка: сведения 1">
            <a:hlinkClick r:id="" action="ppaction://hlinkshowjump?jump=lastslide" highlightClick="1"/>
          </p:cNvPr>
          <p:cNvSpPr/>
          <p:nvPr/>
        </p:nvSpPr>
        <p:spPr>
          <a:xfrm>
            <a:off x="7946591" y="6147016"/>
            <a:ext cx="360000" cy="360000"/>
          </a:xfrm>
          <a:prstGeom prst="actionButtonInformation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  <a:effectLst>
            <a:glow rad="635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" name="Изображение 101"/>
          <p:cNvPicPr/>
          <p:nvPr/>
        </p:nvPicPr>
        <p:blipFill>
          <a:blip r:embed="rId2"/>
          <a:stretch>
            <a:fillRect/>
          </a:stretch>
        </p:blipFill>
        <p:spPr>
          <a:xfrm>
            <a:off x="252095" y="246380"/>
            <a:ext cx="8778875" cy="645604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Текстовое поле 2"/>
          <p:cNvSpPr txBox="1"/>
          <p:nvPr/>
        </p:nvSpPr>
        <p:spPr>
          <a:xfrm>
            <a:off x="380365" y="915670"/>
            <a:ext cx="8369935" cy="506730"/>
          </a:xfrm>
          <a:prstGeom prst="rect">
            <a:avLst/>
          </a:prstGeom>
          <a:noFill/>
          <a:ln w="9525">
            <a:noFill/>
          </a:ln>
        </p:spPr>
        <p:txBody>
          <a:bodyPr>
            <a:noAutofit/>
          </a:bodyPr>
          <a:lstStyle/>
          <a:p>
            <a:pPr indent="0"/>
            <a:r>
              <a:rPr lang="en-US" sz="3600" b="1">
                <a:solidFill>
                  <a:schemeClr val="tx1"/>
                </a:solidFill>
                <a:latin typeface="Times New Roman" panose="02020603050405020304" pitchFamily="18" charset="0"/>
                <a:cs typeface="sans-serif" charset="0"/>
              </a:rPr>
              <a:t>К</a:t>
            </a:r>
            <a:r>
              <a:rPr lang="en-US" sz="3600" b="1" u="sng">
                <a:solidFill>
                  <a:srgbClr val="FF0000"/>
                </a:solidFill>
                <a:latin typeface="Times New Roman" panose="02020603050405020304" pitchFamily="18" charset="0"/>
                <a:cs typeface="sans-serif" charset="0"/>
              </a:rPr>
              <a:t>О</a:t>
            </a:r>
            <a:r>
              <a:rPr lang="en-US" sz="3600" b="1">
                <a:solidFill>
                  <a:schemeClr val="tx1"/>
                </a:solidFill>
                <a:latin typeface="Times New Roman" panose="02020603050405020304" pitchFamily="18" charset="0"/>
                <a:cs typeface="sans-serif" charset="0"/>
              </a:rPr>
              <a:t>РАБЛЬ</a:t>
            </a:r>
            <a:r>
              <a:rPr lang="en-US" sz="3600" b="1">
                <a:solidFill>
                  <a:srgbClr val="C00000"/>
                </a:solidFill>
                <a:latin typeface="Times New Roman" panose="02020603050405020304" pitchFamily="18" charset="0"/>
                <a:cs typeface="sans-serif" charset="0"/>
              </a:rPr>
              <a:t> </a:t>
            </a:r>
            <a:r>
              <a:rPr lang="ru-RU" altLang="en-US" sz="3600" b="1">
                <a:solidFill>
                  <a:srgbClr val="C00000"/>
                </a:solidFill>
                <a:latin typeface="Times New Roman" panose="02020603050405020304" pitchFamily="18" charset="0"/>
                <a:cs typeface="sans-serif" charset="0"/>
              </a:rPr>
              <a:t>                               </a:t>
            </a:r>
            <a:r>
              <a:rPr lang="en-US" sz="3600" b="1">
                <a:solidFill>
                  <a:schemeClr val="tx1"/>
                </a:solidFill>
                <a:latin typeface="Times New Roman" panose="02020603050405020304" pitchFamily="18" charset="0"/>
                <a:cs typeface="sans-serif" charset="0"/>
                <a:sym typeface="+mn-ea"/>
              </a:rPr>
              <a:t>К</a:t>
            </a:r>
            <a:r>
              <a:rPr lang="en-US" sz="3600" b="1" u="sng">
                <a:solidFill>
                  <a:srgbClr val="FF0000"/>
                </a:solidFill>
                <a:latin typeface="Times New Roman" panose="02020603050405020304" pitchFamily="18" charset="0"/>
                <a:cs typeface="sans-serif" charset="0"/>
                <a:sym typeface="+mn-ea"/>
              </a:rPr>
              <a:t>А</a:t>
            </a:r>
            <a:r>
              <a:rPr lang="en-US" sz="3600" b="1">
                <a:solidFill>
                  <a:schemeClr val="tx1"/>
                </a:solidFill>
                <a:latin typeface="Times New Roman" panose="02020603050405020304" pitchFamily="18" charset="0"/>
                <a:cs typeface="sans-serif" charset="0"/>
                <a:sym typeface="+mn-ea"/>
              </a:rPr>
              <a:t>П</a:t>
            </a:r>
            <a:r>
              <a:rPr lang="en-US" sz="3600" b="1" u="sng">
                <a:solidFill>
                  <a:srgbClr val="FF0000"/>
                </a:solidFill>
                <a:latin typeface="Times New Roman" panose="02020603050405020304" pitchFamily="18" charset="0"/>
                <a:cs typeface="sans-serif" charset="0"/>
                <a:sym typeface="+mn-ea"/>
              </a:rPr>
              <a:t>И</a:t>
            </a:r>
            <a:r>
              <a:rPr lang="en-US" sz="3600" b="1">
                <a:solidFill>
                  <a:schemeClr val="tx1"/>
                </a:solidFill>
                <a:latin typeface="Times New Roman" panose="02020603050405020304" pitchFamily="18" charset="0"/>
                <a:cs typeface="sans-serif" charset="0"/>
                <a:sym typeface="+mn-ea"/>
              </a:rPr>
              <a:t>ТАН</a:t>
            </a:r>
            <a:r>
              <a:rPr lang="en-US" sz="3600" b="1">
                <a:solidFill>
                  <a:srgbClr val="000000"/>
                </a:solidFill>
                <a:latin typeface="Times New Roman" panose="02020603050405020304" pitchFamily="18" charset="0"/>
                <a:cs typeface="sans-serif" charset="0"/>
                <a:sym typeface="+mn-ea"/>
              </a:rPr>
              <a:t> </a:t>
            </a:r>
            <a:endParaRPr lang="en-US" altLang="en-US" sz="3600" b="1">
              <a:solidFill>
                <a:srgbClr val="000000"/>
              </a:solidFill>
              <a:latin typeface="Times New Roman" panose="02020603050405020304" pitchFamily="18" charset="0"/>
              <a:cs typeface="sans-serif" charset="0"/>
            </a:endParaRPr>
          </a:p>
          <a:p>
            <a:pPr indent="0"/>
            <a:r>
              <a:rPr lang="ru-RU" altLang="en-US" sz="3600" b="1">
                <a:solidFill>
                  <a:srgbClr val="000000"/>
                </a:solidFill>
                <a:latin typeface="Times New Roman" panose="02020603050405020304" pitchFamily="18" charset="0"/>
                <a:cs typeface="sans-serif" charset="0"/>
              </a:rPr>
              <a:t>                                                                           </a:t>
            </a:r>
            <a:endParaRPr lang="en-US" altLang="en-US" sz="3600" b="1">
              <a:solidFill>
                <a:srgbClr val="000000"/>
              </a:solidFill>
              <a:latin typeface="Times New Roman" panose="02020603050405020304" pitchFamily="18" charset="0"/>
              <a:cs typeface="sans-serif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трелка вправо 8">
            <a:hlinkClick r:id="" action="ppaction://hlinkshowjump?jump=nextslide"/>
          </p:cNvPr>
          <p:cNvSpPr/>
          <p:nvPr/>
        </p:nvSpPr>
        <p:spPr>
          <a:xfrm>
            <a:off x="8418128" y="6371466"/>
            <a:ext cx="327458" cy="120216"/>
          </a:xfrm>
          <a:prstGeom prst="rightArrow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  <a:effectLst>
            <a:glow rad="635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Управляющая кнопка: сведения 1">
            <a:hlinkClick r:id="" action="ppaction://hlinkshowjump?jump=lastslide" highlightClick="1"/>
          </p:cNvPr>
          <p:cNvSpPr/>
          <p:nvPr/>
        </p:nvSpPr>
        <p:spPr>
          <a:xfrm>
            <a:off x="7946591" y="6147016"/>
            <a:ext cx="360000" cy="360000"/>
          </a:xfrm>
          <a:prstGeom prst="actionButtonInformation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  <a:effectLst>
            <a:glow rad="635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Текстовое поле 2"/>
          <p:cNvSpPr txBox="1"/>
          <p:nvPr/>
        </p:nvSpPr>
        <p:spPr>
          <a:xfrm>
            <a:off x="380365" y="915670"/>
            <a:ext cx="8369935" cy="1383030"/>
          </a:xfrm>
          <a:prstGeom prst="rect">
            <a:avLst/>
          </a:prstGeom>
          <a:noFill/>
          <a:ln w="9525">
            <a:noFill/>
          </a:ln>
        </p:spPr>
        <p:txBody>
          <a:bodyPr>
            <a:noAutofit/>
          </a:bodyPr>
          <a:lstStyle/>
          <a:p>
            <a:pPr indent="0" algn="ctr"/>
            <a:r>
              <a:rPr lang="ru-RU" altLang="en-US" sz="3600" b="1" dirty="0">
                <a:solidFill>
                  <a:srgbClr val="000000"/>
                </a:solidFill>
                <a:latin typeface="Times New Roman" panose="02020603050405020304" pitchFamily="18" charset="0"/>
                <a:cs typeface="sans-serif" charset="0"/>
              </a:rPr>
              <a:t> </a:t>
            </a:r>
            <a:r>
              <a:rPr lang="ru-RU" altLang="en-US" sz="36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sans-serif" charset="0"/>
              </a:rPr>
              <a:t>Классная </a:t>
            </a:r>
            <a:r>
              <a:rPr lang="ru-RU" altLang="en-US" sz="3600" b="1" dirty="0">
                <a:solidFill>
                  <a:srgbClr val="000000"/>
                </a:solidFill>
                <a:latin typeface="Times New Roman" panose="02020603050405020304" pitchFamily="18" charset="0"/>
                <a:cs typeface="sans-serif" charset="0"/>
              </a:rPr>
              <a:t>работа.</a:t>
            </a:r>
            <a:endParaRPr lang="en-US" altLang="en-US" sz="3600" b="1" dirty="0">
              <a:solidFill>
                <a:srgbClr val="000000"/>
              </a:solidFill>
              <a:latin typeface="Times New Roman" panose="02020603050405020304" pitchFamily="18" charset="0"/>
              <a:cs typeface="sans-serif" charset="0"/>
            </a:endParaRPr>
          </a:p>
          <a:p>
            <a:pPr indent="0"/>
            <a:r>
              <a:rPr lang="ru-RU" altLang="en-US" sz="3600" b="1" dirty="0">
                <a:solidFill>
                  <a:srgbClr val="000000"/>
                </a:solidFill>
                <a:latin typeface="Times New Roman" panose="02020603050405020304" pitchFamily="18" charset="0"/>
                <a:cs typeface="sans-serif" charset="0"/>
              </a:rPr>
              <a:t>                                                                           </a:t>
            </a:r>
            <a:endParaRPr lang="en-US" altLang="en-US" sz="3600" b="1" dirty="0">
              <a:solidFill>
                <a:srgbClr val="000000"/>
              </a:solidFill>
              <a:latin typeface="Times New Roman" panose="02020603050405020304" pitchFamily="18" charset="0"/>
              <a:cs typeface="sans-serif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Изображение 2" descr="сущ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705" y="260985"/>
            <a:ext cx="4431665" cy="3324225"/>
          </a:xfrm>
          <a:prstGeom prst="rect">
            <a:avLst/>
          </a:prstGeom>
        </p:spPr>
      </p:pic>
      <p:sp>
        <p:nvSpPr>
          <p:cNvPr id="9" name="Стрелка вправо 8">
            <a:hlinkClick r:id="" action="ppaction://hlinkshowjump?jump=nextslide"/>
          </p:cNvPr>
          <p:cNvSpPr/>
          <p:nvPr/>
        </p:nvSpPr>
        <p:spPr>
          <a:xfrm>
            <a:off x="8418128" y="6371466"/>
            <a:ext cx="327458" cy="120216"/>
          </a:xfrm>
          <a:prstGeom prst="rightArrow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  <a:effectLst>
            <a:glow rad="635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Управляющая кнопка: сведения 1">
            <a:hlinkClick r:id="" action="ppaction://hlinkshowjump?jump=lastslide" highlightClick="1"/>
          </p:cNvPr>
          <p:cNvSpPr/>
          <p:nvPr/>
        </p:nvSpPr>
        <p:spPr>
          <a:xfrm>
            <a:off x="7946591" y="6147016"/>
            <a:ext cx="360000" cy="360000"/>
          </a:xfrm>
          <a:prstGeom prst="actionButtonInformation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  <a:effectLst>
            <a:glow rad="635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514" name="Picture 34" descr="door_vinil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9705" y="44450"/>
            <a:ext cx="4398645" cy="672528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2.59875E-6 L 0.50416 -2.59875E-6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05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2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https://i.pinimg.com/originals/cb/11/0f/cb110ffe406febceba3972930fadd1ae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flipH="1">
            <a:off x="575310" y="3173095"/>
            <a:ext cx="2412365" cy="2892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Стрелка вправо 8">
            <a:hlinkClick r:id="" action="ppaction://hlinkshowjump?jump=nextslide"/>
          </p:cNvPr>
          <p:cNvSpPr/>
          <p:nvPr/>
        </p:nvSpPr>
        <p:spPr>
          <a:xfrm>
            <a:off x="8418128" y="6371466"/>
            <a:ext cx="327458" cy="120216"/>
          </a:xfrm>
          <a:prstGeom prst="rightArrow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  <a:effectLst>
            <a:glow rad="635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Управляющая кнопка: сведения 1">
            <a:hlinkClick r:id="" action="ppaction://hlinkshowjump?jump=lastslide" highlightClick="1"/>
          </p:cNvPr>
          <p:cNvSpPr/>
          <p:nvPr/>
        </p:nvSpPr>
        <p:spPr>
          <a:xfrm>
            <a:off x="7946591" y="6147016"/>
            <a:ext cx="360000" cy="360000"/>
          </a:xfrm>
          <a:prstGeom prst="actionButtonInformation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  <a:effectLst>
            <a:glow rad="635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Объект 2"/>
          <p:cNvSpPr>
            <a:spLocks noGrp="1"/>
          </p:cNvSpPr>
          <p:nvPr/>
        </p:nvSpPr>
        <p:spPr>
          <a:xfrm>
            <a:off x="179705" y="236855"/>
            <a:ext cx="8856980" cy="302450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sz="4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Задачи:</a:t>
            </a:r>
          </a:p>
          <a:p>
            <a:pPr marL="0" lvl="0" indent="0">
              <a:spcBef>
                <a:spcPts val="600"/>
              </a:spcBef>
              <a:buClr>
                <a:srgbClr val="727CA3"/>
              </a:buClr>
              <a:buSzPct val="76000"/>
              <a:buNone/>
            </a:pPr>
            <a:r>
              <a:rPr lang="ru-RU" sz="40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-находить </a:t>
            </a:r>
            <a:r>
              <a:rPr lang="ru-RU" sz="40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….</a:t>
            </a:r>
          </a:p>
          <a:p>
            <a:pPr marL="0" lvl="0" indent="0">
              <a:spcBef>
                <a:spcPts val="600"/>
              </a:spcBef>
              <a:buClr>
                <a:srgbClr val="727CA3"/>
              </a:buClr>
              <a:buSzPct val="76000"/>
              <a:buNone/>
            </a:pPr>
            <a:r>
              <a:rPr lang="ru-RU" sz="40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-учиться правильно задавать …..</a:t>
            </a:r>
          </a:p>
          <a:p>
            <a:pPr marL="0" lvl="0" indent="0">
              <a:spcBef>
                <a:spcPts val="600"/>
              </a:spcBef>
              <a:buClr>
                <a:srgbClr val="727CA3"/>
              </a:buClr>
              <a:buSzPct val="76000"/>
              <a:buNone/>
            </a:pPr>
            <a:r>
              <a:rPr lang="ru-RU" sz="4000" b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-определить признаки </a:t>
            </a:r>
            <a:r>
              <a:rPr lang="ru-RU" sz="40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…….</a:t>
            </a:r>
          </a:p>
          <a:p>
            <a:pPr marL="0" indent="0">
              <a:buNone/>
            </a:pPr>
            <a:endParaRPr lang="ru-RU" dirty="0" smtClean="0">
              <a:solidFill>
                <a:srgbClr val="7030A0"/>
              </a:solidFill>
            </a:endParaRPr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40</TotalTime>
  <Words>715</Words>
  <Application>Microsoft Office PowerPoint</Application>
  <PresentationFormat>Экран (4:3)</PresentationFormat>
  <Paragraphs>179</Paragraphs>
  <Slides>35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35</vt:i4>
      </vt:variant>
    </vt:vector>
  </HeadingPairs>
  <TitlesOfParts>
    <vt:vector size="41" baseType="lpstr">
      <vt:lpstr>SimSun</vt:lpstr>
      <vt:lpstr>Arial</vt:lpstr>
      <vt:lpstr>Calibri</vt:lpstr>
      <vt:lpstr>sans-serif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валя</dc:creator>
  <cp:lastModifiedBy>Admin</cp:lastModifiedBy>
  <cp:revision>35</cp:revision>
  <dcterms:created xsi:type="dcterms:W3CDTF">2022-08-05T11:56:00Z</dcterms:created>
  <dcterms:modified xsi:type="dcterms:W3CDTF">2024-10-01T20:25:32Z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8BF0CD549DF9475DA12D177BEEB73F69_13</vt:lpwstr>
  </property>
  <property fmtid="{D5CDD505-2E9C-101B-9397-08002B2CF9AE}" pid="3" name="KSOProductBuildVer">
    <vt:lpwstr>1049-12.2.0.13489</vt:lpwstr>
  </property>
</Properties>
</file>