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80" r:id="rId3"/>
    <p:sldId id="275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76" r:id="rId15"/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78" r:id="rId24"/>
    <p:sldId id="277" r:id="rId25"/>
    <p:sldId id="294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7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6B1-DEF8-46E2-AAF1-F4BB2F8E6667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7D36-2236-4F6B-B8C2-FC8866280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6B1-DEF8-46E2-AAF1-F4BB2F8E6667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7D36-2236-4F6B-B8C2-FC8866280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6B1-DEF8-46E2-AAF1-F4BB2F8E6667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7D36-2236-4F6B-B8C2-FC8866280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6B1-DEF8-46E2-AAF1-F4BB2F8E6667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7D36-2236-4F6B-B8C2-FC8866280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6B1-DEF8-46E2-AAF1-F4BB2F8E6667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7D36-2236-4F6B-B8C2-FC8866280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6B1-DEF8-46E2-AAF1-F4BB2F8E6667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7D36-2236-4F6B-B8C2-FC8866280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6B1-DEF8-46E2-AAF1-F4BB2F8E6667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7D36-2236-4F6B-B8C2-FC8866280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6B1-DEF8-46E2-AAF1-F4BB2F8E6667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7D36-2236-4F6B-B8C2-FC8866280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6B1-DEF8-46E2-AAF1-F4BB2F8E6667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7D36-2236-4F6B-B8C2-FC8866280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6B1-DEF8-46E2-AAF1-F4BB2F8E6667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7D36-2236-4F6B-B8C2-FC8866280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6B1-DEF8-46E2-AAF1-F4BB2F8E6667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B17D36-2236-4F6B-B8C2-FC88662800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3BC6B1-DEF8-46E2-AAF1-F4BB2F8E6667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B17D36-2236-4F6B-B8C2-FC88662800E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starat.narod.ru/music/classic/composers/photo1111.htm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064896" cy="61863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Музыкальная викторина</a:t>
            </a:r>
          </a:p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«Музыкальная шкатулка»</a:t>
            </a:r>
          </a:p>
          <a:p>
            <a:pPr algn="ctr"/>
            <a:endParaRPr lang="ru-RU" sz="3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             МОУ Весьегонская СОШ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        Учитель музыки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            Фомина Г.Н.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4" descr="conductor_conducting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43" y="3022922"/>
            <a:ext cx="2595562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oy_playing_clarinet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61" y="4275930"/>
            <a:ext cx="2393429" cy="239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49" descr="C:\Documents and Settings\Пользователь\Рабочий стол\Free Vector Music Clipart\music clipart56 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88" y="2015559"/>
            <a:ext cx="666443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5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1469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rgbClr val="FFFF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Чтоб ещё артист сплясал,</a:t>
            </a:r>
          </a:p>
          <a:p>
            <a:pPr algn="ctr"/>
            <a:r>
              <a:rPr lang="ru-RU" sz="4400" b="1" dirty="0">
                <a:ln>
                  <a:solidFill>
                    <a:srgbClr val="FFFF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Отгадай, что зал кричал?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84" y="2204864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1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7196" y="33265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В нём четыре музыканта,</a:t>
            </a:r>
          </a:p>
          <a:p>
            <a:pPr algn="ctr"/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Виртуоза и таланта,</a:t>
            </a:r>
          </a:p>
          <a:p>
            <a:pPr algn="ctr"/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Пропоют любой мотив.</a:t>
            </a:r>
          </a:p>
          <a:p>
            <a:pPr algn="ctr"/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Как зовётся 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коллектив?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секрет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886556" cy="318613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Под музыку эту проводят парад,</a:t>
            </a:r>
          </a:p>
          <a:p>
            <a:pPr algn="ctr"/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Чтоб в ногу шагал генерал и солдат.</a:t>
            </a:r>
          </a:p>
        </p:txBody>
      </p:sp>
      <p:pic>
        <p:nvPicPr>
          <p:cNvPr id="5" name="Picture 7" descr="мар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094508" cy="419365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47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8227" y="912552"/>
            <a:ext cx="37444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Новогодний бал в разгаре</a:t>
            </a:r>
          </a:p>
          <a:p>
            <a:pPr algn="ctr"/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Я кружусь по залу в паре.</a:t>
            </a:r>
          </a:p>
          <a:p>
            <a:pPr algn="ctr"/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Этот танец нас пленил,</a:t>
            </a:r>
          </a:p>
          <a:p>
            <a:pPr algn="ctr"/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Его Штраус сочинил. </a:t>
            </a:r>
          </a:p>
        </p:txBody>
      </p:sp>
      <p:pic>
        <p:nvPicPr>
          <p:cNvPr id="5" name="Содержимое 3" descr="vals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7" t="6509" r="38086" b="6627"/>
          <a:stretch/>
        </p:blipFill>
        <p:spPr>
          <a:xfrm>
            <a:off x="5148064" y="908721"/>
            <a:ext cx="2755859" cy="477809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1374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980728"/>
            <a:ext cx="41879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2 конкурс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212976"/>
            <a:ext cx="7945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«Выбери правильный ответ»</a:t>
            </a:r>
            <a:endParaRPr lang="ru-RU" sz="60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28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332656"/>
            <a:ext cx="69847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Полёт какого насекомого положен на ноты?</a:t>
            </a:r>
            <a:br>
              <a:rPr lang="ru-RU" sz="4400" b="1" dirty="0">
                <a:solidFill>
                  <a:srgbClr val="FFFF00"/>
                </a:solidFill>
              </a:rPr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                                      </a:t>
            </a:r>
            <a:br>
              <a:rPr lang="ru-RU" sz="3200" b="1" dirty="0"/>
            </a:br>
            <a:r>
              <a:rPr lang="ru-RU" sz="3200" b="1" dirty="0"/>
              <a:t>                                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37368" y="3095840"/>
            <a:ext cx="1939955" cy="1200329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осы</a:t>
            </a:r>
            <a:endParaRPr lang="ru-RU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66811" y="4893260"/>
            <a:ext cx="3205173" cy="1200329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шмеля</a:t>
            </a:r>
            <a:endParaRPr lang="ru-RU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38441" y="2827387"/>
            <a:ext cx="2409314" cy="1200329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мухи</a:t>
            </a:r>
            <a:endParaRPr lang="ru-RU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4729693"/>
            <a:ext cx="3194080" cy="110799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комара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4561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 animBg="1"/>
      <p:bldP spid="5" grpId="2" animBg="1"/>
      <p:bldP spid="6" grpId="1" animBg="1"/>
      <p:bldP spid="7" grpId="1" animBg="1"/>
      <p:bldP spid="7" grpId="2" animBg="1"/>
      <p:bldP spid="8" grpId="1" animBg="1"/>
      <p:bldP spid="8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836712"/>
            <a:ext cx="70567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Как называется оперетта Иоганна Штрауса?</a:t>
            </a:r>
            <a:br>
              <a:rPr lang="ru-RU" sz="4000" b="1" dirty="0">
                <a:solidFill>
                  <a:srgbClr val="FFFF00"/>
                </a:solidFill>
              </a:rPr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dirty="0"/>
              <a:t>           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0317" y="2511270"/>
            <a:ext cx="4388958" cy="70788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«Летучая мышь»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1567" y="4509120"/>
            <a:ext cx="4584204" cy="70788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«Летучая собака»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637728"/>
            <a:ext cx="4198201" cy="70788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«Летучая рыба»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31957" y="5426046"/>
            <a:ext cx="4026872" cy="70788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«Белка-летяга»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270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1918"/>
            <a:ext cx="84249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  </a:t>
            </a:r>
            <a:r>
              <a:rPr lang="ru-RU" sz="4800" b="1" dirty="0">
                <a:solidFill>
                  <a:srgbClr val="FFFF00"/>
                </a:solidFill>
              </a:rPr>
              <a:t>Назовите «музыкальную» часть листа растения и шляпки гриба</a:t>
            </a:r>
            <a:br>
              <a:rPr lang="ru-RU" sz="4800" b="1" dirty="0">
                <a:solidFill>
                  <a:srgbClr val="FFFF00"/>
                </a:solidFill>
              </a:rPr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dirty="0"/>
              <a:t>           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8504" y="3244847"/>
            <a:ext cx="1891865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b="1" dirty="0"/>
              <a:t>Диск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508" y="5157192"/>
            <a:ext cx="2791855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b="1" dirty="0"/>
              <a:t>Кассета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3177" y="3694582"/>
            <a:ext cx="3910045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Пластинка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5366114"/>
            <a:ext cx="2755883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b="1" dirty="0"/>
              <a:t>Альбом</a:t>
            </a:r>
          </a:p>
        </p:txBody>
      </p:sp>
    </p:spTree>
    <p:extLst>
      <p:ext uri="{BB962C8B-B14F-4D97-AF65-F5344CB8AC3E}">
        <p14:creationId xmlns:p14="http://schemas.microsoft.com/office/powerpoint/2010/main" val="172586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1918"/>
            <a:ext cx="842493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  </a:t>
            </a:r>
            <a:r>
              <a:rPr lang="ru-RU" sz="4800" b="1" dirty="0">
                <a:solidFill>
                  <a:srgbClr val="FFFF00"/>
                </a:solidFill>
              </a:rPr>
              <a:t/>
            </a:r>
            <a:br>
              <a:rPr lang="ru-RU" sz="4800" b="1" dirty="0">
                <a:solidFill>
                  <a:srgbClr val="FFFF00"/>
                </a:solidFill>
              </a:rPr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dirty="0"/>
              <a:t>           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384753"/>
            <a:ext cx="4851777" cy="70788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/>
              <a:t>«Кошачья полька»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4293096"/>
            <a:ext cx="6767494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/>
              <a:t>«Коровий полонез</a:t>
            </a:r>
            <a:r>
              <a:rPr lang="ru-RU" sz="4000" b="1" dirty="0" smtClean="0"/>
              <a:t>»</a:t>
            </a:r>
            <a:r>
              <a:rPr lang="ru-RU" sz="4000" b="1" dirty="0"/>
              <a:t>         </a:t>
            </a:r>
            <a:r>
              <a:rPr lang="ru-RU" sz="5400" dirty="0"/>
              <a:t>  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43803" y="3284984"/>
            <a:ext cx="4403128" cy="70788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/>
              <a:t>«Собачий вальс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5589240"/>
            <a:ext cx="5084533" cy="70788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/>
              <a:t>«Тараканий марш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3745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Какое музыкальное произведение широко известно всем начинающим музыкантам?</a:t>
            </a:r>
            <a:br>
              <a:rPr lang="ru-RU" sz="3600" b="1" dirty="0">
                <a:solidFill>
                  <a:srgbClr val="FFFF00"/>
                </a:solidFill>
              </a:rPr>
            </a:b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1918"/>
            <a:ext cx="84249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  </a:t>
            </a:r>
            <a:r>
              <a:rPr lang="ru-RU" sz="5400" b="1" dirty="0">
                <a:solidFill>
                  <a:srgbClr val="FFFF00"/>
                </a:solidFill>
              </a:rPr>
              <a:t>Какие две весёлые птицы жили у бабуси?</a:t>
            </a:r>
            <a:r>
              <a:rPr lang="ru-RU" sz="5400" b="1" dirty="0" smtClean="0">
                <a:solidFill>
                  <a:srgbClr val="FFFF00"/>
                </a:solidFill>
              </a:rPr>
              <a:t>  </a:t>
            </a:r>
            <a:r>
              <a:rPr lang="ru-RU" sz="6000" b="1" dirty="0">
                <a:solidFill>
                  <a:srgbClr val="FFFF00"/>
                </a:solidFill>
              </a:rPr>
              <a:t/>
            </a:r>
            <a:br>
              <a:rPr lang="ru-RU" sz="6000" b="1" dirty="0">
                <a:solidFill>
                  <a:srgbClr val="FFFF00"/>
                </a:solidFill>
              </a:rPr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dirty="0"/>
              <a:t>           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159" y="3448906"/>
            <a:ext cx="3842719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Пингвины</a:t>
            </a:r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68330" y="5085184"/>
            <a:ext cx="1634230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/>
              <a:t>Гуси</a:t>
            </a:r>
            <a:endParaRPr lang="ru-RU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3140968"/>
            <a:ext cx="1825308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b="1" dirty="0"/>
              <a:t>Утки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6516" y="5229200"/>
            <a:ext cx="3082960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b="1" dirty="0"/>
              <a:t>Попугаи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3745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/>
            </a:r>
            <a:br>
              <a:rPr lang="ru-RU" sz="3600" b="1" dirty="0">
                <a:solidFill>
                  <a:srgbClr val="FFFF00"/>
                </a:solidFill>
              </a:rPr>
            </a:b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7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928670"/>
            <a:ext cx="842249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Цели викторины:</a:t>
            </a:r>
            <a:endParaRPr kumimoji="0" lang="ru-RU" sz="2400" b="1" i="0" u="none" strike="noStrike" cap="none" normalizeH="0" baseline="0" dirty="0" smtClean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приобщение учащихся через игровую форму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 музыкальному искусству</a:t>
            </a:r>
            <a:endParaRPr kumimoji="0" lang="ru-RU" sz="1200" b="1" i="0" u="none" strike="noStrike" cap="none" normalizeH="0" baseline="0" dirty="0" smtClean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формирование эстетического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воспитания школьников</a:t>
            </a:r>
            <a:endParaRPr kumimoji="0" lang="ru-RU" sz="1200" b="1" i="0" u="none" strike="noStrike" cap="none" normalizeH="0" baseline="0" dirty="0" smtClean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расширение кругозора учащихся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знании музыкальных инструментов,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музыкальных жанров, музыкальных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терминов</a:t>
            </a:r>
            <a:endParaRPr kumimoji="0" lang="ru-RU" sz="1200" b="1" i="0" u="none" strike="noStrike" cap="none" normalizeH="0" baseline="0" dirty="0" smtClean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1918"/>
            <a:ext cx="842493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  </a:t>
            </a:r>
            <a:r>
              <a:rPr lang="ru-RU" sz="5400" b="1" dirty="0" smtClean="0">
                <a:solidFill>
                  <a:srgbClr val="FFFF00"/>
                </a:solidFill>
              </a:rPr>
              <a:t>  </a:t>
            </a:r>
            <a:r>
              <a:rPr lang="ru-RU" sz="6000" b="1" dirty="0">
                <a:solidFill>
                  <a:srgbClr val="FFFF00"/>
                </a:solidFill>
              </a:rPr>
              <a:t/>
            </a:r>
            <a:br>
              <a:rPr lang="ru-RU" sz="6000" b="1" dirty="0">
                <a:solidFill>
                  <a:srgbClr val="FFFF00"/>
                </a:solidFill>
              </a:rPr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dirty="0"/>
              <a:t>           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08004" y="4410760"/>
            <a:ext cx="4184159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dirty="0"/>
              <a:t>«</a:t>
            </a:r>
            <a:r>
              <a:rPr lang="ru-RU" sz="5400" dirty="0" err="1"/>
              <a:t>Осинушка</a:t>
            </a:r>
            <a:r>
              <a:rPr lang="ru-RU" sz="5400" dirty="0"/>
              <a:t>»</a:t>
            </a:r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70739" y="2031231"/>
            <a:ext cx="4512774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5400" dirty="0"/>
              <a:t>«Дубинушка»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8002" y="3268500"/>
            <a:ext cx="4681859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dirty="0"/>
              <a:t>«</a:t>
            </a:r>
            <a:r>
              <a:rPr lang="ru-RU" sz="5400" dirty="0" err="1"/>
              <a:t>Баобабушка</a:t>
            </a:r>
            <a:r>
              <a:rPr lang="ru-RU" sz="5400" dirty="0"/>
              <a:t>»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80278" y="5601498"/>
            <a:ext cx="4559874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dirty="0"/>
              <a:t>«</a:t>
            </a:r>
            <a:r>
              <a:rPr lang="ru-RU" sz="5400" dirty="0" err="1"/>
              <a:t>Пальмушка</a:t>
            </a:r>
            <a:r>
              <a:rPr lang="ru-RU" sz="5400" dirty="0" smtClean="0"/>
              <a:t>»</a:t>
            </a:r>
            <a:endParaRPr lang="ru-RU" sz="5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3745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/>
            </a:r>
            <a:br>
              <a:rPr lang="ru-RU" sz="3600" b="1" dirty="0">
                <a:solidFill>
                  <a:srgbClr val="FFFF00"/>
                </a:solidFill>
              </a:rPr>
            </a:b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1310" y="401918"/>
            <a:ext cx="82773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Как называется русская народная бурлацкая песня?</a:t>
            </a:r>
            <a:br>
              <a:rPr lang="ru-RU" sz="4000" b="1" dirty="0">
                <a:solidFill>
                  <a:srgbClr val="FFFF00"/>
                </a:solidFill>
              </a:rPr>
            </a:b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1918"/>
            <a:ext cx="842493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Что в известной песне собирала смуглянка-молдаванка?</a:t>
            </a:r>
            <a:br>
              <a:rPr lang="ru-RU" sz="4400" b="1" dirty="0">
                <a:solidFill>
                  <a:srgbClr val="FFFF00"/>
                </a:solidFill>
              </a:rPr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  </a:t>
            </a:r>
            <a:r>
              <a:rPr lang="ru-RU" sz="5400" b="1" dirty="0" smtClean="0">
                <a:solidFill>
                  <a:srgbClr val="FFFF00"/>
                </a:solidFill>
              </a:rPr>
              <a:t>  </a:t>
            </a:r>
            <a:r>
              <a:rPr lang="ru-RU" sz="6000" b="1" dirty="0">
                <a:solidFill>
                  <a:srgbClr val="FFFF00"/>
                </a:solidFill>
              </a:rPr>
              <a:t/>
            </a:r>
            <a:br>
              <a:rPr lang="ru-RU" sz="6000" b="1" dirty="0">
                <a:solidFill>
                  <a:srgbClr val="FFFF00"/>
                </a:solidFill>
              </a:rPr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dirty="0"/>
              <a:t>           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5036" y="4229246"/>
            <a:ext cx="6407460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b="1" dirty="0"/>
              <a:t>Болгарский перец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1947" y="2859800"/>
            <a:ext cx="2374624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/>
              <a:t>Грибы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2867361"/>
            <a:ext cx="3485249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b="1" dirty="0"/>
              <a:t>Виноград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6232" y="5551394"/>
            <a:ext cx="3893027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/>
              <a:t>Гербарий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3745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/>
            </a:r>
            <a:br>
              <a:rPr lang="ru-RU" sz="3600" b="1" dirty="0">
                <a:solidFill>
                  <a:srgbClr val="FFFF00"/>
                </a:solidFill>
              </a:rPr>
            </a:b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1310" y="401918"/>
            <a:ext cx="82773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/>
            </a:r>
            <a:br>
              <a:rPr lang="ru-RU" sz="4000" b="1" dirty="0">
                <a:solidFill>
                  <a:srgbClr val="FFFF00"/>
                </a:solidFill>
              </a:rPr>
            </a:b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1918"/>
            <a:ext cx="842493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Кого из этих животных не было среди Бременских музыкантов?</a:t>
            </a:r>
            <a:br>
              <a:rPr lang="ru-RU" sz="4400" b="1" dirty="0">
                <a:solidFill>
                  <a:srgbClr val="FFFF00"/>
                </a:solidFill>
              </a:rPr>
            </a:br>
            <a:r>
              <a:rPr lang="ru-RU" sz="4400" b="1" dirty="0">
                <a:solidFill>
                  <a:srgbClr val="FFFF00"/>
                </a:solidFill>
              </a:rPr>
              <a:t/>
            </a:r>
            <a:br>
              <a:rPr lang="ru-RU" sz="4400" b="1" dirty="0">
                <a:solidFill>
                  <a:srgbClr val="FFFF00"/>
                </a:solidFill>
              </a:rPr>
            </a:br>
            <a:r>
              <a:rPr lang="ru-RU" sz="4400" b="1" dirty="0">
                <a:solidFill>
                  <a:srgbClr val="FFFF00"/>
                </a:solidFill>
              </a:rPr>
              <a:t/>
            </a:r>
            <a:br>
              <a:rPr lang="ru-RU" sz="4400" b="1" dirty="0">
                <a:solidFill>
                  <a:srgbClr val="FFFF00"/>
                </a:solidFill>
              </a:rPr>
            </a:br>
            <a:r>
              <a:rPr lang="ru-RU" sz="4400" dirty="0" smtClean="0"/>
              <a:t>  </a:t>
            </a:r>
            <a:r>
              <a:rPr lang="ru-RU" sz="5400" b="1" dirty="0" smtClean="0">
                <a:solidFill>
                  <a:srgbClr val="FFFF00"/>
                </a:solidFill>
              </a:rPr>
              <a:t>  </a:t>
            </a:r>
            <a:r>
              <a:rPr lang="ru-RU" sz="6000" b="1" dirty="0">
                <a:solidFill>
                  <a:srgbClr val="FFFF00"/>
                </a:solidFill>
              </a:rPr>
              <a:t/>
            </a:r>
            <a:br>
              <a:rPr lang="ru-RU" sz="6000" b="1" dirty="0">
                <a:solidFill>
                  <a:srgbClr val="FFFF00"/>
                </a:solidFill>
              </a:rPr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dirty="0"/>
              <a:t>           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96649" y="3068960"/>
            <a:ext cx="2201436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b="1" dirty="0"/>
              <a:t>Петух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7615" y="5080121"/>
            <a:ext cx="2195729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/>
              <a:t>Козёл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4087" y="3189059"/>
            <a:ext cx="1857945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b="1" dirty="0"/>
              <a:t>Осёл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4797152"/>
            <a:ext cx="1506256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Кот</a:t>
            </a:r>
            <a:endParaRPr lang="ru-RU" sz="5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3745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/>
            </a:r>
            <a:br>
              <a:rPr lang="ru-RU" sz="3600" b="1" dirty="0">
                <a:solidFill>
                  <a:srgbClr val="FFFF00"/>
                </a:solidFill>
              </a:rPr>
            </a:b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1310" y="401918"/>
            <a:ext cx="82773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/>
            </a:r>
            <a:br>
              <a:rPr lang="ru-RU" sz="4000" b="1" dirty="0">
                <a:solidFill>
                  <a:srgbClr val="FFFF00"/>
                </a:solidFill>
              </a:rPr>
            </a:b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1052736"/>
            <a:ext cx="41638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3 конкурс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572" y="3429000"/>
            <a:ext cx="74601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«Музыкальный </a:t>
            </a:r>
          </a:p>
          <a:p>
            <a:pPr algn="ctr"/>
            <a:r>
              <a:rPr lang="ru-RU" sz="7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б</a:t>
            </a:r>
            <a:r>
              <a:rPr lang="ru-RU" sz="7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агаж»</a:t>
            </a:r>
            <a:endParaRPr lang="ru-RU" sz="72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92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Описание: http://festival.1september.ru/articles/549537/img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95" y="1052736"/>
            <a:ext cx="8269253" cy="50405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642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На чем играют музыканты?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06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8E936AA"/>
          <p:cNvPicPr>
            <a:picLocks noChangeAspect="1" noChangeArrowheads="1"/>
          </p:cNvPicPr>
          <p:nvPr/>
        </p:nvPicPr>
        <p:blipFill>
          <a:blip r:embed="rId2"/>
          <a:srcRect l="38559" t="48569" r="17120" b="29120"/>
          <a:stretch>
            <a:fillRect/>
          </a:stretch>
        </p:blipFill>
        <p:spPr bwMode="auto">
          <a:xfrm>
            <a:off x="857224" y="1000108"/>
            <a:ext cx="7429128" cy="54864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7698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Сколько инструментов потерял Буратино?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714356"/>
            <a:ext cx="76438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4 конкурс</a:t>
            </a:r>
            <a:endParaRPr lang="ru-RU" sz="80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105835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«Знатоки</a:t>
            </a:r>
          </a:p>
          <a:p>
            <a:pPr algn="ctr"/>
            <a:r>
              <a:rPr lang="ru-RU" sz="7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песен»</a:t>
            </a:r>
            <a:endParaRPr lang="ru-RU" sz="72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81439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Какие слова «приписал в уголке» мальчик на своём рисунке? 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71876"/>
            <a:ext cx="45720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пусть всегда </a:t>
            </a: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будет солнце…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go1.imgsmail.ru/imgpreview?key=532563c63fc326ac&amp;mb=imgdb_preview_15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79" y="2614437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714356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Что делали гуси в луже у канавки?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573016"/>
            <a:ext cx="4857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мыли гуси лапки 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в луже у канавки…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prezentaciy.ucoz.ru/gus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r="51938" b="50000"/>
          <a:stretch/>
        </p:blipFill>
        <p:spPr bwMode="auto">
          <a:xfrm>
            <a:off x="4901298" y="2780928"/>
            <a:ext cx="3929194" cy="31742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857232"/>
            <a:ext cx="7429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С чего начинается дружба?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643314"/>
            <a:ext cx="353244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ну, а дружба 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начинается  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с улыбки…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divodvd.ru/screenshots/100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908" y="2852936"/>
            <a:ext cx="4942711" cy="38306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5" y="1124744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конкурс «Разминка»</a:t>
            </a:r>
            <a:endParaRPr lang="ru-RU" sz="4400" b="1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356992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Музыкальные загадки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35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642918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Кто пасётся на лугу?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429000"/>
            <a:ext cx="4000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правильно, коровы…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go1.imgsmail.ru/imgpreview?key=39277cd2f8ef87f5&amp;mb=imgdb_preview_19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4863509" cy="3642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С кем дружил кузнечик?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214686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не трогал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и козявку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и с мухами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дружил…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nature.doublea.ru/pix/kuznechik0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36912"/>
            <a:ext cx="4694842" cy="3912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14356"/>
            <a:ext cx="7715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Раз иголка, два иголка – что будет?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714752"/>
            <a:ext cx="4214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будет ёлочка…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mam.at.ua/_ph/36/2/510919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55366"/>
            <a:ext cx="5838485" cy="38884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00042"/>
            <a:ext cx="8643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Скорый поезд набирает ход. Какие у него вагончики?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286124"/>
            <a:ext cx="442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голубой вагон бежит,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качается…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sweetshop.ucoz.ru/_ph/5/2/22264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5622245" cy="3744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85728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Что в голове у </a:t>
            </a:r>
            <a:r>
              <a:rPr lang="ru-RU" sz="6000" b="1" dirty="0" err="1" smtClean="0">
                <a:solidFill>
                  <a:srgbClr val="FFFF00"/>
                </a:solidFill>
              </a:rPr>
              <a:t>Винни-Пуха</a:t>
            </a:r>
            <a:r>
              <a:rPr lang="ru-RU" sz="6000" b="1" dirty="0" smtClean="0">
                <a:solidFill>
                  <a:srgbClr val="FFFF00"/>
                </a:solidFill>
              </a:rPr>
              <a:t>?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71876"/>
            <a:ext cx="4214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в голове моей опилки,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да, да, да!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newfact.ru/uploads/posts/2011-12/1324722891_vinn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92939"/>
            <a:ext cx="381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428604"/>
            <a:ext cx="892971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Кем он был, до того как стал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Чебурашкой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	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35756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я был когда-то странной, игрушкой безымянной…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pinpic.ru/hot-img/12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10" y="2348880"/>
            <a:ext cx="4336336" cy="39749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71480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Каким должен быть волшебник?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35756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тот ,кто честен,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добр и смел,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тот и есть волшебник…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travel-in-time.org/wp-content/uploads/2012/04/merl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5" y="2486948"/>
            <a:ext cx="4024466" cy="41653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0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</a:rPr>
              <a:t>Бременские</a:t>
            </a:r>
            <a:r>
              <a:rPr lang="ru-RU" sz="3600" b="1" dirty="0" smtClean="0">
                <a:solidFill>
                  <a:srgbClr val="FFFF00"/>
                </a:solidFill>
              </a:rPr>
              <a:t> музыканты считают, что ничего на свете лучше нету, чем?	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214686"/>
            <a:ext cx="428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чем бродить друзьям 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по белу свету…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go1.imgsmail.ru/imgpreview?key=33de8efadb64dbdf&amp;mb=imgdb_preview_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31" y="2777413"/>
            <a:ext cx="4999769" cy="3744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Папа может все что угодно, плавать брассом, спорить басом, даже дрова рубить. А чего папа не может?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929066"/>
            <a:ext cx="4071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только мамой 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не </a:t>
            </a:r>
            <a:r>
              <a:rPr lang="ru-RU" sz="4000" b="1" i="1" smtClean="0">
                <a:solidFill>
                  <a:srgbClr val="FF0000"/>
                </a:solidFill>
              </a:rPr>
              <a:t>может быть…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www.tunnel.ru/userfiles/ck/images/238/4778005_R3L8T8D_650_father_daughter_photo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5336643" cy="39655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z.all.biz/img/kz/service_catalog/68191.jpe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59" y="0"/>
            <a:ext cx="916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764704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 октября – Международный день музыки.</a:t>
            </a:r>
          </a:p>
          <a:p>
            <a:pPr algn="ctr"/>
            <a:endParaRPr lang="ru-RU" sz="40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40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Поздравляем всех, кто посвятил себя этому искусству!</a:t>
            </a:r>
            <a:endParaRPr lang="ru-RU" sz="40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72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013" y="332656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На листочке, на страничке -</a:t>
            </a:r>
          </a:p>
          <a:p>
            <a:pPr algn="ctr"/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То ли точки, то ли птички.</a:t>
            </a:r>
          </a:p>
          <a:p>
            <a:pPr algn="ctr"/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Все сидят на лесенке</a:t>
            </a:r>
          </a:p>
          <a:p>
            <a:pPr algn="ctr"/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И щебечут песенки.</a:t>
            </a:r>
          </a:p>
        </p:txBody>
      </p:sp>
      <p:pic>
        <p:nvPicPr>
          <p:cNvPr id="5" name="Рисунок 6" descr="C:\Documents and Settings\Администратор\Рабочий стол\dlit_ti_zadani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9" y="3068960"/>
            <a:ext cx="87026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16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817835"/>
            <a:ext cx="46085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«Музыка </a:t>
            </a:r>
            <a:r>
              <a:rPr lang="ru-RU" sz="36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открывает человеку новые миры и выполняет благородную миссию объединения людей</a:t>
            </a:r>
            <a:r>
              <a:rPr lang="ru-RU" sz="36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".</a:t>
            </a:r>
          </a:p>
          <a:p>
            <a:pPr algn="ctr"/>
            <a:r>
              <a:rPr lang="ru-RU" sz="36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                                        Д.Д.Шостакович</a:t>
            </a:r>
            <a:endParaRPr lang="ru-RU" sz="3600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" name="Picture 3" descr="Шостакович Д">
            <a:hlinkClick r:id="rId2" tooltip="Д. Д. Шостакович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8520" y="797910"/>
            <a:ext cx="41116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Треугольная доска,</a:t>
            </a:r>
          </a:p>
          <a:p>
            <a:pPr algn="ctr"/>
            <a:r>
              <a:rPr lang="ru-RU" sz="48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А на ней три волоска.</a:t>
            </a:r>
          </a:p>
          <a:p>
            <a:pPr algn="ctr"/>
            <a:r>
              <a:rPr lang="ru-RU" sz="48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Волосок - тонкий,</a:t>
            </a:r>
          </a:p>
          <a:p>
            <a:pPr algn="ctr"/>
            <a:r>
              <a:rPr lang="ru-RU" sz="48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Голосок - звонкий.  </a:t>
            </a:r>
          </a:p>
        </p:txBody>
      </p:sp>
      <p:pic>
        <p:nvPicPr>
          <p:cNvPr id="5" name="Содержимое 3" descr="IMG_0009.jp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FAF5"/>
              </a:clrFrom>
              <a:clrTo>
                <a:srgbClr val="FB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50000" r="6733" b="9665"/>
          <a:stretch/>
        </p:blipFill>
        <p:spPr>
          <a:xfrm rot="19335540">
            <a:off x="1236825" y="2152110"/>
            <a:ext cx="6190089" cy="41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4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212" y="476672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Рояль с баяном подружились</a:t>
            </a:r>
          </a:p>
          <a:p>
            <a:pPr algn="ctr"/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И навсегда объединились.</a:t>
            </a:r>
          </a:p>
          <a:p>
            <a:pPr algn="ctr"/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А ты названье угадаешь</a:t>
            </a:r>
          </a:p>
          <a:p>
            <a:pPr algn="ctr"/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Содружества мехов и клавиш?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20" y="2766050"/>
            <a:ext cx="4434912" cy="44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447" y="404664"/>
            <a:ext cx="8280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Музыкант смычок берёт,</a:t>
            </a:r>
          </a:p>
          <a:p>
            <a:pPr algn="ctr"/>
            <a:r>
              <a:rPr lang="ru-RU" sz="44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К инструменту он идёт.</a:t>
            </a:r>
          </a:p>
          <a:p>
            <a:pPr algn="ctr"/>
            <a:r>
              <a:rPr lang="ru-RU" sz="44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Назовём мы как сейчас</a:t>
            </a:r>
          </a:p>
          <a:p>
            <a:pPr algn="ctr"/>
            <a:r>
              <a:rPr lang="ru-RU" sz="4400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В оркестровой яме бас?</a:t>
            </a:r>
          </a:p>
        </p:txBody>
      </p:sp>
      <p:pic>
        <p:nvPicPr>
          <p:cNvPr id="5" name="Рисунок 2" descr="Виолончель.jpg"/>
          <p:cNvPicPr>
            <a:picLocks noGrp="1" noChangeAspect="1"/>
          </p:cNvPicPr>
          <p:nvPr isPhoto="1"/>
        </p:nvPicPr>
        <p:blipFill>
          <a:blip r:embed="rId2">
            <a:clrChange>
              <a:clrFrom>
                <a:srgbClr val="E7F3F1"/>
              </a:clrFrom>
              <a:clrTo>
                <a:srgbClr val="E7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1944">
            <a:off x="3167260" y="1943800"/>
            <a:ext cx="3485319" cy="566684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16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361" y="145147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Он на сцене выступает, </a:t>
            </a:r>
          </a:p>
          <a:p>
            <a:pPr algn="ctr"/>
            <a:r>
              <a:rPr lang="ru-RU" sz="4000" b="1" dirty="0">
                <a:solidFill>
                  <a:srgbClr val="FFFF00"/>
                </a:solidFill>
              </a:rPr>
              <a:t>В хоре песню начинает.</a:t>
            </a:r>
          </a:p>
          <a:p>
            <a:pPr algn="ctr"/>
            <a:r>
              <a:rPr lang="ru-RU" sz="4000" b="1" dirty="0">
                <a:solidFill>
                  <a:srgbClr val="FFFF00"/>
                </a:solidFill>
              </a:rPr>
              <a:t>Исполняет весь куплет,</a:t>
            </a:r>
          </a:p>
          <a:p>
            <a:pPr algn="ctr"/>
            <a:r>
              <a:rPr lang="ru-RU" sz="4000" b="1" dirty="0">
                <a:solidFill>
                  <a:srgbClr val="FFFF00"/>
                </a:solidFill>
              </a:rPr>
              <a:t>Хор припев поёт в ответ.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99" y="2852936"/>
            <a:ext cx="5080000" cy="3810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5103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93104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На концерте, без сомнения,</a:t>
            </a:r>
          </a:p>
          <a:p>
            <a:pPr algn="ctr"/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Это возглас восхищения</a:t>
            </a:r>
          </a:p>
        </p:txBody>
      </p:sp>
      <p:pic>
        <p:nvPicPr>
          <p:cNvPr id="5" name="Picture 8" descr="Entertainment-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8681"/>
            <a:ext cx="4177084" cy="40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38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286</TotalTime>
  <Words>611</Words>
  <Application>Microsoft Office PowerPoint</Application>
  <PresentationFormat>Экран (4:3)</PresentationFormat>
  <Paragraphs>160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2013-09-10T14:50:24Z</dcterms:created>
  <dcterms:modified xsi:type="dcterms:W3CDTF">2014-10-09T15:02:34Z</dcterms:modified>
</cp:coreProperties>
</file>