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91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8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4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2975" autoAdjust="0"/>
  </p:normalViewPr>
  <p:slideViewPr>
    <p:cSldViewPr>
      <p:cViewPr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2B3C-EB61-4680-8EDE-08220676E508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C3E6-C8AA-4327-A0DE-E955CAB65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C3E6-C8AA-4327-A0DE-E955CAB650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500042"/>
            <a:ext cx="7215238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/>
              <a:t>“</a:t>
            </a:r>
            <a:r>
              <a:rPr lang="ru-RU" sz="3600" b="1" i="1" dirty="0" err="1" smtClean="0"/>
              <a:t>Формировани</a:t>
            </a:r>
            <a:r>
              <a:rPr lang="en-US" sz="3600" b="1" i="1" dirty="0" smtClean="0"/>
              <a:t>е</a:t>
            </a:r>
            <a:r>
              <a:rPr lang="ru-RU" sz="3600" b="1" i="1" dirty="0" smtClean="0"/>
              <a:t> орфографической зоркости</a:t>
            </a:r>
            <a:r>
              <a:rPr lang="ru-RU" sz="3600" dirty="0" smtClean="0"/>
              <a:t> </a:t>
            </a:r>
            <a:r>
              <a:rPr lang="ru-RU" sz="3600" b="1" i="1" dirty="0" smtClean="0"/>
              <a:t>у младших школьников</a:t>
            </a:r>
            <a:r>
              <a:rPr lang="ru-RU" sz="3600" dirty="0" smtClean="0"/>
              <a:t> </a:t>
            </a:r>
            <a:r>
              <a:rPr lang="ru-RU" sz="3600" b="1" i="1" dirty="0" smtClean="0"/>
              <a:t>на уроках русского языка</a:t>
            </a:r>
            <a:r>
              <a:rPr lang="ru-RU" sz="3600" b="1" dirty="0" smtClean="0"/>
              <a:t>”</a:t>
            </a:r>
            <a:endParaRPr lang="en-US" sz="3600" b="1" dirty="0" smtClean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420274" y="5218984"/>
            <a:ext cx="3366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Катаева Ирина Александровна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МОУ</a:t>
            </a:r>
            <a:r>
              <a:rPr lang="ru-RU" dirty="0" smtClean="0"/>
              <a:t>  </a:t>
            </a:r>
            <a:r>
              <a:rPr lang="ru-RU" dirty="0" err="1" smtClean="0"/>
              <a:t>СОШ</a:t>
            </a:r>
            <a:r>
              <a:rPr lang="ru-RU" dirty="0" smtClean="0"/>
              <a:t>  № 36</a:t>
            </a:r>
            <a:endParaRPr lang="ru-RU" dirty="0"/>
          </a:p>
        </p:txBody>
      </p:sp>
      <p:pic>
        <p:nvPicPr>
          <p:cNvPr id="5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28482995-468C-439A-A12A-D35FC8D1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620506" y="3140171"/>
            <a:ext cx="3302126" cy="31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043760-19A0-4E0F-9E6D-EB7FDD9A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430383"/>
            <a:ext cx="5343542" cy="132556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Ученики должны научиться: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62210E-2961-4C8A-AEFC-D2CB974A8685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2E3FF3-A464-452F-89D0-E48EC135B167}"/>
              </a:ext>
            </a:extLst>
          </p:cNvPr>
          <p:cNvSpPr/>
          <p:nvPr/>
        </p:nvSpPr>
        <p:spPr>
          <a:xfrm>
            <a:off x="628650" y="1801762"/>
            <a:ext cx="8086754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ставить орфографические задачи (находить орфограммы)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устанавливать тип орфограммы и относить ее к определенному правилу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2BF6DE3-2F72-4E6E-B0B5-A7F0CB7B4355}"/>
              </a:ext>
            </a:extLst>
          </p:cNvPr>
          <p:cNvSpPr/>
          <p:nvPr/>
        </p:nvSpPr>
        <p:spPr>
          <a:xfrm>
            <a:off x="3905251" y="3656521"/>
            <a:ext cx="4572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применять правило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осуществлять орфографический самоконтроль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4338" name="Picture 2" descr="https://static5.depositphotos.com/1007989/395/i/950/depositphotos_3953922-stock-photo-child-writing.jpg">
            <a:extLst>
              <a:ext uri="{FF2B5EF4-FFF2-40B4-BE49-F238E27FC236}">
                <a16:creationId xmlns:a16="http://schemas.microsoft.com/office/drawing/2014/main" xmlns="" id="{4F23F6AE-453B-48BE-8F1C-E2214632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053" y="1"/>
            <a:ext cx="2220947" cy="17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t.depositphotos.com/1967477/3713/v/950/depositphotos_37138525-stock-illustration-girl-holding-blank-paper.jpg">
            <a:extLst>
              <a:ext uri="{FF2B5EF4-FFF2-40B4-BE49-F238E27FC236}">
                <a16:creationId xmlns:a16="http://schemas.microsoft.com/office/drawing/2014/main" xmlns="" id="{4906EE29-F544-4995-B4DA-2D37340B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2428892" cy="237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955A9BF6-C405-47AA-9846-B00139735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1088" y="133664"/>
            <a:ext cx="1376286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9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327D0-2005-4807-B6C7-4C9A42AC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6" y="393554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Формирование умения ставить орфографические задачи (1, 2 классы)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29A6F29-A4E0-4EF9-8F78-5E84FD7C9165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3054700-42DF-4C03-BFA0-9FD4DE0A6E8B}"/>
              </a:ext>
            </a:extLst>
          </p:cNvPr>
          <p:cNvSpPr/>
          <p:nvPr/>
        </p:nvSpPr>
        <p:spPr>
          <a:xfrm>
            <a:off x="444500" y="1643050"/>
            <a:ext cx="6413515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представления об орфограмме, как месте в буквенной записи слова, которое однозначно не определяется произношением (прописная буква, гласные после шипящих и ц, сочетания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чк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щн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двум видам чтения (при списывании): орфоэпическому и орфографическому (орфографическому проговариванию).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понятия о сильной и слабой позиции. Орфограммы слабых позиций.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сознательному пропуску буквы как путь к безошибочному письму.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cdk-detstvo.centerstart.ru/sites/cdk-detstvo.centerstart.ru/files/68195221.png">
            <a:extLst>
              <a:ext uri="{FF2B5EF4-FFF2-40B4-BE49-F238E27FC236}">
                <a16:creationId xmlns:a16="http://schemas.microsoft.com/office/drawing/2014/main" xmlns="" id="{56FEF31E-4C46-42DB-A63D-9863B073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714489"/>
            <a:ext cx="1857356" cy="17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78F6660D-0620-41B8-A3D9-3373D28A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5088" y="175833"/>
            <a:ext cx="927749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6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3F6BD2-9A6C-458E-9920-BD22A308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605" y="213188"/>
            <a:ext cx="7822940" cy="1997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Формирование обобщенного способа решения орфографических задач в значимых частях основы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(2, 3 классы)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DA591AA-B3A6-478D-803D-E675C455CCB7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DC8F142C-5C57-4C79-BA27-70650BE049E7}"/>
              </a:ext>
            </a:extLst>
          </p:cNvPr>
          <p:cNvGrpSpPr>
            <a:grpSpLocks/>
          </p:cNvGrpSpPr>
          <p:nvPr/>
        </p:nvGrpSpPr>
        <p:grpSpPr bwMode="auto">
          <a:xfrm>
            <a:off x="439656" y="3937000"/>
            <a:ext cx="5275352" cy="2013076"/>
            <a:chOff x="1778" y="4740"/>
            <a:chExt cx="7432" cy="1380"/>
          </a:xfrm>
        </p:grpSpPr>
        <p:sp>
          <p:nvSpPr>
            <p:cNvPr id="12" name="AutoShape 34">
              <a:extLst>
                <a:ext uri="{FF2B5EF4-FFF2-40B4-BE49-F238E27FC236}">
                  <a16:creationId xmlns:a16="http://schemas.microsoft.com/office/drawing/2014/main" xmlns="" id="{B0F5DFDD-0ABE-455D-BD72-F72A61382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5014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rc 33">
              <a:extLst>
                <a:ext uri="{FF2B5EF4-FFF2-40B4-BE49-F238E27FC236}">
                  <a16:creationId xmlns:a16="http://schemas.microsoft.com/office/drawing/2014/main" xmlns="" id="{8A78B4F1-8F63-44D0-B0FB-5EF0409464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95" y="4740"/>
              <a:ext cx="690" cy="1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 w 43200"/>
                <a:gd name="T1" fmla="*/ 22222 h 22222"/>
                <a:gd name="T2" fmla="*/ 43200 w 43200"/>
                <a:gd name="T3" fmla="*/ 21600 h 22222"/>
                <a:gd name="T4" fmla="*/ 21600 w 43200"/>
                <a:gd name="T5" fmla="*/ 21600 h 2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222" fill="none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</a:path>
                <a:path w="43200" h="22222" stroke="0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32">
              <a:extLst>
                <a:ext uri="{FF2B5EF4-FFF2-40B4-BE49-F238E27FC236}">
                  <a16:creationId xmlns:a16="http://schemas.microsoft.com/office/drawing/2014/main" xmlns="" id="{00A5068E-B14A-48A5-BC9D-A7071F66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5" y="5149"/>
              <a:ext cx="1" cy="5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Arc 31">
              <a:extLst>
                <a:ext uri="{FF2B5EF4-FFF2-40B4-BE49-F238E27FC236}">
                  <a16:creationId xmlns:a16="http://schemas.microsoft.com/office/drawing/2014/main" xmlns="" id="{DFA326D5-9E97-4E8F-8D44-4009D2CE77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78" y="5388"/>
              <a:ext cx="690" cy="1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 w 43200"/>
                <a:gd name="T1" fmla="*/ 22222 h 22222"/>
                <a:gd name="T2" fmla="*/ 43200 w 43200"/>
                <a:gd name="T3" fmla="*/ 21600 h 22222"/>
                <a:gd name="T4" fmla="*/ 21600 w 43200"/>
                <a:gd name="T5" fmla="*/ 21600 h 2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222" fill="none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</a:path>
                <a:path w="43200" h="22222" stroke="0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Arc 30">
              <a:extLst>
                <a:ext uri="{FF2B5EF4-FFF2-40B4-BE49-F238E27FC236}">
                  <a16:creationId xmlns:a16="http://schemas.microsoft.com/office/drawing/2014/main" xmlns="" id="{6BB640A4-B59D-4DD7-B3D0-0B56FAA416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58" y="5388"/>
              <a:ext cx="690" cy="14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 w 43200"/>
                <a:gd name="T1" fmla="*/ 22222 h 22222"/>
                <a:gd name="T2" fmla="*/ 43200 w 43200"/>
                <a:gd name="T3" fmla="*/ 21600 h 22222"/>
                <a:gd name="T4" fmla="*/ 21600 w 43200"/>
                <a:gd name="T5" fmla="*/ 21600 h 2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222" fill="none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</a:path>
                <a:path w="43200" h="22222" stroke="0" extrusionOk="0">
                  <a:moveTo>
                    <a:pt x="8" y="22222"/>
                  </a:moveTo>
                  <a:cubicBezTo>
                    <a:pt x="2" y="22014"/>
                    <a:pt x="0" y="2180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29">
              <a:extLst>
                <a:ext uri="{FF2B5EF4-FFF2-40B4-BE49-F238E27FC236}">
                  <a16:creationId xmlns:a16="http://schemas.microsoft.com/office/drawing/2014/main" xmlns="" id="{A72CE8F3-1D0B-4B4E-BA2A-9E12BBE2F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5809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8">
              <a:extLst>
                <a:ext uri="{FF2B5EF4-FFF2-40B4-BE49-F238E27FC236}">
                  <a16:creationId xmlns:a16="http://schemas.microsoft.com/office/drawing/2014/main" xmlns="" id="{E6AF954B-2345-48E2-96C5-FA81174D4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5809"/>
              <a:ext cx="0" cy="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7">
              <a:extLst>
                <a:ext uri="{FF2B5EF4-FFF2-40B4-BE49-F238E27FC236}">
                  <a16:creationId xmlns:a16="http://schemas.microsoft.com/office/drawing/2014/main" xmlns="" id="{561FF651-F5E6-4867-B96B-E42960139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5" y="6120"/>
              <a:ext cx="13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xmlns="" id="{41260651-620D-4166-A5D2-E6C925513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" y="5910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5">
              <a:extLst>
                <a:ext uri="{FF2B5EF4-FFF2-40B4-BE49-F238E27FC236}">
                  <a16:creationId xmlns:a16="http://schemas.microsoft.com/office/drawing/2014/main" xmlns="" id="{7E2CCB2F-D9A8-4108-A3B6-077756B84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" y="4867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4">
              <a:extLst>
                <a:ext uri="{FF2B5EF4-FFF2-40B4-BE49-F238E27FC236}">
                  <a16:creationId xmlns:a16="http://schemas.microsoft.com/office/drawing/2014/main" xmlns="" id="{3D703582-7180-4CD4-8993-E580475661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" y="4867"/>
              <a:ext cx="1" cy="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xmlns="" id="{CC4DDC84-31F7-4BB1-AA82-52ED098BA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5149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xmlns="" id="{179426CF-D5A3-4C1C-8DEA-F6318425E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5" y="5239"/>
              <a:ext cx="0" cy="3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xmlns="" id="{19334022-468A-4146-8739-625E810B9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7" y="5535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AutoShape 20">
              <a:extLst>
                <a:ext uri="{FF2B5EF4-FFF2-40B4-BE49-F238E27FC236}">
                  <a16:creationId xmlns:a16="http://schemas.microsoft.com/office/drawing/2014/main" xmlns="" id="{6541DF0D-6F93-4A70-A47E-7B136E68D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5" y="5527"/>
              <a:ext cx="1" cy="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19">
              <a:extLst>
                <a:ext uri="{FF2B5EF4-FFF2-40B4-BE49-F238E27FC236}">
                  <a16:creationId xmlns:a16="http://schemas.microsoft.com/office/drawing/2014/main" xmlns="" id="{B0A1A974-5940-4813-B761-FEC9D99F7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" y="5535"/>
              <a:ext cx="6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18">
              <a:extLst>
                <a:ext uri="{FF2B5EF4-FFF2-40B4-BE49-F238E27FC236}">
                  <a16:creationId xmlns:a16="http://schemas.microsoft.com/office/drawing/2014/main" xmlns="" id="{392530F9-DFC4-40E1-ADBE-8DE13309C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0" y="5557"/>
              <a:ext cx="1" cy="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17">
              <a:extLst>
                <a:ext uri="{FF2B5EF4-FFF2-40B4-BE49-F238E27FC236}">
                  <a16:creationId xmlns:a16="http://schemas.microsoft.com/office/drawing/2014/main" xmlns="" id="{ACE7A555-B8F4-4F34-8CE3-EC78270BB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0" y="5809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AutoShape 16">
              <a:extLst>
                <a:ext uri="{FF2B5EF4-FFF2-40B4-BE49-F238E27FC236}">
                  <a16:creationId xmlns:a16="http://schemas.microsoft.com/office/drawing/2014/main" xmlns="" id="{C2E49A83-3E94-4C43-A464-C6C2B3F89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10" y="6120"/>
              <a:ext cx="121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15">
              <a:extLst>
                <a:ext uri="{FF2B5EF4-FFF2-40B4-BE49-F238E27FC236}">
                  <a16:creationId xmlns:a16="http://schemas.microsoft.com/office/drawing/2014/main" xmlns="" id="{59281D5F-627D-4911-B124-ED5104544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7" y="5809"/>
              <a:ext cx="0" cy="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utoShape 14">
              <a:extLst>
                <a:ext uri="{FF2B5EF4-FFF2-40B4-BE49-F238E27FC236}">
                  <a16:creationId xmlns:a16="http://schemas.microsoft.com/office/drawing/2014/main" xmlns="" id="{2638B52E-8729-47A1-85F1-F0C293BC2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5910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13">
              <a:extLst>
                <a:ext uri="{FF2B5EF4-FFF2-40B4-BE49-F238E27FC236}">
                  <a16:creationId xmlns:a16="http://schemas.microsoft.com/office/drawing/2014/main" xmlns="" id="{A8187723-20C3-4F3C-A53E-D4FA73BB2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0" y="4740"/>
              <a:ext cx="21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12">
              <a:extLst>
                <a:ext uri="{FF2B5EF4-FFF2-40B4-BE49-F238E27FC236}">
                  <a16:creationId xmlns:a16="http://schemas.microsoft.com/office/drawing/2014/main" xmlns="" id="{5F3B760A-4E27-4D24-AEF7-83C6ADD24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0" y="4740"/>
              <a:ext cx="15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11">
              <a:extLst>
                <a:ext uri="{FF2B5EF4-FFF2-40B4-BE49-F238E27FC236}">
                  <a16:creationId xmlns:a16="http://schemas.microsoft.com/office/drawing/2014/main" xmlns="" id="{2CD422AE-2829-47D9-9854-81E1F8BAA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5" y="5089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10">
              <a:extLst>
                <a:ext uri="{FF2B5EF4-FFF2-40B4-BE49-F238E27FC236}">
                  <a16:creationId xmlns:a16="http://schemas.microsoft.com/office/drawing/2014/main" xmlns="" id="{1BDB2CE3-82FD-4581-A47B-D6BD13BE1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75" y="5186"/>
              <a:ext cx="0" cy="3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xmlns="" id="{DE457CA3-3B02-4BD0-9C6A-C53377D41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60" y="5313"/>
              <a:ext cx="21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xmlns="" id="{91DCE404-FA28-42F3-A688-4163AF7E8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50" y="5283"/>
              <a:ext cx="21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AutoShape 7">
              <a:extLst>
                <a:ext uri="{FF2B5EF4-FFF2-40B4-BE49-F238E27FC236}">
                  <a16:creationId xmlns:a16="http://schemas.microsoft.com/office/drawing/2014/main" xmlns="" id="{2DA2FB49-0E6D-4A3D-8D29-DC746C855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60" y="5276"/>
              <a:ext cx="15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AutoShape 6">
              <a:extLst>
                <a:ext uri="{FF2B5EF4-FFF2-40B4-BE49-F238E27FC236}">
                  <a16:creationId xmlns:a16="http://schemas.microsoft.com/office/drawing/2014/main" xmlns="" id="{F8329AAB-F4DA-4D8D-A5AC-1962CA462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0" y="5336"/>
              <a:ext cx="150" cy="2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AutoShape 5">
              <a:extLst>
                <a:ext uri="{FF2B5EF4-FFF2-40B4-BE49-F238E27FC236}">
                  <a16:creationId xmlns:a16="http://schemas.microsoft.com/office/drawing/2014/main" xmlns="" id="{CAF33F2A-8752-42F2-B73B-125FBEDE9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5" y="5719"/>
              <a:ext cx="1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xmlns="" id="{5EF99F84-4428-4E8D-81DF-89A1612BC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5" y="5809"/>
              <a:ext cx="0" cy="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AutoShape 3">
              <a:extLst>
                <a:ext uri="{FF2B5EF4-FFF2-40B4-BE49-F238E27FC236}">
                  <a16:creationId xmlns:a16="http://schemas.microsoft.com/office/drawing/2014/main" xmlns="" id="{ED2D79D6-EDD9-46BB-8E32-9F5728FC5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0" y="6120"/>
              <a:ext cx="163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AutoShape 2">
              <a:extLst>
                <a:ext uri="{FF2B5EF4-FFF2-40B4-BE49-F238E27FC236}">
                  <a16:creationId xmlns:a16="http://schemas.microsoft.com/office/drawing/2014/main" xmlns="" id="{E542C0CD-7EF8-4DA6-A843-04A38A262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0" y="5910"/>
              <a:ext cx="0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Rectangle 36">
            <a:extLst>
              <a:ext uri="{FF2B5EF4-FFF2-40B4-BE49-F238E27FC236}">
                <a16:creationId xmlns:a16="http://schemas.microsoft.com/office/drawing/2014/main" xmlns="" id="{5235CC28-8B40-4F6C-BC53-522EE0814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32" y="2263408"/>
            <a:ext cx="82862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0FA6813E-F608-4EF5-91FD-BD57EE04A5EE}"/>
              </a:ext>
            </a:extLst>
          </p:cNvPr>
          <p:cNvSpPr/>
          <p:nvPr/>
        </p:nvSpPr>
        <p:spPr>
          <a:xfrm>
            <a:off x="2356651" y="522275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1EA4382-6636-4653-B4DD-DBF99890FA18}"/>
              </a:ext>
            </a:extLst>
          </p:cNvPr>
          <p:cNvSpPr/>
          <p:nvPr/>
        </p:nvSpPr>
        <p:spPr>
          <a:xfrm>
            <a:off x="959773" y="530095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809F87A5-9DF9-4083-892E-40DDCDC1880F}"/>
              </a:ext>
            </a:extLst>
          </p:cNvPr>
          <p:cNvSpPr/>
          <p:nvPr/>
        </p:nvSpPr>
        <p:spPr>
          <a:xfrm>
            <a:off x="3498271" y="532700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AA32C9A-1903-4C17-BE5F-FB35CAE0C434}"/>
              </a:ext>
            </a:extLst>
          </p:cNvPr>
          <p:cNvSpPr/>
          <p:nvPr/>
        </p:nvSpPr>
        <p:spPr>
          <a:xfrm>
            <a:off x="3953294" y="5163371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5081092B-4E2A-4CCD-A4A8-D0C7BDD07869}"/>
              </a:ext>
            </a:extLst>
          </p:cNvPr>
          <p:cNvSpPr/>
          <p:nvPr/>
        </p:nvSpPr>
        <p:spPr>
          <a:xfrm>
            <a:off x="314832" y="2283312"/>
            <a:ext cx="8713733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проверить орфограмму слабой позиции в значимых частях основы,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одноморфемное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слово так, чтобы нужный звук находился в сильной позиции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2A93B3D-F7E6-4848-9219-916C43435774}"/>
              </a:ext>
            </a:extLst>
          </p:cNvPr>
          <p:cNvSpPr/>
          <p:nvPr/>
        </p:nvSpPr>
        <p:spPr>
          <a:xfrm>
            <a:off x="506252" y="528646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BCF5639-5A73-4AA4-AD86-987769D92C67}"/>
              </a:ext>
            </a:extLst>
          </p:cNvPr>
          <p:cNvSpPr/>
          <p:nvPr/>
        </p:nvSpPr>
        <p:spPr>
          <a:xfrm>
            <a:off x="1962658" y="528427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/>
          </a:p>
        </p:txBody>
      </p:sp>
      <p:pic>
        <p:nvPicPr>
          <p:cNvPr id="16422" name="Picture 38" descr="https://d2gg9evh47fn9z.cloudfront.net/800px_COLOURBOX32617349.jpg">
            <a:extLst>
              <a:ext uri="{FF2B5EF4-FFF2-40B4-BE49-F238E27FC236}">
                <a16:creationId xmlns:a16="http://schemas.microsoft.com/office/drawing/2014/main" xmlns="" id="{3DCEA3A4-64BF-4DFF-8FA8-4C2A1F1F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929066"/>
            <a:ext cx="2114875" cy="24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A47E5395-32A0-4578-808C-FA24D598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5088" y="175833"/>
            <a:ext cx="927749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4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69A3C-75C2-4378-8DC0-3A96E491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Использование словарей как способ решения орфографических задач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D60F22C-603F-43E1-880D-1A560308043D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E8E5E-E461-4273-A46A-BACEC2CC6FF7}"/>
              </a:ext>
            </a:extLst>
          </p:cNvPr>
          <p:cNvSpPr/>
          <p:nvPr/>
        </p:nvSpPr>
        <p:spPr>
          <a:xfrm>
            <a:off x="2851150" y="1571613"/>
            <a:ext cx="5664200" cy="38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 орфографического словарика и способы работы с ним;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к орфографическому словарю как осознанная необходимость;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с орфографическим словарем. другие виды словарей как средство обучения орфографии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static8.depositphotos.com/1007989/954/i/950/depositphotos_9548893-stock-photo-book-mascot.jpg">
            <a:extLst>
              <a:ext uri="{FF2B5EF4-FFF2-40B4-BE49-F238E27FC236}">
                <a16:creationId xmlns:a16="http://schemas.microsoft.com/office/drawing/2014/main" xmlns="" id="{026BB527-2A4F-4213-8365-52F4F144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58" y="2668106"/>
            <a:ext cx="2402284" cy="24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.pinimg.com/originals/34/20/1c/34201c9c52044926007318a7673e67af.png">
            <a:extLst>
              <a:ext uri="{FF2B5EF4-FFF2-40B4-BE49-F238E27FC236}">
                <a16:creationId xmlns:a16="http://schemas.microsoft.com/office/drawing/2014/main" xmlns="" id="{3A760F93-1AE2-413A-971D-4DC906BD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643446"/>
            <a:ext cx="1857388" cy="18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EF1A34B7-F432-42DC-87D6-F38EAC3A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3325" y="157242"/>
            <a:ext cx="1125496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9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6EBBF-6D9F-4AE2-B756-0B45434F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34699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Единый алгоритм решения орфографических задач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D077C47-0F73-4331-9D07-88577E18B015}"/>
              </a:ext>
            </a:extLst>
          </p:cNvPr>
          <p:cNvSpPr/>
          <p:nvPr/>
        </p:nvSpPr>
        <p:spPr>
          <a:xfrm>
            <a:off x="177801" y="1928155"/>
            <a:ext cx="64706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часть слова, в которой находится орфограмма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изменить слово или подобрать другие слова, в которых есть та же морфема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среди подобранных слов такое, где бы нужный звук находился в сильной позиции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обозначить звук в слабой позиции той же буквой, которой обозначается звук в сильной позиции в той же части слова</a:t>
            </a:r>
          </a:p>
        </p:txBody>
      </p:sp>
      <p:pic>
        <p:nvPicPr>
          <p:cNvPr id="20484" name="Picture 4" descr="https://autogear.ru/misc/i/gallery/45725/1681182.jpg">
            <a:extLst>
              <a:ext uri="{FF2B5EF4-FFF2-40B4-BE49-F238E27FC236}">
                <a16:creationId xmlns:a16="http://schemas.microsoft.com/office/drawing/2014/main" xmlns="" id="{291D913E-F0C5-4778-92AD-A250BF79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43913"/>
            <a:ext cx="2171700" cy="260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1208" y="134927"/>
            <a:ext cx="1362854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22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Орфографический навык </a:t>
            </a:r>
            <a:r>
              <a:rPr lang="ru-RU" sz="2800" i="1" dirty="0" smtClean="0"/>
              <a:t>очень сложный, т.к. в него входит ряд умений, которыми должен обладать ребёнок одновременно:</a:t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14620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/>
              <a:t>1</a:t>
            </a:r>
            <a:r>
              <a:rPr lang="ru-RU" sz="2800" i="1" dirty="0" smtClean="0"/>
              <a:t>) Умение различать гласные и согласные звуки; ударные и безударные гласные.</a:t>
            </a:r>
          </a:p>
          <a:p>
            <a:pPr>
              <a:buNone/>
            </a:pPr>
            <a:r>
              <a:rPr lang="ru-RU" sz="2800" i="1" dirty="0" smtClean="0"/>
              <a:t>2) Умение соотносить написание и произношение слова, устанавливать сходства и различие.</a:t>
            </a:r>
          </a:p>
          <a:p>
            <a:pPr>
              <a:buNone/>
            </a:pPr>
            <a:r>
              <a:rPr lang="ru-RU" sz="2800" i="1" dirty="0" smtClean="0"/>
              <a:t>3) Умение разбирать слово по составу (проводить морфемный анализ).</a:t>
            </a:r>
          </a:p>
          <a:p>
            <a:pPr>
              <a:buNone/>
            </a:pPr>
            <a:r>
              <a:rPr lang="ru-RU" sz="2800" i="1" dirty="0" smtClean="0"/>
              <a:t>4) Умение подбирать однокоренные слова.</a:t>
            </a:r>
          </a:p>
          <a:p>
            <a:pPr>
              <a:buNone/>
            </a:pPr>
            <a:r>
              <a:rPr lang="ru-RU" sz="2800" i="1" dirty="0" smtClean="0"/>
              <a:t>5) Умение изменять форму слова.</a:t>
            </a:r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99511" y="1380355"/>
            <a:ext cx="1882297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Варианты заданий и упражнений для формирования орфографической зоркости у младших школьников: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71678"/>
            <a:ext cx="8643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/>
              <a:t>1.</a:t>
            </a:r>
            <a:r>
              <a:rPr lang="ru-RU" sz="2000" i="1" u="sng" dirty="0" err="1" smtClean="0"/>
              <a:t>Проговаривание</a:t>
            </a:r>
            <a:r>
              <a:rPr lang="ru-RU" sz="2000" i="1" dirty="0" smtClean="0"/>
              <a:t> -  это произнесение слова так, как будто все фонемы в нём представлены своими сильными позициями.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2.</a:t>
            </a:r>
            <a:r>
              <a:rPr lang="ru-RU" sz="2000" i="1" u="sng" dirty="0" err="1" smtClean="0"/>
              <a:t>Письмо</a:t>
            </a:r>
            <a:r>
              <a:rPr lang="ru-RU" sz="2000" i="1" u="sng" dirty="0" smtClean="0"/>
              <a:t> с пропусками букв </a:t>
            </a:r>
            <a:r>
              <a:rPr lang="ru-RU" sz="2000" i="1" dirty="0" smtClean="0"/>
              <a:t>-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>овладением этим умением означает раскрепощение ученика от страха допустить ошибку.</a:t>
            </a:r>
            <a:br>
              <a:rPr lang="ru-RU" sz="2000" i="1" dirty="0" smtClean="0"/>
            </a:br>
            <a:r>
              <a:rPr lang="ru-RU" sz="2000" i="1" u="sng" dirty="0" err="1" smtClean="0"/>
              <a:t>3.Письмо</a:t>
            </a:r>
            <a:r>
              <a:rPr lang="ru-RU" sz="2000" i="1" u="sng" dirty="0" smtClean="0"/>
              <a:t> под диктовку.</a:t>
            </a:r>
          </a:p>
          <a:p>
            <a:r>
              <a:rPr lang="ru-RU" sz="2000" i="1" dirty="0" smtClean="0"/>
              <a:t> </a:t>
            </a:r>
            <a:r>
              <a:rPr lang="ru-RU" sz="2000" i="1" dirty="0" err="1" smtClean="0"/>
              <a:t>4.С</a:t>
            </a:r>
            <a:r>
              <a:rPr lang="ru-RU" sz="2000" i="1" u="sng" dirty="0" err="1" smtClean="0"/>
              <a:t>писывание</a:t>
            </a:r>
            <a:r>
              <a:rPr lang="ru-RU" sz="2000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Списывание без заданий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Списывание со вставкой пропущенных букв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Списывания с подчеркиванием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i="1" dirty="0" smtClean="0"/>
              <a:t>Списывание с распределением на основе логического принципа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Списывания, осложненные  лексическими заданиями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Списывания с </a:t>
            </a:r>
            <a:r>
              <a:rPr lang="ru-RU" sz="2000" i="1" dirty="0" err="1" smtClean="0"/>
              <a:t>грамматико</a:t>
            </a:r>
            <a:r>
              <a:rPr lang="ru-RU" sz="2000" i="1" dirty="0" smtClean="0"/>
              <a:t> – орфографическими заданиями</a:t>
            </a:r>
          </a:p>
          <a:p>
            <a:pPr lvl="0">
              <a:buFont typeface="Arial" pitchFamily="34" charset="0"/>
              <a:buChar char="•"/>
            </a:pPr>
            <a:r>
              <a:rPr lang="ru-RU" sz="2000" i="1" dirty="0" smtClean="0"/>
              <a:t>Списывания, в которых грамматические и орфографические задания органически связываются с заданиями по развитию речи.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385230" y="523099"/>
            <a:ext cx="1882297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бота со словарями. Работа над ошибками. Карточки с индивидуальными заданиями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5857916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5728"/>
            <a:ext cx="614365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Нетрадиционные методы и приёмы  по формированию орфографической зоркости при изучении словарных слов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928926" y="1597378"/>
            <a:ext cx="5072098" cy="954107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ГРАФИЧЕСКИХ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551837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метод особенно хорош для тех детей, у которых преобладает зрительная память. Для запоминания особенно трудных слов даётся на уроке 2-3 минуты для того, чтобы обсудить, на что похожа буква, которую необходимо запомнить. </a:t>
            </a:r>
            <a:endParaRPr lang="ru-RU" sz="3200" dirty="0"/>
          </a:p>
        </p:txBody>
      </p:sp>
      <p:pic>
        <p:nvPicPr>
          <p:cNvPr id="5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351194" y="305237"/>
            <a:ext cx="1882297" cy="16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00043"/>
            <a:ext cx="5715040" cy="15696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ЗВУКОВЫХ</a:t>
            </a:r>
            <a:r>
              <a:rPr lang="en-US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АССОЦИАЦИЙ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при удачном созвучии фразы и словарного слова.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4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стюм – м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дный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Б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зар – тов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р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Г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зета – бум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га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рзина – лук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шко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нструктор – р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бот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рабль – в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лны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нцерт – н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ты</a:t>
            </a:r>
            <a:endParaRPr lang="ru-RU" sz="2400" i="1" dirty="0" smtClean="0">
              <a:latin typeface="+mj-lt"/>
            </a:endParaRPr>
          </a:p>
          <a:p>
            <a:r>
              <a:rPr lang="ru-RU" sz="24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монт – инструм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нт </a:t>
            </a: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Т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традь – кл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тка</a:t>
            </a:r>
            <a:endParaRPr lang="ru-RU" sz="2400" i="1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Л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пата – </a:t>
            </a:r>
            <a:r>
              <a:rPr lang="ru-RU" sz="2400" b="1" i="1" dirty="0" smtClean="0">
                <a:solidFill>
                  <a:srgbClr val="000000"/>
                </a:solidFill>
                <a:latin typeface="+mj-lt"/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  <a:latin typeface="+mj-lt"/>
              </a:rPr>
              <a:t>страя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214554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С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бака – ст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рож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Б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рёза – б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лая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Л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мон - к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слый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Ул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ца – дл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нная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М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талл – бл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ск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Пр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стор – св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бода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Тр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вога – волн</a:t>
            </a:r>
            <a:r>
              <a:rPr lang="ru-RU" sz="2400" b="1" i="1" dirty="0" smtClean="0">
                <a:solidFill>
                  <a:srgbClr val="000000"/>
                </a:solidFill>
              </a:rPr>
              <a:t>е</a:t>
            </a:r>
            <a:r>
              <a:rPr lang="ru-RU" sz="2400" i="1" dirty="0" smtClean="0">
                <a:solidFill>
                  <a:srgbClr val="000000"/>
                </a:solidFill>
              </a:rPr>
              <a:t>ние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Ф</a:t>
            </a:r>
            <a:r>
              <a:rPr lang="ru-RU" sz="2400" b="1" i="1" dirty="0" smtClean="0">
                <a:solidFill>
                  <a:srgbClr val="000000"/>
                </a:solidFill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</a:rPr>
              <a:t>нтазия – мечт</a:t>
            </a:r>
            <a:r>
              <a:rPr lang="ru-RU" sz="2400" b="1" i="1" dirty="0" smtClean="0">
                <a:solidFill>
                  <a:srgbClr val="000000"/>
                </a:solidFill>
              </a:rPr>
              <a:t>а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Б</a:t>
            </a:r>
            <a:r>
              <a:rPr lang="ru-RU" sz="2400" b="1" i="1" dirty="0" smtClean="0">
                <a:solidFill>
                  <a:srgbClr val="000000"/>
                </a:solidFill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</a:rPr>
              <a:t>гровый – зак</a:t>
            </a:r>
            <a:r>
              <a:rPr lang="ru-RU" sz="2400" b="1" i="1" dirty="0" smtClean="0">
                <a:solidFill>
                  <a:srgbClr val="000000"/>
                </a:solidFill>
              </a:rPr>
              <a:t>а</a:t>
            </a:r>
            <a:r>
              <a:rPr lang="ru-RU" sz="2400" i="1" dirty="0" smtClean="0">
                <a:solidFill>
                  <a:srgbClr val="000000"/>
                </a:solidFill>
              </a:rPr>
              <a:t>т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К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р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дор – прох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д м</a:t>
            </a:r>
            <a:r>
              <a:rPr lang="ru-RU" sz="2400" b="1" i="1" dirty="0" smtClean="0">
                <a:solidFill>
                  <a:srgbClr val="000000"/>
                </a:solidFill>
              </a:rPr>
              <a:t>и</a:t>
            </a:r>
            <a:r>
              <a:rPr lang="ru-RU" sz="2400" i="1" dirty="0" smtClean="0">
                <a:solidFill>
                  <a:srgbClr val="000000"/>
                </a:solidFill>
              </a:rPr>
              <a:t>мо</a:t>
            </a:r>
            <a:endParaRPr lang="ru-RU" sz="2400" i="1" dirty="0" smtClean="0"/>
          </a:p>
          <a:p>
            <a:pPr algn="just"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</a:rPr>
              <a:t>М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роз – уз</a:t>
            </a:r>
            <a:r>
              <a:rPr lang="ru-RU" sz="2400" b="1" i="1" dirty="0" smtClean="0">
                <a:solidFill>
                  <a:srgbClr val="000000"/>
                </a:solidFill>
              </a:rPr>
              <a:t>о</a:t>
            </a:r>
            <a:r>
              <a:rPr lang="ru-RU" sz="2400" i="1" dirty="0" smtClean="0">
                <a:solidFill>
                  <a:srgbClr val="000000"/>
                </a:solidFill>
              </a:rPr>
              <a:t>ры</a:t>
            </a:r>
            <a:endParaRPr lang="ru-RU" sz="24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351194" y="305237"/>
            <a:ext cx="1882297" cy="16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14d/0013d3e4-559d62a4/img1.jpg">
            <a:extLst>
              <a:ext uri="{FF2B5EF4-FFF2-40B4-BE49-F238E27FC236}">
                <a16:creationId xmlns:a16="http://schemas.microsoft.com/office/drawing/2014/main" xmlns="" id="{2C457B4A-7BF4-42F7-BD68-E6FD5ECD7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7076">
            <a:off x="233516" y="2683465"/>
            <a:ext cx="2673350" cy="24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F3BA121-B41D-4848-BAFB-1975193C8A6F}"/>
              </a:ext>
            </a:extLst>
          </p:cNvPr>
          <p:cNvSpPr/>
          <p:nvPr/>
        </p:nvSpPr>
        <p:spPr>
          <a:xfrm>
            <a:off x="3428992" y="1928803"/>
            <a:ext cx="5500726" cy="4552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РАЗДЕЛЫ ОРФОГРАФИИ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ПЕРЕДАЧА БУКВАМИ ФОНЕМНОГО СОСТАВА СЛОВА (МОРФЕМ)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spc="25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2) СЛИТНЫЕ, РАЗДЕЛЬНЫЕ И ДЕФИСНЫЕ НАПИСАНИЯ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spc="25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3) УПОТРЕБЛЕНИЕ ПРОПИСНЫХ И СТРОЧНЫХ БУКВ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spc="25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4) ПРАВИЛА ПЕРЕНОСА СЛОВ СО СТРОКИ НА СТРОКУ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spc="25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5) ПРАВИЛА СОКРАЩЕНИЯ СЛОВ</a:t>
            </a:r>
            <a:endParaRPr lang="ru-RU" sz="4000" spc="25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8C27A2B-8B93-45EA-92EA-74267B7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6" y="257390"/>
            <a:ext cx="7886700" cy="15999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Орфография – раздел лингвистики, изучающий правильность написания слов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CC7408C-F79C-4638-82A1-CE19E2422AC1}"/>
              </a:ext>
            </a:extLst>
          </p:cNvPr>
          <p:cNvSpPr/>
          <p:nvPr/>
        </p:nvSpPr>
        <p:spPr>
          <a:xfrm rot="10800000" flipV="1">
            <a:off x="0" y="6572272"/>
            <a:ext cx="9144000" cy="2857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0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28"/>
            <a:ext cx="5072098" cy="107721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«НЕМОЙ» СЛОВАРИК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657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</a:rPr>
              <a:t>   Учитель или «ведущий» ученик молча, но чётко двигая губами «проговаривает» словарное слово. Остальные дети угадывают слово, затем также молча его «проговаривают» ещё раз и записывают его, комментируя. Этот вид работ формирует навык комментированного письма, что очень важно уметь при любой письменной работе, а особенно при письме диктантов, когда ребёнок пишет с немым проговариванием. Сокращается количество ошибок, особенно связанных с пропуском или заменой букв.</a:t>
            </a:r>
            <a:endParaRPr lang="ru-RU" sz="2400" i="1" dirty="0"/>
          </a:p>
        </p:txBody>
      </p:sp>
      <p:pic>
        <p:nvPicPr>
          <p:cNvPr id="5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351194" y="448113"/>
            <a:ext cx="1882297" cy="16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https://i.pinimg.com/originals/34/20/1c/34201c9c52044926007318a7673e67af.png">
            <a:extLst>
              <a:ext uri="{FF2B5EF4-FFF2-40B4-BE49-F238E27FC236}">
                <a16:creationId xmlns:a16="http://schemas.microsoft.com/office/drawing/2014/main" xmlns="" id="{3A760F93-1AE2-413A-971D-4DC906BD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1857388" cy="18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613" y="0"/>
            <a:ext cx="5722668" cy="4616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</a:rPr>
              <a:t>«</a:t>
            </a:r>
            <a:r>
              <a:rPr lang="ru-RU" sz="2400" b="1" i="1" dirty="0" smtClean="0">
                <a:latin typeface="Times New Roman" panose="02020603050405020304" pitchFamily="18" charset="0"/>
              </a:rPr>
              <a:t>ТОЛКОВЫЙ» СЛОВАРЬ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00042"/>
            <a:ext cx="6572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</a:rPr>
              <a:t>    Ведущий , не называя словарного слова, объясняет всем лексическое значение слова. Дети угадывают и записывают с проговариванием. Этот вид работы развивает внимание, расширяет словарный запас, а у ведущего ученика формирует навык грамотного построения предложений…</a:t>
            </a:r>
            <a:endParaRPr lang="ru-RU" sz="2400" i="1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136913" y="1091056"/>
            <a:ext cx="1882297" cy="16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3031214" y="3389654"/>
            <a:ext cx="4684055" cy="4616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</a:rPr>
              <a:t>ВЫБОРОЧНЫЙ ДИКТАНТ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dirty="0" smtClean="0">
                <a:latin typeface="Times New Roman" panose="02020603050405020304" pitchFamily="18" charset="0"/>
              </a:rPr>
              <a:t>    Ведущий читает предложение или текст. Остальные дети на слух определяют словарное слово, записывают его с проговариванием. Это может быть и зрительный выборочный диктант. В этом случае необходимо определять временные границы выполнения работы и затем выявлять, кто из детей нашёл больше слов. Причём, в этой работе важно не просто списывание словарных слов, но и работа со словом (выделение орфограмм).</a:t>
            </a:r>
            <a:endParaRPr lang="ru-RU" sz="2300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6012" y="0"/>
            <a:ext cx="4837888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СХЕМЫ - </a:t>
            </a:r>
            <a:r>
              <a:rPr lang="ru-RU" sz="24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УГАДАЙКИ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28604"/>
            <a:ext cx="5786478" cy="287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    </a:t>
            </a:r>
            <a:r>
              <a:rPr lang="ru-RU" sz="2200" i="1" dirty="0" smtClean="0">
                <a:latin typeface="Times New Roman" panose="02020603050405020304" pitchFamily="18" charset="0"/>
              </a:rPr>
              <a:t>На доске или на карточках даны схемы слов с указанными «словарными» орфограммами. Например, проверяемые орфограммы можно обозначать точкой, а непроверяемые – подчёркивать (знак минус – слабая позиция):</a:t>
            </a:r>
            <a:endParaRPr lang="ru-RU" sz="2200" i="1" dirty="0" smtClean="0"/>
          </a:p>
          <a:p>
            <a:r>
              <a:rPr lang="ru-RU" sz="2200" i="1" dirty="0" smtClean="0">
                <a:latin typeface="Times New Roman" panose="02020603050405020304" pitchFamily="18" charset="0"/>
              </a:rPr>
              <a:t>     </a:t>
            </a:r>
            <a:r>
              <a:rPr lang="ru-RU" sz="2200" i="1" dirty="0" err="1" smtClean="0">
                <a:latin typeface="Times New Roman" panose="02020603050405020304" pitchFamily="18" charset="0"/>
              </a:rPr>
              <a:t>___О___О___</a:t>
            </a:r>
            <a:r>
              <a:rPr lang="ru-RU" sz="2200" i="1" dirty="0" smtClean="0">
                <a:latin typeface="Times New Roman" panose="02020603050405020304" pitchFamily="18" charset="0"/>
              </a:rPr>
              <a:t>  (воробей, молоко…)  </a:t>
            </a:r>
            <a:endParaRPr lang="ru-RU" sz="2200" i="1" dirty="0" smtClean="0"/>
          </a:p>
          <a:p>
            <a:r>
              <a:rPr lang="ru-RU" sz="2200" i="1" dirty="0" smtClean="0">
                <a:latin typeface="Times New Roman" panose="02020603050405020304" pitchFamily="18" charset="0"/>
              </a:rPr>
              <a:t>       </a:t>
            </a:r>
            <a:r>
              <a:rPr lang="ru-RU" sz="2200" i="1" dirty="0" err="1" smtClean="0">
                <a:latin typeface="Times New Roman" panose="02020603050405020304" pitchFamily="18" charset="0"/>
              </a:rPr>
              <a:t>_______СС__</a:t>
            </a:r>
            <a:r>
              <a:rPr lang="ru-RU" sz="2200" i="1" dirty="0" smtClean="0">
                <a:latin typeface="Times New Roman" panose="02020603050405020304" pitchFamily="18" charset="0"/>
              </a:rPr>
              <a:t>   ( касса, масса…)</a:t>
            </a:r>
            <a:endParaRPr lang="ru-RU" sz="2200" i="1" dirty="0" smtClean="0"/>
          </a:p>
          <a:p>
            <a:r>
              <a:rPr lang="ru-RU" sz="2200" i="1" dirty="0" smtClean="0">
                <a:latin typeface="Times New Roman" panose="02020603050405020304" pitchFamily="18" charset="0"/>
              </a:rPr>
              <a:t>       </a:t>
            </a:r>
            <a:r>
              <a:rPr lang="ru-RU" sz="2200" i="1" dirty="0" err="1" smtClean="0">
                <a:latin typeface="Times New Roman" panose="02020603050405020304" pitchFamily="18" charset="0"/>
              </a:rPr>
              <a:t>___Е_____ДЬ</a:t>
            </a:r>
            <a:r>
              <a:rPr lang="ru-RU" sz="2200" i="1" dirty="0" smtClean="0">
                <a:latin typeface="Times New Roman" panose="02020603050405020304" pitchFamily="18" charset="0"/>
              </a:rPr>
              <a:t>    (медведь, тетрадь…)</a:t>
            </a:r>
            <a:endParaRPr lang="ru-RU" sz="2200" i="1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487519" y="422279"/>
            <a:ext cx="2236238" cy="152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9082" y="3357562"/>
            <a:ext cx="5207628" cy="40011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</a:rPr>
              <a:t>МНЕМОНИЧЕСКИЙ» СЛОВАРИК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714752"/>
            <a:ext cx="842968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0165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Дети с помощью учителя или родителей, или сами (по аналогии) методом фонетических ассоциаций составляют предложение со словарным словом, которое созвучно с частью другого слова в предложении или фразе.</a:t>
            </a:r>
            <a:endParaRPr lang="ru-RU" sz="2400" i="1" dirty="0" smtClean="0"/>
          </a:p>
          <a:p>
            <a:pPr algn="just">
              <a:tabLst>
                <a:tab pos="50165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 Например:</a:t>
            </a:r>
            <a:endParaRPr lang="ru-RU" sz="2400" i="1" dirty="0" smtClean="0"/>
          </a:p>
          <a:p>
            <a:pPr algn="just">
              <a:tabLst>
                <a:tab pos="50165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УЛ</a:t>
            </a:r>
            <a:r>
              <a:rPr lang="ru-RU" sz="2400" i="1" u="sng" dirty="0" smtClean="0">
                <a:latin typeface="Times New Roman" panose="02020603050405020304" pitchFamily="18" charset="0"/>
              </a:rPr>
              <a:t>И</a:t>
            </a:r>
            <a:r>
              <a:rPr lang="ru-RU" sz="2400" i="1" dirty="0" smtClean="0">
                <a:latin typeface="Times New Roman" panose="02020603050405020304" pitchFamily="18" charset="0"/>
              </a:rPr>
              <a:t>ЦА. Я вышел на улицу и увидел много знакомых ЛИЦ.</a:t>
            </a:r>
            <a:endParaRPr lang="ru-RU" sz="2400" i="1" dirty="0" smtClean="0"/>
          </a:p>
          <a:p>
            <a:pPr algn="just">
              <a:tabLst>
                <a:tab pos="50165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МЕБЕЛЬ из </a:t>
            </a:r>
            <a:r>
              <a:rPr lang="ru-RU" sz="2400" i="1" dirty="0" err="1" smtClean="0">
                <a:latin typeface="Times New Roman" panose="02020603050405020304" pitchFamily="18" charset="0"/>
              </a:rPr>
              <a:t>ЕЛи</a:t>
            </a:r>
            <a:r>
              <a:rPr lang="ru-RU" sz="2400" i="1" dirty="0" smtClean="0">
                <a:latin typeface="Times New Roman" panose="02020603050405020304" pitchFamily="18" charset="0"/>
              </a:rPr>
              <a:t>.</a:t>
            </a:r>
            <a:endParaRPr lang="ru-RU" sz="2400" i="1" dirty="0" smtClean="0"/>
          </a:p>
          <a:p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ПАЛЬТО.  носит  </a:t>
            </a:r>
            <a:r>
              <a:rPr lang="ru-RU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ПАпа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838" y="0"/>
            <a:ext cx="5032814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</a:rPr>
              <a:t>«ЛИШНЕЕ СЛОВО»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      Эту работу можно проводить в начале урока вместо разминки или как подводку к новому материалу.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Например. Тема урока: «Имена существительные одушевлённые и неодушевлённые». 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СОРОКА</a:t>
            </a:r>
            <a:br>
              <a:rPr lang="ru-RU" i="1" dirty="0" smtClean="0">
                <a:latin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</a:rPr>
              <a:t>ВОРОНА</a:t>
            </a:r>
            <a:br>
              <a:rPr lang="ru-RU" i="1" dirty="0" smtClean="0">
                <a:latin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</a:rPr>
              <a:t>ПЕТУХ</a:t>
            </a:r>
            <a:br>
              <a:rPr lang="ru-RU" i="1" dirty="0" smtClean="0">
                <a:latin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</a:rPr>
              <a:t>КОРОВА</a:t>
            </a:r>
            <a:br>
              <a:rPr lang="ru-RU" i="1" dirty="0" smtClean="0">
                <a:latin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</a:rPr>
              <a:t>                                                               ДОРОГА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Заранее тщательно подбираю слова так, чтобы можно было выделить не единственное слово. Самое главное – аргументировать выбор «лишнего» слова (это превосходно развивает </a:t>
            </a:r>
            <a:r>
              <a:rPr lang="ru-RU" i="1" dirty="0" err="1" smtClean="0">
                <a:latin typeface="Times New Roman" panose="02020603050405020304" pitchFamily="18" charset="0"/>
              </a:rPr>
              <a:t>креативное</a:t>
            </a:r>
            <a:r>
              <a:rPr lang="ru-RU" i="1" dirty="0" smtClean="0">
                <a:latin typeface="Times New Roman" panose="02020603050405020304" pitchFamily="18" charset="0"/>
              </a:rPr>
              <a:t> мышление!). Далее идут рассуждения: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1. Я считаю, что «лишнее» слово петух, т.к. для написания всех слов потребовалось 6 букв, а для слова петух – всего 5.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2. Я считаю, что «лишнее» слово петух, т.к. во всех словах 3 слога, а этом слове 2 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3….слово  петух, т.к. все слова заканчиваются на гласную, а данное слово – на согласную .</a:t>
            </a:r>
            <a:endParaRPr lang="ru-RU" i="1" dirty="0" smtClean="0"/>
          </a:p>
          <a:p>
            <a:pPr algn="just"/>
            <a:r>
              <a:rPr lang="ru-RU" i="1" dirty="0" smtClean="0">
                <a:latin typeface="Times New Roman" panose="02020603050405020304" pitchFamily="18" charset="0"/>
              </a:rPr>
              <a:t>4…..слово дорога, т.к. все слова отвечают на вопрос КТО?, а слово дорога – на вопрос ЧТО? И т. д.</a:t>
            </a:r>
            <a:endParaRPr lang="ru-RU" i="1" dirty="0" smtClean="0"/>
          </a:p>
          <a:p>
            <a:r>
              <a:rPr lang="ru-RU" i="1" dirty="0" smtClean="0">
                <a:latin typeface="Times New Roman" panose="02020603050405020304" pitchFamily="18" charset="0"/>
              </a:rPr>
              <a:t>Аргументов  много, и «лишних» слов тоже!</a:t>
            </a:r>
            <a:endParaRPr lang="ru-RU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6822" y="323612"/>
            <a:ext cx="6078582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</a:rPr>
              <a:t>БУКВЫ – ЛИПУЧКИ (МАГНИТЫ)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anose="02020603050405020304" pitchFamily="18" charset="0"/>
              </a:rPr>
              <a:t>    Дана определённая буква (орфограмма). За определённое время необходимо «</a:t>
            </a:r>
            <a:r>
              <a:rPr lang="ru-RU" sz="2400" i="1" dirty="0" err="1" smtClean="0">
                <a:latin typeface="Times New Roman" panose="02020603050405020304" pitchFamily="18" charset="0"/>
              </a:rPr>
              <a:t>примагнитить</a:t>
            </a:r>
            <a:r>
              <a:rPr lang="ru-RU" sz="2400" i="1" dirty="0" smtClean="0">
                <a:latin typeface="Times New Roman" panose="02020603050405020304" pitchFamily="18" charset="0"/>
              </a:rPr>
              <a:t>» к ней буквы (с одной или с двух сторон) так, чтобы получились словарные слова. Например:</a:t>
            </a:r>
            <a:endParaRPr lang="ru-RU" sz="2400" i="1" dirty="0" smtClean="0"/>
          </a:p>
          <a:p>
            <a:pPr algn="just">
              <a:tabLst>
                <a:tab pos="23876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М             ШИНА	</a:t>
            </a:r>
            <a:endParaRPr lang="ru-RU" sz="2400" i="1" dirty="0" smtClean="0"/>
          </a:p>
          <a:p>
            <a:pPr algn="just">
              <a:tabLst>
                <a:tab pos="2387600" algn="l"/>
                <a:tab pos="35687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М             </a:t>
            </a:r>
            <a:r>
              <a:rPr lang="ru-RU" sz="2400" i="1" dirty="0" err="1" smtClean="0">
                <a:latin typeface="Times New Roman" panose="02020603050405020304" pitchFamily="18" charset="0"/>
              </a:rPr>
              <a:t>ЛИНА</a:t>
            </a:r>
            <a:r>
              <a:rPr lang="ru-RU" sz="2400" i="1" dirty="0" smtClean="0">
                <a:latin typeface="Times New Roman" panose="02020603050405020304" pitchFamily="18" charset="0"/>
              </a:rPr>
              <a:t>	             	      А</a:t>
            </a:r>
            <a:endParaRPr lang="ru-RU" sz="2400" i="1" dirty="0" smtClean="0"/>
          </a:p>
          <a:p>
            <a:pPr algn="just">
              <a:tabLst>
                <a:tab pos="2387600" algn="l"/>
                <a:tab pos="35687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М             </a:t>
            </a:r>
            <a:r>
              <a:rPr lang="ru-RU" sz="2400" i="1" dirty="0" err="1" smtClean="0">
                <a:latin typeface="Times New Roman" panose="02020603050405020304" pitchFamily="18" charset="0"/>
              </a:rPr>
              <a:t>ГАЗИН</a:t>
            </a:r>
            <a:r>
              <a:rPr lang="ru-RU" sz="2400" i="1" dirty="0" smtClean="0">
                <a:latin typeface="Times New Roman" panose="02020603050405020304" pitchFamily="18" charset="0"/>
              </a:rPr>
              <a:t>	           А</a:t>
            </a:r>
            <a:endParaRPr lang="ru-RU" sz="2400" i="1" dirty="0" smtClean="0"/>
          </a:p>
          <a:p>
            <a:pPr algn="just">
              <a:tabLst>
                <a:tab pos="2387600" algn="l"/>
                <a:tab pos="35687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…          …	              …	          …</a:t>
            </a:r>
            <a:endParaRPr lang="ru-RU" sz="2400" i="1" dirty="0" smtClean="0"/>
          </a:p>
          <a:p>
            <a:pPr>
              <a:tabLst>
                <a:tab pos="1524000" algn="l"/>
                <a:tab pos="3289300" algn="l"/>
              </a:tabLst>
            </a:pPr>
            <a:r>
              <a:rPr lang="ru-RU" sz="2400" i="1" dirty="0" smtClean="0">
                <a:latin typeface="Times New Roman" panose="02020603050405020304" pitchFamily="18" charset="0"/>
              </a:rPr>
              <a:t>   Эту работу хорошо проводить, когда в словарике достаточно много слов на определённую орфограмму. </a:t>
            </a:r>
            <a:endParaRPr lang="ru-RU" sz="2400" i="1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60272" y="174184"/>
            <a:ext cx="2325804" cy="1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3240" y="214290"/>
            <a:ext cx="5503535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Шифровка «слоговое сложение»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82868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 smtClean="0"/>
              <a:t> Раздели данные слова на слоги.</a:t>
            </a:r>
          </a:p>
          <a:p>
            <a:pPr lvl="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 smtClean="0"/>
              <a:t>  Составь из полученных слогов  словарное слово, взяв из каждого слова по одному слогу.</a:t>
            </a:r>
          </a:p>
          <a:p>
            <a:pPr lvl="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 smtClean="0"/>
              <a:t> Поставь ударение, выдели орфограмму.   </a:t>
            </a:r>
          </a:p>
          <a:p>
            <a:r>
              <a:rPr lang="ru-RU" sz="2000" i="1" dirty="0" smtClean="0"/>
              <a:t>ВЕС  НА        ГО  РОД          НА  РОД </a:t>
            </a:r>
          </a:p>
          <a:p>
            <a:pPr>
              <a:tabLst>
                <a:tab pos="2641600" algn="l"/>
              </a:tabLst>
            </a:pPr>
            <a:r>
              <a:rPr lang="ru-RU" sz="2000" i="1" dirty="0" err="1" smtClean="0"/>
              <a:t>ТРА</a:t>
            </a:r>
            <a:r>
              <a:rPr lang="ru-RU" sz="2000" i="1" dirty="0" smtClean="0"/>
              <a:t>  </a:t>
            </a:r>
            <a:r>
              <a:rPr lang="ru-RU" sz="2000" i="1" dirty="0" err="1" smtClean="0"/>
              <a:t>ВА</a:t>
            </a:r>
            <a:r>
              <a:rPr lang="ru-RU" sz="2000" i="1" dirty="0" smtClean="0"/>
              <a:t>        </a:t>
            </a:r>
            <a:r>
              <a:rPr lang="ru-RU" sz="2000" i="1" dirty="0" err="1" smtClean="0"/>
              <a:t>ВА</a:t>
            </a:r>
            <a:r>
              <a:rPr lang="ru-RU" sz="2000" i="1" dirty="0" smtClean="0"/>
              <a:t>  ГОН           ТЕ  МА           </a:t>
            </a:r>
          </a:p>
          <a:p>
            <a:pPr>
              <a:tabLst>
                <a:tab pos="2641600" algn="l"/>
              </a:tabLst>
            </a:pPr>
            <a:r>
              <a:rPr lang="ru-RU" sz="2000" i="1" dirty="0" err="1" smtClean="0"/>
              <a:t>ЛЕ</a:t>
            </a:r>
            <a:r>
              <a:rPr lang="ru-RU" sz="2000" i="1" dirty="0" smtClean="0"/>
              <a:t>  ТО          ФОН  ТАН       ТЕ  </a:t>
            </a:r>
            <a:r>
              <a:rPr lang="ru-RU" sz="2000" i="1" dirty="0" err="1" smtClean="0">
                <a:latin typeface="Times New Roman" panose="02020603050405020304" pitchFamily="18" charset="0"/>
              </a:rPr>
              <a:t>ЛЕ</a:t>
            </a:r>
            <a:r>
              <a:rPr lang="ru-RU" sz="2000" i="1" dirty="0" smtClean="0">
                <a:latin typeface="Times New Roman" panose="02020603050405020304" pitchFamily="18" charset="0"/>
              </a:rPr>
              <a:t>  ФОН</a:t>
            </a:r>
            <a:endParaRPr lang="ru-RU" sz="2000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9497" y="3244334"/>
            <a:ext cx="3211457" cy="4616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Шифровка – алфавит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14751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98700" algn="l"/>
              </a:tabLst>
            </a:pPr>
            <a:r>
              <a:rPr lang="ru-RU" sz="2000" i="1" dirty="0" smtClean="0"/>
              <a:t>Каждой букве алфавита соответствует порядковый номер. </a:t>
            </a:r>
          </a:p>
          <a:p>
            <a:pPr algn="just">
              <a:tabLst>
                <a:tab pos="2298700" algn="l"/>
              </a:tabLst>
            </a:pPr>
            <a:r>
              <a:rPr lang="ru-RU" sz="2000" i="1" u="sng" dirty="0" smtClean="0"/>
              <a:t>1 2 3 4 5 6 7 8 9 …</a:t>
            </a:r>
            <a:endParaRPr lang="ru-RU" sz="2000" i="1" dirty="0" smtClean="0"/>
          </a:p>
          <a:p>
            <a:pPr algn="just">
              <a:tabLst>
                <a:tab pos="2298700" algn="l"/>
              </a:tabLst>
            </a:pPr>
            <a:r>
              <a:rPr lang="ru-RU" sz="2000" i="1" dirty="0" smtClean="0"/>
              <a:t>а б в г </a:t>
            </a:r>
            <a:r>
              <a:rPr lang="ru-RU" sz="2000" i="1" dirty="0" err="1" smtClean="0"/>
              <a:t>д</a:t>
            </a:r>
            <a:r>
              <a:rPr lang="ru-RU" sz="2000" i="1" dirty="0" smtClean="0"/>
              <a:t> е ё ж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…</a:t>
            </a:r>
          </a:p>
          <a:p>
            <a:pPr algn="just">
              <a:tabLst>
                <a:tab pos="2298700" algn="l"/>
              </a:tabLst>
            </a:pPr>
            <a:r>
              <a:rPr lang="ru-RU" sz="2000" i="1" dirty="0" smtClean="0"/>
              <a:t>В теме «Алфавит» можно шифровать и расшифровывать словарные  слова.</a:t>
            </a:r>
          </a:p>
          <a:p>
            <a:pPr algn="just">
              <a:tabLst>
                <a:tab pos="2298700" algn="l"/>
              </a:tabLst>
            </a:pPr>
            <a:r>
              <a:rPr lang="ru-RU" sz="2000" i="1" dirty="0" smtClean="0"/>
              <a:t>1, </a:t>
            </a:r>
            <a:r>
              <a:rPr lang="ru-RU" sz="2000" i="1" u="sng" dirty="0" smtClean="0"/>
              <a:t>13, 13</a:t>
            </a:r>
            <a:r>
              <a:rPr lang="ru-RU" sz="2000" i="1" dirty="0" smtClean="0"/>
              <a:t>, 6, 33 - (А</a:t>
            </a:r>
            <a:r>
              <a:rPr lang="ru-RU" sz="2000" i="1" u="sng" dirty="0" smtClean="0"/>
              <a:t>ЛЛ</a:t>
            </a:r>
            <a:r>
              <a:rPr lang="ru-RU" sz="2000" i="1" dirty="0" smtClean="0"/>
              <a:t>ЕЯ) – в этом варианте сразу можно       заметить, что в слове будет орфограмма на удвоенную согласную.</a:t>
            </a:r>
            <a:endParaRPr lang="ru-RU" sz="2000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6505729" y="1631411"/>
            <a:ext cx="2325804" cy="1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782" y="285728"/>
            <a:ext cx="5854498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Шифровка «Добавь гласные»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3"/>
            <a:ext cx="83582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968500" algn="l"/>
              </a:tabLst>
            </a:pPr>
            <a:r>
              <a:rPr lang="ru-RU" dirty="0" smtClean="0">
                <a:latin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</a:rPr>
              <a:t>Даны наборы согласных букв (в строгом порядке). Необходимо вставить между ними подходящие гласные так, чтобы в результате получилось словарное слово.</a:t>
            </a:r>
            <a:endParaRPr lang="ru-RU" sz="2200" dirty="0" smtClean="0"/>
          </a:p>
          <a:p>
            <a:pPr>
              <a:tabLst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Например: </a:t>
            </a:r>
            <a:r>
              <a:rPr lang="ru-RU" sz="2200" dirty="0" err="1" smtClean="0">
                <a:latin typeface="Times New Roman" panose="02020603050405020304" pitchFamily="18" charset="0"/>
              </a:rPr>
              <a:t>КПСТ</a:t>
            </a:r>
            <a:r>
              <a:rPr lang="ru-RU" sz="2200" dirty="0" smtClean="0">
                <a:latin typeface="Times New Roman" panose="02020603050405020304" pitchFamily="18" charset="0"/>
              </a:rPr>
              <a:t> (КАПУСТА).</a:t>
            </a:r>
            <a:endParaRPr lang="ru-RU" sz="2200" dirty="0" smtClean="0"/>
          </a:p>
          <a:p>
            <a:pPr>
              <a:tabLst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Можно брать не одно слово, а группу слов, объединённым каким-то общим признаком. Например:</a:t>
            </a:r>
            <a:endParaRPr lang="ru-RU" sz="2200" dirty="0" smtClean="0"/>
          </a:p>
          <a:p>
            <a:pPr>
              <a:tabLst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 </a:t>
            </a:r>
            <a:r>
              <a:rPr lang="ru-RU" sz="2200" u="sng" dirty="0" smtClean="0">
                <a:latin typeface="Times New Roman" panose="02020603050405020304" pitchFamily="18" charset="0"/>
              </a:rPr>
              <a:t>Живые существа</a:t>
            </a:r>
            <a:r>
              <a:rPr lang="ru-RU" sz="2200" dirty="0" smtClean="0">
                <a:latin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</a:rPr>
              <a:t>КРВ</a:t>
            </a:r>
            <a:r>
              <a:rPr lang="ru-RU" sz="2200" dirty="0" smtClean="0">
                <a:latin typeface="Times New Roman" panose="02020603050405020304" pitchFamily="18" charset="0"/>
              </a:rPr>
              <a:t>       (КОРОВА)</a:t>
            </a:r>
            <a:endParaRPr lang="ru-RU" sz="2200" dirty="0" smtClean="0"/>
          </a:p>
          <a:p>
            <a:pPr>
              <a:tabLst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                      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ЧЛВК</a:t>
            </a:r>
            <a:r>
              <a:rPr lang="ru-RU" sz="2200" dirty="0" smtClean="0">
                <a:latin typeface="Times New Roman" panose="02020603050405020304" pitchFamily="18" charset="0"/>
              </a:rPr>
              <a:t>     (ЧЕЛОВЕК)</a:t>
            </a:r>
            <a:endParaRPr lang="ru-RU" sz="2200" dirty="0" smtClean="0"/>
          </a:p>
          <a:p>
            <a:pPr>
              <a:tabLst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                       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СБК</a:t>
            </a:r>
            <a:r>
              <a:rPr lang="ru-RU" sz="2200" dirty="0" smtClean="0">
                <a:latin typeface="Times New Roman" panose="02020603050405020304" pitchFamily="18" charset="0"/>
              </a:rPr>
              <a:t>        (СОБАКА)</a:t>
            </a:r>
            <a:endParaRPr lang="ru-RU" sz="2200" dirty="0" smtClean="0"/>
          </a:p>
          <a:p>
            <a:pPr>
              <a:tabLst>
                <a:tab pos="1536700" algn="l"/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	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ВРН</a:t>
            </a:r>
            <a:r>
              <a:rPr lang="ru-RU" sz="2200" dirty="0" smtClean="0">
                <a:latin typeface="Times New Roman" panose="02020603050405020304" pitchFamily="18" charset="0"/>
              </a:rPr>
              <a:t>        (ВОРОНА)</a:t>
            </a:r>
            <a:endParaRPr lang="ru-RU" sz="2200" dirty="0" smtClean="0"/>
          </a:p>
          <a:p>
            <a:pPr>
              <a:tabLst>
                <a:tab pos="1536700" algn="l"/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 </a:t>
            </a:r>
            <a:r>
              <a:rPr lang="ru-RU" sz="2200" u="sng" dirty="0" smtClean="0">
                <a:latin typeface="Times New Roman" panose="02020603050405020304" pitchFamily="18" charset="0"/>
              </a:rPr>
              <a:t>Это растёт:</a:t>
            </a:r>
            <a:r>
              <a:rPr lang="ru-RU" sz="2200" dirty="0" smtClean="0">
                <a:latin typeface="Times New Roman" panose="02020603050405020304" pitchFamily="18" charset="0"/>
              </a:rPr>
              <a:t>   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ЧРМХ</a:t>
            </a:r>
            <a:r>
              <a:rPr lang="ru-RU" sz="2200" dirty="0" smtClean="0">
                <a:latin typeface="Times New Roman" panose="02020603050405020304" pitchFamily="18" charset="0"/>
              </a:rPr>
              <a:t>    (ЧЕРЁМУХА)</a:t>
            </a:r>
            <a:endParaRPr lang="ru-RU" sz="2200" dirty="0" smtClean="0"/>
          </a:p>
          <a:p>
            <a:pPr>
              <a:tabLst>
                <a:tab pos="1536700" algn="l"/>
                <a:tab pos="19685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                           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РХ</a:t>
            </a:r>
            <a:r>
              <a:rPr lang="ru-RU" sz="2200" dirty="0" smtClean="0">
                <a:latin typeface="Times New Roman" panose="02020603050405020304" pitchFamily="18" charset="0"/>
              </a:rPr>
              <a:t>          (ОРЕХ)</a:t>
            </a:r>
            <a:endParaRPr lang="ru-RU" sz="2200" dirty="0" smtClean="0"/>
          </a:p>
          <a:p>
            <a:pPr>
              <a:tabLst>
                <a:tab pos="1854200" algn="l"/>
              </a:tabLst>
            </a:pPr>
            <a:r>
              <a:rPr lang="ru-RU" sz="2200" dirty="0" smtClean="0">
                <a:latin typeface="Times New Roman" panose="02020603050405020304" pitchFamily="18" charset="0"/>
              </a:rPr>
              <a:t>                            </a:t>
            </a:r>
            <a:r>
              <a:rPr lang="ru-RU" sz="2200" dirty="0" err="1" smtClean="0">
                <a:latin typeface="Times New Roman" panose="02020603050405020304" pitchFamily="18" charset="0"/>
              </a:rPr>
              <a:t>ЗМЛНК</a:t>
            </a:r>
            <a:r>
              <a:rPr lang="ru-RU" sz="2200" dirty="0" smtClean="0">
                <a:latin typeface="Times New Roman" panose="02020603050405020304" pitchFamily="18" charset="0"/>
              </a:rPr>
              <a:t>  (ЗЕМЛЯНИКА</a:t>
            </a:r>
            <a:r>
              <a:rPr lang="en-US" sz="2200" dirty="0" smtClean="0">
                <a:latin typeface="Times New Roman" panose="02020603050405020304" pitchFamily="18" charset="0"/>
              </a:rPr>
              <a:t>)</a:t>
            </a:r>
            <a:endParaRPr lang="ru-RU" sz="2200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60272" y="174184"/>
            <a:ext cx="2325804" cy="1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 descr="http://belgorod-info.ru/s_images/15342403693125.jpg">
            <a:extLst>
              <a:ext uri="{FF2B5EF4-FFF2-40B4-BE49-F238E27FC236}">
                <a16:creationId xmlns:a16="http://schemas.microsoft.com/office/drawing/2014/main" xmlns="" id="{C2BAE86B-F78E-4CD0-98A3-C98544BD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929066"/>
            <a:ext cx="2071702" cy="22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5840" y="0"/>
            <a:ext cx="514093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Шифровка «Части слова»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Этот вид задания использую при повторении или закреплении темы «Состав слова». Чаще всего в  результате получается не само словарное слово, а родственное ему.</a:t>
            </a:r>
          </a:p>
          <a:p>
            <a:pPr algn="just"/>
            <a:r>
              <a:rPr lang="ru-RU" i="1" dirty="0" smtClean="0"/>
              <a:t>Например:</a:t>
            </a:r>
          </a:p>
          <a:p>
            <a:pPr algn="just">
              <a:tabLst>
                <a:tab pos="457200" algn="l"/>
              </a:tabLst>
            </a:pPr>
            <a:r>
              <a:rPr lang="ru-RU" i="1" dirty="0" smtClean="0"/>
              <a:t>Приставка в нашем слове, как у слова </a:t>
            </a:r>
            <a:r>
              <a:rPr lang="ru-RU" i="1" u="sng" dirty="0" smtClean="0"/>
              <a:t>ЗА</a:t>
            </a:r>
            <a:r>
              <a:rPr lang="ru-RU" i="1" dirty="0" smtClean="0"/>
              <a:t>БОЛЕЛ.</a:t>
            </a:r>
          </a:p>
          <a:p>
            <a:pPr algn="just">
              <a:tabLst>
                <a:tab pos="457200" algn="l"/>
              </a:tabLst>
            </a:pPr>
            <a:r>
              <a:rPr lang="ru-RU" i="1" dirty="0" smtClean="0"/>
              <a:t>Корень – как у слова </a:t>
            </a:r>
            <a:r>
              <a:rPr lang="ru-RU" i="1" u="sng" dirty="0" smtClean="0"/>
              <a:t>МОРОЗ</a:t>
            </a:r>
            <a:r>
              <a:rPr lang="ru-RU" i="1" dirty="0" smtClean="0"/>
              <a:t>ИЛКА.</a:t>
            </a:r>
          </a:p>
          <a:p>
            <a:pPr algn="just">
              <a:tabLst>
                <a:tab pos="457200" algn="l"/>
              </a:tabLst>
            </a:pPr>
            <a:r>
              <a:rPr lang="ru-RU" i="1" dirty="0" smtClean="0"/>
              <a:t>Суффикс – как у слова  БЕРЁЗ</a:t>
            </a:r>
            <a:r>
              <a:rPr lang="ru-RU" i="1" u="sng" dirty="0" smtClean="0"/>
              <a:t>К</a:t>
            </a:r>
            <a:r>
              <a:rPr lang="ru-RU" i="1" dirty="0" smtClean="0"/>
              <a:t>А.</a:t>
            </a:r>
          </a:p>
          <a:p>
            <a:pPr algn="just">
              <a:tabLst>
                <a:tab pos="457200" algn="l"/>
              </a:tabLst>
            </a:pPr>
            <a:r>
              <a:rPr lang="ru-RU" i="1" dirty="0" smtClean="0"/>
              <a:t>Окончание – как у слова КОНЬК</a:t>
            </a:r>
            <a:r>
              <a:rPr lang="ru-RU" i="1" u="sng" dirty="0" smtClean="0"/>
              <a:t>И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В итоге получается слово Заморозки.</a:t>
            </a:r>
            <a:endParaRPr lang="ru-RU" dirty="0"/>
          </a:p>
        </p:txBody>
      </p:sp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6434293" y="1702849"/>
            <a:ext cx="2325804" cy="1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</a:rPr>
              <a:t>«ТЕМАТИЧЕСКОЕ МЕНЮ»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14752"/>
            <a:ext cx="8286808" cy="297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542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Даны словарные слова…</a:t>
            </a:r>
            <a:endParaRPr lang="ru-RU" sz="2000" i="1" dirty="0" smtClean="0"/>
          </a:p>
          <a:p>
            <a:pPr algn="just">
              <a:tabLst>
                <a:tab pos="18542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                                    ЗАДАНИЯ:</a:t>
            </a:r>
            <a:endParaRPr lang="ru-RU" sz="2000" i="1" dirty="0" smtClean="0"/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8542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Образуй родственные слова (в теме «Однокоренные слова»).</a:t>
            </a:r>
            <a:endParaRPr lang="ru-RU" sz="2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8542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Подбери к данным словам признаки, измени по числам, по родам…(в теме «Имя прилагательное», « Правописание окончаний имен прилагательных»…).</a:t>
            </a:r>
            <a:endParaRPr lang="ru-RU" sz="2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1000"/>
              </a:spcAft>
              <a:tabLst>
                <a:tab pos="18542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Измени форму числа, падеж… (в теме «Изменение имен существительных по числам, по падежам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810" y="214290"/>
            <a:ext cx="4967090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</a:rPr>
              <a:t>«МУДРЫЙ СЛОВАРИК»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     Я  использую в своей работе пословицы, поговорки, фразеологизмы. На данном виде работ воспитывается любовь к русскому языку. Дети с самого раннего возраста учатся говорить грамотно, красиво, интересно. Обогащается активный словарный состав слов.</a:t>
            </a:r>
            <a:endParaRPr lang="ru-RU" sz="2000" i="1" dirty="0" smtClean="0"/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    Например, надо дописать словарные слова:</a:t>
            </a:r>
            <a:endParaRPr lang="ru-RU" sz="2000" i="1" dirty="0" smtClean="0"/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Как об стенку _____________(ГОРОХ).</a:t>
            </a:r>
            <a:endParaRPr lang="ru-RU" sz="2000" i="1" dirty="0" smtClean="0"/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Береги нос в большой ______________(МОРОЗ).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3077881"/>
            <a:ext cx="6357966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 ФОНЕТИЧЕСКИХ АССОЦИАЦИЙ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1"/>
            <a:ext cx="850112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</a:rPr>
              <a:t>Это ещё один удобный способ запоминания трудных орфограмм. Чаще всего он подходит для слов с яркими характеристиками. Например:</a:t>
            </a:r>
            <a:endParaRPr lang="ru-RU" sz="2000" i="1" dirty="0" smtClean="0"/>
          </a:p>
          <a:p>
            <a:pPr algn="just">
              <a:tabLst>
                <a:tab pos="2197100" algn="l"/>
                <a:tab pos="41275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    К	Б                             Г</a:t>
            </a:r>
            <a:endParaRPr lang="ru-RU" sz="2000" i="1" dirty="0" smtClean="0"/>
          </a:p>
          <a:p>
            <a:pPr algn="just">
              <a:tabLst>
                <a:tab pos="2057400" algn="l"/>
                <a:tab pos="39497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Л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</a:t>
            </a:r>
            <a:r>
              <a:rPr lang="ru-RU" sz="2000" i="1" dirty="0" smtClean="0">
                <a:latin typeface="Times New Roman" panose="02020603050405020304" pitchFamily="18" charset="0"/>
              </a:rPr>
              <a:t>МОН	Б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Е</a:t>
            </a:r>
            <a:r>
              <a:rPr lang="ru-RU" sz="2000" i="1" dirty="0" smtClean="0">
                <a:latin typeface="Times New Roman" panose="02020603050405020304" pitchFamily="18" charset="0"/>
              </a:rPr>
              <a:t>РЁЗА	В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</a:t>
            </a:r>
            <a:r>
              <a:rPr lang="ru-RU" sz="2000" i="1" dirty="0" smtClean="0">
                <a:latin typeface="Times New Roman" panose="02020603050405020304" pitchFamily="18" charset="0"/>
              </a:rPr>
              <a:t>РОТА</a:t>
            </a:r>
            <a:endParaRPr lang="ru-RU" sz="2000" i="1" dirty="0" smtClean="0"/>
          </a:p>
          <a:p>
            <a:pPr>
              <a:tabLst>
                <a:tab pos="2057400" algn="l"/>
                <a:tab pos="39497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  С	  Л	  Л</a:t>
            </a:r>
            <a:endParaRPr lang="ru-RU" sz="2000" i="1" dirty="0" smtClean="0"/>
          </a:p>
          <a:p>
            <a:pPr>
              <a:tabLst>
                <a:tab pos="20574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  Л	  А</a:t>
            </a:r>
            <a:endParaRPr lang="ru-RU" sz="2000" i="1" dirty="0" smtClean="0"/>
          </a:p>
          <a:p>
            <a:pPr>
              <a:tabLst>
                <a:tab pos="2057400" algn="l"/>
              </a:tabLst>
            </a:pPr>
            <a:r>
              <a:rPr lang="ru-RU" sz="2000" i="1" dirty="0" smtClean="0">
                <a:latin typeface="Times New Roman" panose="02020603050405020304" pitchFamily="18" charset="0"/>
              </a:rPr>
              <a:t>  </a:t>
            </a:r>
            <a:r>
              <a:rPr lang="ru-RU" sz="2000" i="1" dirty="0" err="1" smtClean="0">
                <a:latin typeface="Times New Roman" panose="02020603050405020304" pitchFamily="18" charset="0"/>
              </a:rPr>
              <a:t>Ы</a:t>
            </a:r>
            <a:r>
              <a:rPr lang="ru-RU" sz="2000" i="1" dirty="0" smtClean="0">
                <a:latin typeface="Times New Roman" panose="02020603050405020304" pitchFamily="18" charset="0"/>
              </a:rPr>
              <a:t>  	  Я</a:t>
            </a:r>
          </a:p>
          <a:p>
            <a:pPr>
              <a:tabLst>
                <a:tab pos="2057400" algn="l"/>
              </a:tabLs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cap="all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000" i="1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https://static8.depositphotos.com/1007989/954/i/950/depositphotos_9548893-stock-photo-book-mascot.jpg">
            <a:extLst>
              <a:ext uri="{FF2B5EF4-FFF2-40B4-BE49-F238E27FC236}">
                <a16:creationId xmlns:a16="http://schemas.microsoft.com/office/drawing/2014/main" xmlns="" id="{026BB527-2A4F-4213-8365-52F4F144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64819"/>
            <a:ext cx="2402284" cy="19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857364"/>
            <a:ext cx="6593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dirty="0"/>
          </a:p>
        </p:txBody>
      </p:sp>
      <p:pic>
        <p:nvPicPr>
          <p:cNvPr id="3" name="Picture 2" descr="https://static8.depositphotos.com/1007989/954/i/950/depositphotos_9548893-stock-photo-book-mascot.jpg">
            <a:extLst>
              <a:ext uri="{FF2B5EF4-FFF2-40B4-BE49-F238E27FC236}">
                <a16:creationId xmlns:a16="http://schemas.microsoft.com/office/drawing/2014/main" xmlns="" id="{026BB527-2A4F-4213-8365-52F4F144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2402284" cy="19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F2F596FF-E652-48BD-B34F-05D5CEEB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504939" y="202674"/>
            <a:ext cx="2325804" cy="17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2.depositphotos.com/1763191/9931/v/950/depositphotos_99315416-stock-illustration-children-writing-and-reading.jpg">
            <a:extLst>
              <a:ext uri="{FF2B5EF4-FFF2-40B4-BE49-F238E27FC236}">
                <a16:creationId xmlns:a16="http://schemas.microsoft.com/office/drawing/2014/main" xmlns="" id="{C3966C03-2541-4FC2-957E-D9C70A69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303183" cy="36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EA9C1E-5548-48AA-8238-5EF0C9CFC83E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media.cdnandroid.com/16/7e/74/b6/imagen-proverka-orfografii-0big.jpg">
            <a:extLst>
              <a:ext uri="{FF2B5EF4-FFF2-40B4-BE49-F238E27FC236}">
                <a16:creationId xmlns:a16="http://schemas.microsoft.com/office/drawing/2014/main" xmlns="" id="{E4C1C447-E47D-4350-86A8-268BE52C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66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3BCD7F-955D-4232-BBE3-26A6418D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52" y="269241"/>
            <a:ext cx="6418290" cy="8023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Принципы русской орфографии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09E807-FBD1-499B-B0CE-164485E8B0FA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24BFB-918C-4BCA-ACA6-D0B6717C0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029802"/>
              </p:ext>
            </p:extLst>
          </p:nvPr>
        </p:nvGraphicFramePr>
        <p:xfrm>
          <a:off x="0" y="1500174"/>
          <a:ext cx="9144000" cy="5038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070">
                  <a:extLst>
                    <a:ext uri="{9D8B030D-6E8A-4147-A177-3AD203B41FA5}">
                      <a16:colId xmlns:a16="http://schemas.microsoft.com/office/drawing/2014/main" xmlns="" val="1633715713"/>
                    </a:ext>
                  </a:extLst>
                </a:gridCol>
                <a:gridCol w="4463930">
                  <a:extLst>
                    <a:ext uri="{9D8B030D-6E8A-4147-A177-3AD203B41FA5}">
                      <a16:colId xmlns:a16="http://schemas.microsoft.com/office/drawing/2014/main" xmlns="" val="1350701640"/>
                    </a:ext>
                  </a:extLst>
                </a:gridCol>
              </a:tblGrid>
              <a:tr h="312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Морфологический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Фонематический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05020480"/>
                  </a:ext>
                </a:extLst>
              </a:tr>
              <a:tr h="4688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Основан на одинаковом написании морфем – значимых частей слова	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(независимо от их произношения).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Например, корень слова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дом </a:t>
                      </a:r>
                      <a:r>
                        <a:rPr lang="ru-RU" sz="2000" dirty="0">
                          <a:effectLst/>
                        </a:rPr>
                        <a:t>пишется всегда одинаково, хотя произносится по-разному:[дом] – [дам]</a:t>
                      </a:r>
                      <a:r>
                        <a:rPr lang="ru-RU" sz="2000" dirty="0" err="1">
                          <a:effectLst/>
                        </a:rPr>
                        <a:t>ашний</a:t>
                      </a:r>
                      <a:r>
                        <a:rPr lang="ru-RU" sz="2000" dirty="0">
                          <a:effectLst/>
                        </a:rPr>
                        <a:t> – [</a:t>
                      </a:r>
                      <a:r>
                        <a:rPr lang="ru-RU" sz="2000" dirty="0" smtClean="0">
                          <a:effectLst/>
                        </a:rPr>
                        <a:t>дам]</a:t>
                      </a:r>
                      <a:r>
                        <a:rPr lang="ru-RU" sz="2000" dirty="0" err="1" smtClean="0">
                          <a:effectLst/>
                        </a:rPr>
                        <a:t>авой</a:t>
                      </a:r>
                      <a:r>
                        <a:rPr lang="ru-RU" sz="2000" dirty="0">
                          <a:effectLst/>
                        </a:rPr>
                        <a:t>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 же и с приставкой от-: [</a:t>
                      </a:r>
                      <a:r>
                        <a:rPr lang="ru-RU" sz="2000" dirty="0" err="1">
                          <a:effectLst/>
                        </a:rPr>
                        <a:t>ат</a:t>
                      </a:r>
                      <a:r>
                        <a:rPr lang="ru-RU" sz="2000" dirty="0">
                          <a:effectLst/>
                        </a:rPr>
                        <a:t>]рез, [</a:t>
                      </a:r>
                      <a:r>
                        <a:rPr lang="ru-RU" sz="2000" dirty="0" smtClean="0">
                          <a:effectLst/>
                        </a:rPr>
                        <a:t>от]пуск.</a:t>
                      </a:r>
                      <a:endParaRPr lang="ru-RU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(Современная русская орфография)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Основан на обозначении фонем одними и теми же буквами, независимо от того, как бы она ни звучала в том или ином фонетическом положении.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Поэтому морфема, поскольку содержит одни и те же фонемы, пишется всегда одинаково.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(Современное  русское правописание) 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20628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8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bdf/0014a54e-a4f6b705/img21.jpg">
            <a:extLst>
              <a:ext uri="{FF2B5EF4-FFF2-40B4-BE49-F238E27FC236}">
                <a16:creationId xmlns:a16="http://schemas.microsoft.com/office/drawing/2014/main" xmlns="" id="{4CE08097-6E2B-4D45-8B35-6C396B91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28650"/>
            <a:ext cx="28003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1B37B-F700-4EF1-B045-6F99718D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761" y="701341"/>
            <a:ext cx="4483100" cy="24526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Морфологическая</a:t>
            </a:r>
            <a:r>
              <a:rPr lang="ru-RU" sz="4000" dirty="0">
                <a:solidFill>
                  <a:srgbClr val="002060"/>
                </a:solidFill>
              </a:rPr>
              <a:t> и </a:t>
            </a:r>
            <a:r>
              <a:rPr lang="ru-RU" sz="4000" b="1" dirty="0">
                <a:solidFill>
                  <a:srgbClr val="002060"/>
                </a:solidFill>
              </a:rPr>
              <a:t>фонематическая</a:t>
            </a:r>
            <a:r>
              <a:rPr lang="ru-RU" sz="4000" dirty="0">
                <a:solidFill>
                  <a:srgbClr val="002060"/>
                </a:solidFill>
              </a:rPr>
              <a:t> трактовки ведущего принципа правописания </a:t>
            </a:r>
            <a:r>
              <a:rPr lang="ru-RU" dirty="0">
                <a:solidFill>
                  <a:srgbClr val="002060"/>
                </a:solidFill>
              </a:rPr>
              <a:t>едины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5E82B2-5642-49AB-9E4B-25FAE45152FB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81B3EA2-CD41-4361-B955-327C58B8CF88}"/>
              </a:ext>
            </a:extLst>
          </p:cNvPr>
          <p:cNvSpPr/>
          <p:nvPr/>
        </p:nvSpPr>
        <p:spPr>
          <a:xfrm>
            <a:off x="357158" y="3568701"/>
            <a:ext cx="863444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Оба фиксируют одну и ту же особенность русского письма: постоянный буквенный состав каждой значимой части слова.</a:t>
            </a:r>
          </a:p>
          <a:p>
            <a:r>
              <a:rPr lang="ru-RU" sz="3200" b="1" dirty="0" smtClean="0"/>
              <a:t>Морфологический            констатирует</a:t>
            </a:r>
            <a:endParaRPr lang="ru-RU" sz="3200" b="1" dirty="0"/>
          </a:p>
          <a:p>
            <a:r>
              <a:rPr lang="ru-RU" sz="3200" b="1" dirty="0"/>
              <a:t>фонематический                объясняет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B951356D-B79C-4201-B3E1-4BE51937D7B5}"/>
              </a:ext>
            </a:extLst>
          </p:cNvPr>
          <p:cNvSpPr/>
          <p:nvPr/>
        </p:nvSpPr>
        <p:spPr>
          <a:xfrm>
            <a:off x="3929058" y="5214950"/>
            <a:ext cx="785818" cy="24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E20919B4-36A9-4AD2-B5AE-B4990955314C}"/>
              </a:ext>
            </a:extLst>
          </p:cNvPr>
          <p:cNvSpPr/>
          <p:nvPr/>
        </p:nvSpPr>
        <p:spPr>
          <a:xfrm>
            <a:off x="3786182" y="5715016"/>
            <a:ext cx="785818" cy="249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28482995-468C-439A-A12A-D35FC8D1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1833" y="141523"/>
            <a:ext cx="1292690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1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1348A4D-14F2-47C3-A394-47EFB4F3D141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E05DA16-2970-4A6A-8005-05FC0A09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953" y="560918"/>
            <a:ext cx="6309947" cy="14647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Фонематический принцип позволяет: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9A1BB6-6D44-4FF3-AB6B-DC715CA02771}"/>
              </a:ext>
            </a:extLst>
          </p:cNvPr>
          <p:cNvSpPr/>
          <p:nvPr/>
        </p:nvSpPr>
        <p:spPr>
          <a:xfrm>
            <a:off x="2400298" y="2214554"/>
            <a:ext cx="6457981" cy="356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формировать орфографическое действие на основе всеобщего принципа письма уже на первых этапах  обучения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установить связи между отдельными правилами правописания</a:t>
            </a:r>
          </a:p>
        </p:txBody>
      </p:sp>
      <p:pic>
        <p:nvPicPr>
          <p:cNvPr id="6146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36F187EF-D455-466D-94A1-87206799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333376" y="368302"/>
            <a:ext cx="1387475" cy="18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4.bp.blogspot.com/-27qYQRVLpvo/WjpMDUKDOtI/AAAAAAAABqs/M6BECayifw86OsZ1SxGrIDmlWSFUAP2qQCLcBGAs/s1600/14.jpg">
            <a:extLst>
              <a:ext uri="{FF2B5EF4-FFF2-40B4-BE49-F238E27FC236}">
                <a16:creationId xmlns:a16="http://schemas.microsoft.com/office/drawing/2014/main" xmlns="" id="{78FFEE64-0E6D-46C9-8E80-CB560B658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21916"/>
            <a:ext cx="1581009" cy="15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emenova-lytmdou18.edumsko.ru/uploads/3000/7987/persona/articles/.thumbs/pisat-dumat-ponimat.jpg?1477560100">
            <a:extLst>
              <a:ext uri="{FF2B5EF4-FFF2-40B4-BE49-F238E27FC236}">
                <a16:creationId xmlns:a16="http://schemas.microsoft.com/office/drawing/2014/main" xmlns="" id="{785D97BA-1680-4719-BFB8-1FE25EBC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670301"/>
            <a:ext cx="1581010" cy="14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2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85EE5B-9B0A-4C43-8D7A-347234CB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18" y="0"/>
            <a:ext cx="5457248" cy="1367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 такое орфограмма?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F34B983-26E1-4D3C-BC5B-9EC098BFDE68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9776F7D-1EB0-43EB-8B1C-E4F2881363D2}"/>
              </a:ext>
            </a:extLst>
          </p:cNvPr>
          <p:cNvSpPr/>
          <p:nvPr/>
        </p:nvSpPr>
        <p:spPr>
          <a:xfrm>
            <a:off x="0" y="6678385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813D3D-4C70-42C9-81D2-21B8F83EDF6B}"/>
              </a:ext>
            </a:extLst>
          </p:cNvPr>
          <p:cNvSpPr/>
          <p:nvPr/>
        </p:nvSpPr>
        <p:spPr>
          <a:xfrm>
            <a:off x="214282" y="1474155"/>
            <a:ext cx="5429288" cy="51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Орфограмма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это написание (буква, дефис, пробел и др. письменные знаки), которые однозначно на слух не устанавливаются.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Орфограмма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место в буквенной записи слова, где возникает проблема выбора (буквы, дефиса, пробела и др. письменных знаков).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Орфографическая зоркость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выработанная способность обнаруживать места в словах, где письменный знак не определяется произношением (в основном, звуки в слабой позиции).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st2.depositphotos.com/1763191/9931/v/950/depositphotos_99315416-stock-illustration-children-writing-and-reading.jpg">
            <a:extLst>
              <a:ext uri="{FF2B5EF4-FFF2-40B4-BE49-F238E27FC236}">
                <a16:creationId xmlns:a16="http://schemas.microsoft.com/office/drawing/2014/main" xmlns="" id="{C3966C03-2541-4FC2-957E-D9C70A69F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9" y="1298910"/>
            <a:ext cx="3303183" cy="36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58DC0B34-6BC8-4EAE-8136-2E0C3625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2339" y="146857"/>
            <a:ext cx="1235959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0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BBC9B-6B28-46D7-BFF5-82348CCE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76" y="365126"/>
            <a:ext cx="5375415" cy="68474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ОРФОГРАММЫ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EBFB1AD-AA18-4B25-9B18-AAA09A966271}"/>
              </a:ext>
            </a:extLst>
          </p:cNvPr>
          <p:cNvSpPr/>
          <p:nvPr/>
        </p:nvSpPr>
        <p:spPr>
          <a:xfrm>
            <a:off x="0" y="6678385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88419A1-DCEC-436A-8FF8-7A1142BD979C}"/>
              </a:ext>
            </a:extLst>
          </p:cNvPr>
          <p:cNvSpPr/>
          <p:nvPr/>
        </p:nvSpPr>
        <p:spPr>
          <a:xfrm>
            <a:off x="508000" y="1142984"/>
            <a:ext cx="245745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Связанные с обозначением звуков (фонем) буквами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775C05BF-D3ED-4E85-896A-441AB3F3DAAF}"/>
              </a:ext>
            </a:extLst>
          </p:cNvPr>
          <p:cNvSpPr/>
          <p:nvPr/>
        </p:nvSpPr>
        <p:spPr>
          <a:xfrm>
            <a:off x="3686176" y="1357298"/>
            <a:ext cx="4100534" cy="793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связанные с обозначением звукового (фонемного) состава морфем</a:t>
            </a:r>
          </a:p>
        </p:txBody>
      </p:sp>
      <p:sp>
        <p:nvSpPr>
          <p:cNvPr id="20" name="Блок-схема: документ 19">
            <a:extLst>
              <a:ext uri="{FF2B5EF4-FFF2-40B4-BE49-F238E27FC236}">
                <a16:creationId xmlns:a16="http://schemas.microsoft.com/office/drawing/2014/main" xmlns="" id="{50BD11D7-622D-4D05-80B6-4F1B8189673A}"/>
              </a:ext>
            </a:extLst>
          </p:cNvPr>
          <p:cNvSpPr/>
          <p:nvPr/>
        </p:nvSpPr>
        <p:spPr>
          <a:xfrm>
            <a:off x="508000" y="2611061"/>
            <a:ext cx="1035050" cy="210382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месте слабых позиций звуков</a:t>
            </a:r>
          </a:p>
        </p:txBody>
      </p:sp>
      <p:sp>
        <p:nvSpPr>
          <p:cNvPr id="59" name="Блок-схема: документ 58">
            <a:extLst>
              <a:ext uri="{FF2B5EF4-FFF2-40B4-BE49-F238E27FC236}">
                <a16:creationId xmlns:a16="http://schemas.microsoft.com/office/drawing/2014/main" xmlns="" id="{979FCBC3-E798-4C98-8948-8FDC59762C46}"/>
              </a:ext>
            </a:extLst>
          </p:cNvPr>
          <p:cNvSpPr/>
          <p:nvPr/>
        </p:nvSpPr>
        <p:spPr>
          <a:xfrm>
            <a:off x="1857356" y="2643183"/>
            <a:ext cx="1500198" cy="264320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случаи обозначения звуков (фонем) в сильной позиции</a:t>
            </a:r>
          </a:p>
        </p:txBody>
      </p:sp>
      <p:sp>
        <p:nvSpPr>
          <p:cNvPr id="60" name="Блок-схема: документ 59">
            <a:extLst>
              <a:ext uri="{FF2B5EF4-FFF2-40B4-BE49-F238E27FC236}">
                <a16:creationId xmlns:a16="http://schemas.microsoft.com/office/drawing/2014/main" xmlns="" id="{7B5CCB0C-7B89-44AB-B0C3-C010A131ABB0}"/>
              </a:ext>
            </a:extLst>
          </p:cNvPr>
          <p:cNvSpPr/>
          <p:nvPr/>
        </p:nvSpPr>
        <p:spPr>
          <a:xfrm>
            <a:off x="3463132" y="2611059"/>
            <a:ext cx="894554" cy="14054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прописная буква</a:t>
            </a:r>
          </a:p>
        </p:txBody>
      </p:sp>
      <p:sp>
        <p:nvSpPr>
          <p:cNvPr id="62" name="Блок-схема: документ 61">
            <a:extLst>
              <a:ext uri="{FF2B5EF4-FFF2-40B4-BE49-F238E27FC236}">
                <a16:creationId xmlns:a16="http://schemas.microsoft.com/office/drawing/2014/main" xmlns="" id="{6BC23B6E-CBA1-4448-94F6-184671130257}"/>
              </a:ext>
            </a:extLst>
          </p:cNvPr>
          <p:cNvSpPr/>
          <p:nvPr/>
        </p:nvSpPr>
        <p:spPr>
          <a:xfrm>
            <a:off x="4572000" y="2500306"/>
            <a:ext cx="1035050" cy="171451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слитно-раздельные написания</a:t>
            </a:r>
          </a:p>
        </p:txBody>
      </p:sp>
      <p:sp>
        <p:nvSpPr>
          <p:cNvPr id="65" name="Блок-схема: документ 64">
            <a:extLst>
              <a:ext uri="{FF2B5EF4-FFF2-40B4-BE49-F238E27FC236}">
                <a16:creationId xmlns:a16="http://schemas.microsoft.com/office/drawing/2014/main" xmlns="" id="{3529657A-1B70-408D-AD2E-3FB058160AF4}"/>
              </a:ext>
            </a:extLst>
          </p:cNvPr>
          <p:cNvSpPr/>
          <p:nvPr/>
        </p:nvSpPr>
        <p:spPr>
          <a:xfrm>
            <a:off x="5676103" y="2611059"/>
            <a:ext cx="1035050" cy="14054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перенос </a:t>
            </a:r>
          </a:p>
        </p:txBody>
      </p:sp>
      <p:sp>
        <p:nvSpPr>
          <p:cNvPr id="66" name="Блок-схема: документ 65">
            <a:extLst>
              <a:ext uri="{FF2B5EF4-FFF2-40B4-BE49-F238E27FC236}">
                <a16:creationId xmlns:a16="http://schemas.microsoft.com/office/drawing/2014/main" xmlns="" id="{2B1F5EB3-AAC2-4436-B57C-8A8975CC8094}"/>
              </a:ext>
            </a:extLst>
          </p:cNvPr>
          <p:cNvSpPr/>
          <p:nvPr/>
        </p:nvSpPr>
        <p:spPr>
          <a:xfrm>
            <a:off x="6782589" y="2611058"/>
            <a:ext cx="1097761" cy="140546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сокращение слов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C538515C-D280-450F-861A-4A2561EF63C9}"/>
              </a:ext>
            </a:extLst>
          </p:cNvPr>
          <p:cNvSpPr/>
          <p:nvPr/>
        </p:nvSpPr>
        <p:spPr>
          <a:xfrm rot="2637756">
            <a:off x="989933" y="2150535"/>
            <a:ext cx="71181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: вниз 66">
            <a:extLst>
              <a:ext uri="{FF2B5EF4-FFF2-40B4-BE49-F238E27FC236}">
                <a16:creationId xmlns:a16="http://schemas.microsoft.com/office/drawing/2014/main" xmlns="" id="{3C0DDACB-8B61-4BE8-A45B-F6C93FA11ECD}"/>
              </a:ext>
            </a:extLst>
          </p:cNvPr>
          <p:cNvSpPr/>
          <p:nvPr/>
        </p:nvSpPr>
        <p:spPr>
          <a:xfrm rot="18917221">
            <a:off x="4925350" y="989323"/>
            <a:ext cx="158750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: вниз 68">
            <a:extLst>
              <a:ext uri="{FF2B5EF4-FFF2-40B4-BE49-F238E27FC236}">
                <a16:creationId xmlns:a16="http://schemas.microsoft.com/office/drawing/2014/main" xmlns="" id="{4DA1FF04-DF68-4D29-9682-A3BB1B639A96}"/>
              </a:ext>
            </a:extLst>
          </p:cNvPr>
          <p:cNvSpPr/>
          <p:nvPr/>
        </p:nvSpPr>
        <p:spPr>
          <a:xfrm rot="18911117">
            <a:off x="2261105" y="2146565"/>
            <a:ext cx="71181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xmlns="" id="{B445C55A-EFA3-41BC-8C27-95962BD693F1}"/>
              </a:ext>
            </a:extLst>
          </p:cNvPr>
          <p:cNvSpPr/>
          <p:nvPr/>
        </p:nvSpPr>
        <p:spPr>
          <a:xfrm rot="2637756">
            <a:off x="3976713" y="2190014"/>
            <a:ext cx="71181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xmlns="" id="{D40D7454-CD27-45A4-89F9-A2DC8307C305}"/>
              </a:ext>
            </a:extLst>
          </p:cNvPr>
          <p:cNvSpPr/>
          <p:nvPr/>
        </p:nvSpPr>
        <p:spPr>
          <a:xfrm rot="2637756">
            <a:off x="5096107" y="2156296"/>
            <a:ext cx="71181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низ 72">
            <a:extLst>
              <a:ext uri="{FF2B5EF4-FFF2-40B4-BE49-F238E27FC236}">
                <a16:creationId xmlns:a16="http://schemas.microsoft.com/office/drawing/2014/main" xmlns="" id="{7DBF4C9D-6285-40D5-9277-BB5881BC16B9}"/>
              </a:ext>
            </a:extLst>
          </p:cNvPr>
          <p:cNvSpPr/>
          <p:nvPr/>
        </p:nvSpPr>
        <p:spPr>
          <a:xfrm rot="18709329">
            <a:off x="6188003" y="2233971"/>
            <a:ext cx="94908" cy="345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xmlns="" id="{373C34CA-3F14-49D1-B570-6CC24AF147C5}"/>
              </a:ext>
            </a:extLst>
          </p:cNvPr>
          <p:cNvSpPr/>
          <p:nvPr/>
        </p:nvSpPr>
        <p:spPr>
          <a:xfrm rot="1958409">
            <a:off x="2473474" y="1039805"/>
            <a:ext cx="158750" cy="460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xmlns="" id="{EF1C1148-628C-480D-A7EF-4BC412CEAF6C}"/>
              </a:ext>
            </a:extLst>
          </p:cNvPr>
          <p:cNvSpPr/>
          <p:nvPr/>
        </p:nvSpPr>
        <p:spPr>
          <a:xfrm rot="18709329">
            <a:off x="6991001" y="2199351"/>
            <a:ext cx="94908" cy="345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32" name="Picture 16" descr="https://yt3.ggpht.com/a-/AN66SAw2-GlcOVs7KdQ1abwYmjFlIHC3HEFoKQb6-Q=s800-mo-c-c0xffffffff-rj-k-no">
            <a:extLst>
              <a:ext uri="{FF2B5EF4-FFF2-40B4-BE49-F238E27FC236}">
                <a16:creationId xmlns:a16="http://schemas.microsoft.com/office/drawing/2014/main" xmlns="" id="{837DD5F2-0B1D-4383-985D-B9F08B24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324" y="4152134"/>
            <a:ext cx="3343700" cy="25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EA48781B-4918-4AD3-8DE9-33491609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1713" y="140260"/>
            <a:ext cx="1306123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9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878FF2C-B7C4-44FA-8D91-64441D60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415" y="0"/>
            <a:ext cx="7286427" cy="117033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Основной закон русского письма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F7725F-1A69-4EAD-9F25-ADFE685D012A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F1A4161-2F77-4B5C-B451-1A79F427A2C9}"/>
              </a:ext>
            </a:extLst>
          </p:cNvPr>
          <p:cNvSpPr txBox="1">
            <a:spLocks/>
          </p:cNvSpPr>
          <p:nvPr/>
        </p:nvSpPr>
        <p:spPr>
          <a:xfrm>
            <a:off x="514350" y="3036427"/>
            <a:ext cx="6772294" cy="464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Основное правило русской орфографии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0B18AD7A-768C-44A0-8BE1-596205CE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231713" y="140260"/>
            <a:ext cx="1306123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EBCF7D2B-7A4F-4297-A36D-A1890B0582D6}"/>
              </a:ext>
            </a:extLst>
          </p:cNvPr>
          <p:cNvSpPr/>
          <p:nvPr/>
        </p:nvSpPr>
        <p:spPr>
          <a:xfrm>
            <a:off x="2032000" y="928670"/>
            <a:ext cx="5613400" cy="2143140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Буквой обозначается звук по его сильной позиции в той же значимой части слова (в той же морфеме)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xmlns="" id="{1E07F344-CD5B-4E8B-9FAE-1FA13517E509}"/>
              </a:ext>
            </a:extLst>
          </p:cNvPr>
          <p:cNvSpPr/>
          <p:nvPr/>
        </p:nvSpPr>
        <p:spPr>
          <a:xfrm>
            <a:off x="2101850" y="3714752"/>
            <a:ext cx="6542115" cy="2643205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выбрать букву для звука в слабой позиции, надо подобрать  такое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одноморфемное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чтобы на месте слабого звука оказался звук  в сильной позиции и в соответствии звуком выбрать букву</a:t>
            </a:r>
          </a:p>
        </p:txBody>
      </p:sp>
      <p:pic>
        <p:nvPicPr>
          <p:cNvPr id="12290" name="Picture 2" descr="https://do.baltinform.ru/file.php/1/voinova/1/pero.jpg">
            <a:extLst>
              <a:ext uri="{FF2B5EF4-FFF2-40B4-BE49-F238E27FC236}">
                <a16:creationId xmlns:a16="http://schemas.microsoft.com/office/drawing/2014/main" xmlns="" id="{81D8D589-2754-4DE5-B025-E33D8F55E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1131" y="1125845"/>
            <a:ext cx="1248966" cy="16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belgorod-info.ru/s_images/15342403693125.jpg">
            <a:extLst>
              <a:ext uri="{FF2B5EF4-FFF2-40B4-BE49-F238E27FC236}">
                <a16:creationId xmlns:a16="http://schemas.microsoft.com/office/drawing/2014/main" xmlns="" id="{C2BAE86B-F78E-4CD0-98A3-C98544BD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07" y="3982116"/>
            <a:ext cx="1420775" cy="17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93167C-5089-4F57-B4A4-00D1AD22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-37356"/>
            <a:ext cx="8280400" cy="9980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Структура орфографического действия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/>
              <a:t>(по П.С.  </a:t>
            </a:r>
            <a:r>
              <a:rPr lang="ru-RU" sz="2400" b="1" dirty="0" err="1"/>
              <a:t>Жедек</a:t>
            </a:r>
            <a:r>
              <a:rPr lang="ru-RU" sz="2400" b="1" dirty="0"/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9407AE-21FF-4D5C-BD4F-87C6A6DC6712}"/>
              </a:ext>
            </a:extLst>
          </p:cNvPr>
          <p:cNvSpPr/>
          <p:nvPr/>
        </p:nvSpPr>
        <p:spPr>
          <a:xfrm>
            <a:off x="0" y="6644813"/>
            <a:ext cx="9144000" cy="403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xmlns="" id="{99F535AC-4553-4139-9486-4CD5EA96918F}"/>
              </a:ext>
            </a:extLst>
          </p:cNvPr>
          <p:cNvSpPr/>
          <p:nvPr/>
        </p:nvSpPr>
        <p:spPr>
          <a:xfrm>
            <a:off x="3308350" y="950313"/>
            <a:ext cx="5613400" cy="1447527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/>
              <a:t>1. Постановка орфографической задачи (выделение орфограммы)</a:t>
            </a:r>
          </a:p>
          <a:p>
            <a:pPr lvl="0"/>
            <a:r>
              <a:rPr lang="ru-RU" sz="2400" b="1" dirty="0"/>
              <a:t>2. Решение орфографической задачи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19B270C-319D-42E3-846A-C8C466E33EE4}"/>
              </a:ext>
            </a:extLst>
          </p:cNvPr>
          <p:cNvSpPr txBox="1">
            <a:spLocks/>
          </p:cNvSpPr>
          <p:nvPr/>
        </p:nvSpPr>
        <p:spPr>
          <a:xfrm>
            <a:off x="641350" y="2342093"/>
            <a:ext cx="8280400" cy="658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Структура орфографического действия </a:t>
            </a:r>
            <a:r>
              <a:rPr lang="ru-RU" sz="2400" b="1" dirty="0">
                <a:cs typeface="Times New Roman" panose="02020603050405020304" pitchFamily="18" charset="0"/>
              </a:rPr>
              <a:t>(по М.Р. Львову)</a:t>
            </a:r>
          </a:p>
        </p:txBody>
      </p:sp>
      <p:sp>
        <p:nvSpPr>
          <p:cNvPr id="18" name="Прямоугольник: загнутый угол 17">
            <a:extLst>
              <a:ext uri="{FF2B5EF4-FFF2-40B4-BE49-F238E27FC236}">
                <a16:creationId xmlns:a16="http://schemas.microsoft.com/office/drawing/2014/main" xmlns="" id="{B7C1B85C-9857-4B66-83BB-11D702E57C2F}"/>
              </a:ext>
            </a:extLst>
          </p:cNvPr>
          <p:cNvSpPr/>
          <p:nvPr/>
        </p:nvSpPr>
        <p:spPr>
          <a:xfrm>
            <a:off x="1263650" y="2928934"/>
            <a:ext cx="8380448" cy="4429156"/>
          </a:xfrm>
          <a:prstGeom prst="foldedCorner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AutoNum type="arabicPeriod"/>
            </a:pPr>
            <a:r>
              <a:rPr lang="ru-RU" sz="2400" b="1" dirty="0"/>
              <a:t>Выделить орфограмму.</a:t>
            </a:r>
          </a:p>
          <a:p>
            <a:pPr marL="457200" lvl="0" indent="-457200">
              <a:buAutoNum type="arabicPeriod"/>
            </a:pPr>
            <a:r>
              <a:rPr lang="ru-RU" sz="2400" b="1" dirty="0"/>
              <a:t>Определить ее тип.</a:t>
            </a:r>
          </a:p>
          <a:p>
            <a:pPr lvl="0"/>
            <a:endParaRPr lang="ru-RU" sz="2400" b="1" dirty="0"/>
          </a:p>
          <a:p>
            <a:pPr marL="457200" lvl="0" indent="-457200">
              <a:buAutoNum type="arabicPeriod"/>
            </a:pPr>
            <a:r>
              <a:rPr lang="ru-RU" sz="2400" b="1" dirty="0"/>
              <a:t>Наметить способ решения задачи в зависимости от типа орфограммы.</a:t>
            </a:r>
          </a:p>
          <a:p>
            <a:pPr marL="457200" lvl="0" indent="-457200">
              <a:buAutoNum type="arabicPeriod"/>
            </a:pPr>
            <a:r>
              <a:rPr lang="ru-RU" sz="2400" b="1" dirty="0"/>
              <a:t>Определить последовательность «шагов» решения задачи.</a:t>
            </a:r>
          </a:p>
          <a:p>
            <a:pPr marL="457200" lvl="0" indent="-457200">
              <a:buAutoNum type="arabicPeriod"/>
            </a:pPr>
            <a:r>
              <a:rPr lang="ru-RU" sz="2400" b="1" dirty="0"/>
              <a:t>Выполнить </a:t>
            </a:r>
            <a:r>
              <a:rPr lang="ru-RU" sz="2400" b="1" dirty="0" smtClean="0"/>
              <a:t>намеченную </a:t>
            </a:r>
            <a:r>
              <a:rPr lang="ru-RU" sz="2400" b="1" dirty="0"/>
              <a:t>последовательность действий.</a:t>
            </a:r>
          </a:p>
          <a:p>
            <a:pPr marL="457200" lvl="0" indent="-457200">
              <a:buAutoNum type="arabicPeriod"/>
            </a:pPr>
            <a:r>
              <a:rPr lang="ru-RU" sz="2400" b="1" dirty="0"/>
              <a:t>Написать слово в соответствии с решением орфографической задачи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54CD0A42-F4C7-4D20-AB5C-AF046FBC0F03}"/>
              </a:ext>
            </a:extLst>
          </p:cNvPr>
          <p:cNvSpPr/>
          <p:nvPr/>
        </p:nvSpPr>
        <p:spPr>
          <a:xfrm>
            <a:off x="76200" y="3000906"/>
            <a:ext cx="1285876" cy="1356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Постановка орфографической задачи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173D1939-AB1E-4C36-94CF-80C8183A0951}"/>
              </a:ext>
            </a:extLst>
          </p:cNvPr>
          <p:cNvSpPr/>
          <p:nvPr/>
        </p:nvSpPr>
        <p:spPr>
          <a:xfrm>
            <a:off x="76200" y="4364304"/>
            <a:ext cx="1274763" cy="1565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Решение орфографической задачи</a:t>
            </a:r>
          </a:p>
        </p:txBody>
      </p:sp>
      <p:pic>
        <p:nvPicPr>
          <p:cNvPr id="23" name="Picture 4" descr="http://correct.pupils.ru/upload/mou_correct/information_system_1408/1/0/3/8/8/item_103888/information_items_103888.jpg">
            <a:extLst>
              <a:ext uri="{FF2B5EF4-FFF2-40B4-BE49-F238E27FC236}">
                <a16:creationId xmlns:a16="http://schemas.microsoft.com/office/drawing/2014/main" xmlns="" id="{65DC99AC-DA6C-4EEB-B90C-5DF8A5B1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699" y="881300"/>
            <a:ext cx="1729844" cy="17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lh6.ggpht.com/usW_qpjdLjK9JW2HdBJWrSz60ipane2Jn-cvRq8bnwHYqNfT1VCaZMM05qC3kkTBFpIC">
            <a:extLst>
              <a:ext uri="{FF2B5EF4-FFF2-40B4-BE49-F238E27FC236}">
                <a16:creationId xmlns:a16="http://schemas.microsoft.com/office/drawing/2014/main" xmlns="" id="{B1820B1A-B602-4209-B54C-17CA2E343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9727">
            <a:off x="105771" y="731916"/>
            <a:ext cx="927749" cy="12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6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1741</Words>
  <PresentationFormat>Экран (4:3)</PresentationFormat>
  <Paragraphs>223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Орфография – раздел лингвистики, изучающий правильность написания слов</vt:lpstr>
      <vt:lpstr>Принципы русской орфографии</vt:lpstr>
      <vt:lpstr>Морфологическая и фонематическая трактовки ведущего принципа правописания едины</vt:lpstr>
      <vt:lpstr>Фонематический принцип позволяет:</vt:lpstr>
      <vt:lpstr>Что такое орфограмма?</vt:lpstr>
      <vt:lpstr>ОРФОГРАММЫ</vt:lpstr>
      <vt:lpstr>Основной закон русского письма</vt:lpstr>
      <vt:lpstr>Структура орфографического действия (по П.С.  Жедек)</vt:lpstr>
      <vt:lpstr>Ученики должны научиться:</vt:lpstr>
      <vt:lpstr>Формирование умения ставить орфографические задачи (1, 2 классы)</vt:lpstr>
      <vt:lpstr>Формирование обобщенного способа решения орфографических задач в значимых частях основы (2, 3 классы)</vt:lpstr>
      <vt:lpstr>Использование словарей как способ решения орфографических задач</vt:lpstr>
      <vt:lpstr>Единый алгоритм решения орфографических задач</vt:lpstr>
      <vt:lpstr>Орфографический навык очень сложный, т.к. в него входит ряд умений, которыми должен обладать ребёнок одновременно: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76</cp:revision>
  <dcterms:created xsi:type="dcterms:W3CDTF">2021-02-22T10:11:46Z</dcterms:created>
  <dcterms:modified xsi:type="dcterms:W3CDTF">2021-02-26T11:18:29Z</dcterms:modified>
</cp:coreProperties>
</file>