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8" r:id="rId3"/>
    <p:sldMasterId id="2147483702" r:id="rId4"/>
    <p:sldMasterId id="2147483786" r:id="rId5"/>
  </p:sldMasterIdLst>
  <p:notesMasterIdLst>
    <p:notesMasterId r:id="rId32"/>
  </p:notesMasterIdLst>
  <p:sldIdLst>
    <p:sldId id="307" r:id="rId6"/>
    <p:sldId id="256" r:id="rId7"/>
    <p:sldId id="291" r:id="rId8"/>
    <p:sldId id="314" r:id="rId9"/>
    <p:sldId id="292" r:id="rId10"/>
    <p:sldId id="279" r:id="rId11"/>
    <p:sldId id="278" r:id="rId12"/>
    <p:sldId id="316" r:id="rId13"/>
    <p:sldId id="280" r:id="rId14"/>
    <p:sldId id="267" r:id="rId15"/>
    <p:sldId id="302" r:id="rId16"/>
    <p:sldId id="301" r:id="rId17"/>
    <p:sldId id="317" r:id="rId18"/>
    <p:sldId id="318" r:id="rId19"/>
    <p:sldId id="319" r:id="rId20"/>
    <p:sldId id="304" r:id="rId21"/>
    <p:sldId id="264" r:id="rId22"/>
    <p:sldId id="268" r:id="rId23"/>
    <p:sldId id="297" r:id="rId24"/>
    <p:sldId id="322" r:id="rId25"/>
    <p:sldId id="320" r:id="rId26"/>
    <p:sldId id="323" r:id="rId27"/>
    <p:sldId id="324" r:id="rId28"/>
    <p:sldId id="275" r:id="rId29"/>
    <p:sldId id="325" r:id="rId30"/>
    <p:sldId id="274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63D"/>
    <a:srgbClr val="C898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AFD83-B559-486A-843A-D5F6728D787C}" type="datetimeFigureOut">
              <a:rPr lang="ru-RU" smtClean="0"/>
              <a:pPr/>
              <a:t>02.01.2024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CC3776-68FA-4838-A78A-0723BD6CC5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162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4CD43-5793-417A-B61C-FF549F363FAA}" type="datetimeFigureOut">
              <a:rPr lang="ru-RU" smtClean="0"/>
              <a:pPr/>
              <a:t>02.01.2024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F2A1-89DD-45D8-8FC4-66E3E8A74D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4CD43-5793-417A-B61C-FF549F363FAA}" type="datetimeFigureOut">
              <a:rPr lang="ru-RU" smtClean="0"/>
              <a:pPr/>
              <a:t>02.01.2024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F2A1-89DD-45D8-8FC4-66E3E8A74D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4CD43-5793-417A-B61C-FF549F363FAA}" type="datetimeFigureOut">
              <a:rPr lang="ru-RU" smtClean="0"/>
              <a:pPr/>
              <a:t>02.01.2024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F2A1-89DD-45D8-8FC4-66E3E8A74D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2E4AFC3-A0B5-40C4-BC98-4249237D22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4B75609-0217-450D-BE19-CA8BFC7008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93791D2-7AE0-463C-B893-646B816B6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ED5DC1D-F039-4A71-B922-E1756DBF8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A6139D8-7816-49CF-BEFE-104E34735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8773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3AA2C3D-900F-4265-9CE2-EA55D5892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AE1FFC9-FC6C-43F7-9D16-69A2C0556C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010784D-52B5-4F9C-88AB-3E81E4A3D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F9FE36F-121F-4C17-BA45-101907B9B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64EC86A-F5E5-42B5-90B0-740048A4C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090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CB024DC-06EF-4FFD-AF48-AA14B957D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709766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625E0AB-3FAB-448D-A840-5CB9B185E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458949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1D7AA88-D49B-46E0-811B-0892514CF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3F215D6-F155-439F-8F0E-B5A79426A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3FE6FCD-84DF-471D-A0E7-7C87B966B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152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1CA63BB-9254-4CC1-883E-B15402145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F6B3FB0-9A11-4F91-8A3F-ED3E9BD8A0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1F57DDE-BA6F-426B-A3F7-5BB4F698DD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3108787-A5EB-4821-B7EE-E04FF2140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7517EA3-C594-4703-9D9F-D63178275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7092196-0CFB-433C-89E3-843E8E553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7957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BF6097E-C82C-4EA7-93B7-9111F29FC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F999AA3-4EBC-43D9-92FF-E0F9E5544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83A5131-F900-4F05-8427-CE3D1F5CCF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C04F4450-F5AB-4AA9-8CC2-408FF860F3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CC96DED3-6AD2-4CB3-8897-D92FCE2A3E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6DE4A58D-4AB3-4D7F-8244-3A08EBC75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F9DC2FF7-CDE2-4168-9220-A879C2E14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F38E46A2-22F8-474F-AF33-9800A1CBC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492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FFE7225-FE1C-4094-927B-2900C0D60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24795B94-A6E9-40D6-BBEC-996D4CD6A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9E319A2F-3595-44CC-A8F8-9A0850B39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EBAA6659-172D-48B0-9303-75BE894A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9930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E13C22EA-7976-48F7-AFC6-2333B57C1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39C33559-6E81-4129-BF9A-75E8E8B5E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F95366FE-219E-4810-B738-0DAA2010B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6876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80B34A3-86D9-44E7-87A0-85FF78701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E994F42-1757-4C8E-83BA-680C29210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5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C7129E3-0051-4785-B6E2-880046C7AF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351A1A9-7F5B-476D-A3F8-03C9A7BA5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0A777AA-FAC9-4535-B139-6438C00C4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
             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C377228-EB13-4296-8673-CE465850D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766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4CD43-5793-417A-B61C-FF549F363FAA}" type="datetimeFigureOut">
              <a:rPr lang="ru-RU" smtClean="0"/>
              <a:pPr/>
              <a:t>02.01.2024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F2A1-89DD-45D8-8FC4-66E3E8A74D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A0209CF-5FB2-4C62-80A2-0F02DCCF5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E54EE51D-FC0C-4816-9F84-DE380A24C8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5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600004C-4C41-49D5-8D9F-EF845B053F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CBC6402-69ED-489D-B785-FD8C91836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37CA10A-DEE3-4DB6-B435-F1759FC12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43BBA0C-FC0C-4DEF-98BB-AEA878232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8027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C42EFF7-EDD3-4901-ACE3-30F46825C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F068BEF7-794C-4CD0-97C7-B00EB31B85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A241957-9A94-4DD7-ABC7-1D23CAE68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6BE9C27-8E1A-40C9-B191-387FDB9E3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F4FC704-E769-4CCD-AC0E-E36F4AA15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290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B4A55DF9-2421-43EB-BF38-CC84BFC388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D203109B-E0B4-4F5D-B865-09ED94AAE6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47D62E3-B8FB-4239-BED6-DB94AEC6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B1AE4DE-0885-48CE-8F70-4954FBA27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33CDCA8-E495-47D1-AC71-66462D40B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8872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bg>
      <p:bgPr>
        <a:blipFill dpi="0" rotWithShape="1">
          <a:blip r:embed="rId2">
            <a:lum/>
          </a:blip>
          <a:srcRect/>
          <a:stretch>
            <a:fillRect b="8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6E1D788D-3812-4212-9B22-D7389498FB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00025" y="201613"/>
            <a:ext cx="2973743" cy="520282"/>
          </a:xfrm>
        </p:spPr>
        <p:txBody>
          <a:bodyPr wrap="square" lIns="108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aseline="0">
                <a:noFill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b="1" u="sng" dirty="0">
                <a:solidFill>
                  <a:srgbClr val="01649D"/>
                </a:solidFill>
              </a:rPr>
              <a:t>Название презентации</a:t>
            </a:r>
          </a:p>
          <a:p>
            <a:pPr lvl="0"/>
            <a:endParaRPr lang="ru-RU" dirty="0"/>
          </a:p>
        </p:txBody>
      </p:sp>
      <p:sp>
        <p:nvSpPr>
          <p:cNvPr id="8" name="Текст 6">
            <a:extLst>
              <a:ext uri="{FF2B5EF4-FFF2-40B4-BE49-F238E27FC236}">
                <a16:creationId xmlns="" xmlns:a16="http://schemas.microsoft.com/office/drawing/2014/main" id="{6E2DDF90-5138-4CD8-8811-D96AB5DE51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2599" y="1403167"/>
            <a:ext cx="8519561" cy="525322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834575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8EA89BE-EC80-41C1-ABA2-2E12C5059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5C028CA5-8AE3-495E-88E3-F6F1BC3D9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D0AB6CC1-519E-41DD-8156-470A074D9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2D69BE94-BFD1-4920-BC34-BECB17DA7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4086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5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9CB4C2-229D-4007-8FD3-85E0415E0B0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1815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3CFE1A-AE0B-47CE-9F9D-F79B8B20C60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3768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2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21BFBC-D810-474A-810E-3246DA42900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6162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8E9BB4-DD2C-40D1-AA21-A12C82CE8A7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9187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2B508-26D2-45AD-84EC-478689A7B4D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719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4CD43-5793-417A-B61C-FF549F363FAA}" type="datetimeFigureOut">
              <a:rPr lang="ru-RU" smtClean="0"/>
              <a:pPr/>
              <a:t>02.01.2024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F2A1-89DD-45D8-8FC4-66E3E8A74D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FCA2C-1F2A-400F-B3BE-3C6B7565333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2781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9E18D8-CE1F-4FF1-A946-E7AA2934B9D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735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7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BC5E8E-7B93-402E-A045-F814383162E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4204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63576E-9394-4AC6-870A-CC819D3919F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3980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58E973-3D8B-4E86-B23B-836951D2EBC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5289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66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66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B92306-21C8-4169-BF70-328EE49B64C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4402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66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C092280-6A29-4257-BB77-0EDBD4BE732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8051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CE54ED1-EB4D-444C-A153-1C202F1F54F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906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5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9CB4C2-229D-4007-8FD3-85E0415E0B0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4138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3CFE1A-AE0B-47CE-9F9D-F79B8B20C60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621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4CD43-5793-417A-B61C-FF549F363FAA}" type="datetimeFigureOut">
              <a:rPr lang="ru-RU" smtClean="0"/>
              <a:pPr/>
              <a:t>02.01.2024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F2A1-89DD-45D8-8FC4-66E3E8A74D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2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21BFBC-D810-474A-810E-3246DA42900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9318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8E9BB4-DD2C-40D1-AA21-A12C82CE8A7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180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2B508-26D2-45AD-84EC-478689A7B4D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6964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FCA2C-1F2A-400F-B3BE-3C6B7565333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18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9E18D8-CE1F-4FF1-A946-E7AA2934B9D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1190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7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BC5E8E-7B93-402E-A045-F814383162E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5652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63576E-9394-4AC6-870A-CC819D3919F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2512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58E973-3D8B-4E86-B23B-836951D2EBC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9196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66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66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B92306-21C8-4169-BF70-328EE49B64C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4411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66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C092280-6A29-4257-BB77-0EDBD4BE732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316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4CD43-5793-417A-B61C-FF549F363FAA}" type="datetimeFigureOut">
              <a:rPr lang="ru-RU" smtClean="0"/>
              <a:pPr/>
              <a:t>02.01.2024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F2A1-89DD-45D8-8FC4-66E3E8A74D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CE54ED1-EB4D-444C-A153-1C202F1F54F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8338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6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9CB4C2-229D-4007-8FD3-85E0415E0B0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1892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3CFE1A-AE0B-47CE-9F9D-F79B8B20C60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7351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3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21BFBC-D810-474A-810E-3246DA42900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0218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8E9BB4-DD2C-40D1-AA21-A12C82CE8A7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6097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4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2B508-26D2-45AD-84EC-478689A7B4D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5644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FCA2C-1F2A-400F-B3BE-3C6B7565333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44953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9E18D8-CE1F-4FF1-A946-E7AA2934B9D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3787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7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BC5E8E-7B93-402E-A045-F814383162E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29168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63576E-9394-4AC6-870A-CC819D3919F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826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4CD43-5793-417A-B61C-FF549F363FAA}" type="datetimeFigureOut">
              <a:rPr lang="ru-RU" smtClean="0"/>
              <a:pPr/>
              <a:t>02.01.2024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F2A1-89DD-45D8-8FC4-66E3E8A74D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58E973-3D8B-4E86-B23B-836951D2EBC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9435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66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66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B92306-21C8-4169-BF70-328EE49B64C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01992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66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C092280-6A29-4257-BB77-0EDBD4BE732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3058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CE54ED1-EB4D-444C-A153-1C202F1F54F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397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4CD43-5793-417A-B61C-FF549F363FAA}" type="datetimeFigureOut">
              <a:rPr lang="ru-RU" smtClean="0"/>
              <a:pPr/>
              <a:t>02.01.2024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F2A1-89DD-45D8-8FC4-66E3E8A74D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4CD43-5793-417A-B61C-FF549F363FAA}" type="datetimeFigureOut">
              <a:rPr lang="ru-RU" smtClean="0"/>
              <a:pPr/>
              <a:t>02.01.2024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F2A1-89DD-45D8-8FC4-66E3E8A74D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4CD43-5793-417A-B61C-FF549F363FAA}" type="datetimeFigureOut">
              <a:rPr lang="ru-RU" smtClean="0"/>
              <a:pPr/>
              <a:t>02.01.2024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F2A1-89DD-45D8-8FC4-66E3E8A74D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4CD43-5793-417A-B61C-FF549F363FAA}" type="datetimeFigureOut">
              <a:rPr lang="ru-RU" smtClean="0"/>
              <a:pPr/>
              <a:t>02.01.2024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BF2A1-89DD-45D8-8FC4-66E3E8A74D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455C1F7-B1F1-4006-B5F4-4366A8A4E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E2A555E-C316-4EF6-A64E-A3B41BB4FC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CD3E201-473C-46F3-89E1-2A9807711D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7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B4DD9-9FE2-4920-BB05-614A5C54D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7B8EAFF-78D4-4D47-AAD2-1F3A3F6FAD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7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663550D-E8CD-4448-B4A1-2DA0421FDA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7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B27D-A18B-4BE3-B1E1-7027D4DD41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370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FFCC"/>
            </a:gs>
            <a:gs pos="100000">
              <a:srgbClr val="99FFCC">
                <a:gamma/>
                <a:tint val="0"/>
                <a:invGamma/>
              </a:srgbClr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C34F7A0-FB01-48A2-B4B6-0F5F0C6D21C3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494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FFCC"/>
            </a:gs>
            <a:gs pos="100000">
              <a:srgbClr val="99FFCC">
                <a:gamma/>
                <a:tint val="0"/>
                <a:invGamma/>
              </a:srgbClr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C34F7A0-FB01-48A2-B4B6-0F5F0C6D21C3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973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FFCC"/>
            </a:gs>
            <a:gs pos="100000">
              <a:srgbClr val="99FFCC">
                <a:gamma/>
                <a:tint val="0"/>
                <a:invGamma/>
              </a:srgbClr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C34F7A0-FB01-48A2-B4B6-0F5F0C6D21C3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93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ollady.ru/puc/2/riska/3/12.jpg" TargetMode="Externa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12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hyperlink" Target="http://forum.materinstvo.ru/uploads/1210044466/post-44408-1210182984.png" TargetMode="External"/><Relationship Id="rId11" Type="http://schemas.openxmlformats.org/officeDocument/2006/relationships/image" Target="../media/image6.png"/><Relationship Id="rId5" Type="http://schemas.openxmlformats.org/officeDocument/2006/relationships/image" Target="../media/image2.jpeg"/><Relationship Id="rId10" Type="http://schemas.openxmlformats.org/officeDocument/2006/relationships/image" Target="../media/image5.png"/><Relationship Id="rId4" Type="http://schemas.openxmlformats.org/officeDocument/2006/relationships/hyperlink" Target="http://s47.radikal.ru/i116/0905/e9/0c02fc9f7086.jpg" TargetMode="External"/><Relationship Id="rId9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forum.materinstvo.ru/uploads/1210044466/post-44408-1210182984.png" TargetMode="Externa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5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hyperlink" Target="http://s47.radikal.ru/i116/0905/e9/0c02fc9f7086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ollady.ru/puc/2/riska/3/12.jpg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://forum.materinstvo.ru/uploads/1210044466/post-44408-1210182984.png" TargetMode="Externa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s47.radikal.ru/i116/0905/e9/0c02fc9f7086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s47.radikal.ru/i116/0905/e9/0c02fc9f7086.jpg" TargetMode="External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s47.radikal.ru/i116/0905/e9/0c02fc9f7086.jpg" TargetMode="Externa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98041"/>
            <a:ext cx="8229600" cy="1143000"/>
          </a:xfrm>
        </p:spPr>
        <p:txBody>
          <a:bodyPr/>
          <a:lstStyle/>
          <a:p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i-main-pic" descr="Картинка 5 из 6747">
            <a:hlinkClick r:id="rId4" tgtFrame="_blank"/>
          </p:cNvPr>
          <p:cNvPicPr>
            <a:picLocks noGrp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30" y="1113084"/>
            <a:ext cx="1728191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61 из 2138">
            <a:hlinkClick r:id="rId6" tgtFrame="_blank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9" y="982485"/>
            <a:ext cx="2555776" cy="292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-main-pic" descr="Картинка 37 из 392">
            <a:hlinkClick r:id="rId8" tgtFrame="_blank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30" y="3933056"/>
            <a:ext cx="2232248" cy="2657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3" y="3645036"/>
            <a:ext cx="1873622" cy="3079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751" y="1345095"/>
            <a:ext cx="3448050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748" y="4005064"/>
            <a:ext cx="3864130" cy="2748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Aleksejj_Rybnikov_-_Bu-ra-ti-no_4812545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83568" y="260648"/>
            <a:ext cx="609600" cy="609600"/>
          </a:xfrm>
          <a:prstGeom prst="rect">
            <a:avLst/>
          </a:prstGeom>
        </p:spPr>
      </p:pic>
      <p:pic>
        <p:nvPicPr>
          <p:cNvPr id="10" name="i-main-pic" descr="Картинка 37 из 392">
            <a:hlinkClick r:id="rId8" tgtFrame="_blank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30" y="3949597"/>
            <a:ext cx="2232248" cy="2657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646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89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edsovet.su/_ld/296/519979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Цели урока: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25760" y="1124751"/>
            <a:ext cx="889248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повторить: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знания по теме: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Таблица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умножения и деления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Умение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их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применять при решении различных заданий.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AutoShape 7"/>
          <p:cNvSpPr>
            <a:spLocks noChangeArrowheads="1"/>
          </p:cNvSpPr>
          <p:nvPr/>
        </p:nvSpPr>
        <p:spPr bwMode="auto">
          <a:xfrm>
            <a:off x="136731" y="188640"/>
            <a:ext cx="6118855" cy="1518071"/>
          </a:xfrm>
          <a:prstGeom prst="wedgeRoundRectCallout">
            <a:avLst>
              <a:gd name="adj1" fmla="val 32006"/>
              <a:gd name="adj2" fmla="val 114763"/>
              <a:gd name="adj3" fmla="val 16667"/>
            </a:avLst>
          </a:prstGeom>
          <a:solidFill>
            <a:srgbClr val="FFFFFF"/>
          </a:solidFill>
          <a:ln w="9525">
            <a:solidFill>
              <a:srgbClr val="99CCFF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«Решай-ка»</a:t>
            </a:r>
            <a:endParaRPr lang="ru-RU" sz="4000" b="1" i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7" name="WordArt 9"/>
          <p:cNvSpPr>
            <a:spLocks noChangeArrowheads="1" noChangeShapeType="1" noTextEdit="1"/>
          </p:cNvSpPr>
          <p:nvPr/>
        </p:nvSpPr>
        <p:spPr bwMode="auto">
          <a:xfrm>
            <a:off x="1476375" y="2636838"/>
            <a:ext cx="3384550" cy="646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b="1" i="1" kern="10" dirty="0">
              <a:ln w="19050">
                <a:solidFill>
                  <a:srgbClr val="00FF00"/>
                </a:solidFill>
                <a:round/>
                <a:headEnd/>
                <a:tailEnd/>
              </a:ln>
              <a:solidFill>
                <a:srgbClr val="008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187" name="WordArt 19"/>
          <p:cNvSpPr>
            <a:spLocks noChangeArrowheads="1" noChangeShapeType="1" noTextEdit="1"/>
          </p:cNvSpPr>
          <p:nvPr/>
        </p:nvSpPr>
        <p:spPr bwMode="auto">
          <a:xfrm>
            <a:off x="323850" y="5876953"/>
            <a:ext cx="2736850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b="1" i="1" kern="10" dirty="0">
              <a:ln w="19050">
                <a:solidFill>
                  <a:srgbClr val="FFCC99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5" name="i-main-pic" descr="Картинка 61 из 2138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6076" y="1706711"/>
            <a:ext cx="226774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31" y="1844824"/>
            <a:ext cx="3396825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83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 animBg="1"/>
      <p:bldP spid="717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7" name="WordArt 9"/>
          <p:cNvSpPr>
            <a:spLocks noChangeArrowheads="1" noChangeShapeType="1" noTextEdit="1"/>
          </p:cNvSpPr>
          <p:nvPr/>
        </p:nvSpPr>
        <p:spPr bwMode="auto">
          <a:xfrm>
            <a:off x="1476375" y="2636838"/>
            <a:ext cx="3384550" cy="646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b="1" i="1" kern="10" dirty="0">
              <a:ln w="19050">
                <a:solidFill>
                  <a:srgbClr val="00FF00"/>
                </a:solidFill>
                <a:round/>
                <a:headEnd/>
                <a:tailEnd/>
              </a:ln>
              <a:solidFill>
                <a:srgbClr val="008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187" name="WordArt 19"/>
          <p:cNvSpPr>
            <a:spLocks noChangeArrowheads="1" noChangeShapeType="1" noTextEdit="1"/>
          </p:cNvSpPr>
          <p:nvPr/>
        </p:nvSpPr>
        <p:spPr bwMode="auto">
          <a:xfrm>
            <a:off x="323850" y="5876953"/>
            <a:ext cx="2736850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b="1" i="1" kern="10" dirty="0">
              <a:ln w="19050">
                <a:solidFill>
                  <a:srgbClr val="FFCC99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548680"/>
            <a:ext cx="83529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Учебник стр. 68 № 1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 вариант -  1 строка выражений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 вариант – 2 строка выражений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491" y="2082621"/>
            <a:ext cx="89289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 вариант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27 : 9 = 3                   3 * 8: 6= 24 : 6 = 4    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21 : 3 + 0 * 6 =13      38 + 59 = 97 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605" y="4221088"/>
            <a:ext cx="72728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2 вариант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56 : 7= 8               2*9:3= 6   27:3+1*6=15       42 – 17= 25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98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784976" cy="764704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№ 3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6016262"/>
              </p:ext>
            </p:extLst>
          </p:nvPr>
        </p:nvGraphicFramePr>
        <p:xfrm>
          <a:off x="22694" y="764704"/>
          <a:ext cx="9013802" cy="6048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PDF" r:id="rId3" imgW="0" imgH="360" progId="FoxitPhantomPDF.Document">
                  <p:embed/>
                </p:oleObj>
              </mc:Choice>
              <mc:Fallback>
                <p:oleObj name="PDF" r:id="rId3" imgW="0" imgH="360" progId="FoxitPhantomPDF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694" y="764704"/>
                        <a:ext cx="9013802" cy="60486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616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1) 60 : 6 = 10 (кг) свеклы в одном ящике.</a:t>
            </a:r>
          </a:p>
          <a:p>
            <a:pPr marL="0" indent="0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2) 10 : 5 = 2 ( раза) </a:t>
            </a:r>
          </a:p>
          <a:p>
            <a:pPr marL="0" indent="0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Ответ: в 2 раза больше свеклы в ящике, чем в корзине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73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Monotype Corsiva" pitchFamily="66" charset="0"/>
              </a:rPr>
              <a:t>Тропинка « Привальная»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80928"/>
            <a:ext cx="2232248" cy="3413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124744"/>
            <a:ext cx="2450804" cy="4035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680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pedsovet.su/_ld/296/665795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1442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8" y="404676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Monotype Corsiva" pitchFamily="66" charset="0"/>
              </a:rPr>
              <a:t>Кто такой «ПАТРИОТ» </a:t>
            </a:r>
            <a:r>
              <a:rPr lang="ru-RU" sz="4800" dirty="0">
                <a:solidFill>
                  <a:srgbClr val="FF0000"/>
                </a:solidFill>
                <a:latin typeface="Monotype Corsiva" pitchFamily="66" charset="0"/>
              </a:rPr>
              <a:t>?</a:t>
            </a:r>
            <a:r>
              <a:rPr lang="ru-RU" sz="48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endParaRPr lang="ru-RU" sz="48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9" y="2204864"/>
            <a:ext cx="7920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Monotype Corsiva" pitchFamily="66" charset="0"/>
              </a:rPr>
              <a:t>Что такое «ПАТРИОТИЗМ»? </a:t>
            </a:r>
          </a:p>
          <a:p>
            <a:r>
              <a:rPr lang="ru-RU" sz="48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endParaRPr lang="ru-RU" sz="48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245018"/>
            <a:ext cx="1944216" cy="3197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134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pedsovet.su/_ld/296/665795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1442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8" y="404664"/>
            <a:ext cx="7920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Monotype Corsiva" pitchFamily="66" charset="0"/>
              </a:rPr>
              <a:t>ПАТРИОТ - </a:t>
            </a:r>
            <a:r>
              <a:rPr lang="ru-RU" sz="4800" dirty="0" smtClean="0">
                <a:latin typeface="Monotype Corsiva" pitchFamily="66" charset="0"/>
              </a:rPr>
              <a:t>человек, который любит свою Родину, Отечество.</a:t>
            </a:r>
            <a:r>
              <a:rPr lang="ru-RU" sz="48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endParaRPr lang="ru-RU" sz="48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9" y="2204864"/>
            <a:ext cx="79208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Monotype Corsiva" pitchFamily="66" charset="0"/>
              </a:rPr>
              <a:t>ПАТРИОТИЗМ – </a:t>
            </a:r>
          </a:p>
          <a:p>
            <a:pPr>
              <a:buFont typeface="Wingdings" pitchFamily="2" charset="2"/>
              <a:buChar char="v"/>
            </a:pPr>
            <a:r>
              <a:rPr lang="ru-RU" sz="4800" dirty="0" smtClean="0">
                <a:latin typeface="Monotype Corsiva" pitchFamily="66" charset="0"/>
              </a:rPr>
              <a:t> любовь к Родине;</a:t>
            </a:r>
          </a:p>
          <a:p>
            <a:pPr>
              <a:buFont typeface="Wingdings" pitchFamily="2" charset="2"/>
              <a:buChar char="v"/>
            </a:pPr>
            <a:r>
              <a:rPr lang="ru-RU" sz="4800" dirty="0" smtClean="0">
                <a:latin typeface="Monotype Corsiva" pitchFamily="66" charset="0"/>
              </a:rPr>
              <a:t> любовь к своему народу;</a:t>
            </a:r>
          </a:p>
          <a:p>
            <a:pPr>
              <a:buFont typeface="Wingdings" pitchFamily="2" charset="2"/>
              <a:buChar char="v"/>
            </a:pPr>
            <a:r>
              <a:rPr lang="ru-RU" sz="4800" dirty="0" smtClean="0">
                <a:latin typeface="Monotype Corsiva" pitchFamily="66" charset="0"/>
              </a:rPr>
              <a:t> служение Отечеству.</a:t>
            </a:r>
          </a:p>
          <a:p>
            <a:r>
              <a:rPr lang="ru-RU" sz="48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endParaRPr lang="ru-RU" sz="48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646079"/>
            <a:ext cx="1728192" cy="2842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pedsovet.su/_ld/296/665795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171400"/>
            <a:ext cx="9324528" cy="7029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67544" y="12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Monotype Corsiva" pitchFamily="66" charset="0"/>
              </a:rPr>
              <a:t>Тропинка « Привальная»</a:t>
            </a:r>
            <a:endParaRPr lang="ru-RU" sz="48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124748"/>
            <a:ext cx="842493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1090613"/>
            <a:endParaRPr lang="ru-RU" sz="2400" i="1" dirty="0" smtClean="0"/>
          </a:p>
          <a:p>
            <a:pPr marL="342900" indent="-342900"/>
            <a:endParaRPr lang="ru-RU" sz="2800" dirty="0" smtClean="0"/>
          </a:p>
          <a:p>
            <a:pPr marL="342900" indent="-342900"/>
            <a:endParaRPr lang="ru-RU" sz="2800" i="1" dirty="0" smtClean="0"/>
          </a:p>
          <a:p>
            <a:pPr marL="342900" indent="-342900"/>
            <a:endParaRPr lang="ru-RU" sz="2400" i="1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" y="1568351"/>
            <a:ext cx="658822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134" y="1638760"/>
            <a:ext cx="6871122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ногах постой-ка</a:t>
            </a:r>
            <a:b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Будто ты солдатик стойкий.</a:t>
            </a:r>
            <a:b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Ногу правую согни</a:t>
            </a:r>
            <a:b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 смотри, не упади,</a:t>
            </a:r>
            <a:b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теперь постой на левой</a:t>
            </a:r>
            <a:b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Если ты солдатик смелый.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хлопаем в ладоши, </a:t>
            </a:r>
            <a:r>
              <a:rPr lang="ru-RU" sz="36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топаем ногами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554" y="1340776"/>
            <a:ext cx="4402832" cy="5328591"/>
          </a:xfrm>
        </p:spPr>
        <p:txBody>
          <a:bodyPr/>
          <a:lstStyle/>
          <a:p>
            <a:pPr lvl="0">
              <a:buNone/>
            </a:pPr>
            <a:r>
              <a:rPr lang="ru-RU" sz="3600" b="1" i="1" dirty="0" smtClean="0">
                <a:solidFill>
                  <a:srgbClr val="C00000"/>
                </a:solidFill>
              </a:rPr>
              <a:t>1)   8 * 9  = 72 </a:t>
            </a:r>
          </a:p>
          <a:p>
            <a:pPr marL="742950" lvl="0" indent="-742950">
              <a:buAutoNum type="arabicParenR" startAt="2"/>
            </a:pPr>
            <a:r>
              <a:rPr lang="ru-RU" sz="3600" b="1" i="1" dirty="0" smtClean="0">
                <a:solidFill>
                  <a:srgbClr val="C00000"/>
                </a:solidFill>
              </a:rPr>
              <a:t>81: 9 = 8</a:t>
            </a:r>
            <a:endParaRPr lang="ru-RU" sz="3600" b="1" i="1" dirty="0">
              <a:solidFill>
                <a:srgbClr val="C00000"/>
              </a:solidFill>
            </a:endParaRPr>
          </a:p>
          <a:p>
            <a:pPr marL="0" lvl="0" indent="0">
              <a:buNone/>
            </a:pPr>
            <a:r>
              <a:rPr lang="ru-RU" sz="3600" b="1" i="1" dirty="0" smtClean="0">
                <a:solidFill>
                  <a:srgbClr val="C00000"/>
                </a:solidFill>
              </a:rPr>
              <a:t>3)   6*6 = 36</a:t>
            </a:r>
          </a:p>
          <a:p>
            <a:pPr lvl="0">
              <a:buNone/>
            </a:pPr>
            <a:r>
              <a:rPr lang="ru-RU" sz="3600" b="1" i="1" dirty="0" smtClean="0">
                <a:solidFill>
                  <a:srgbClr val="C00000"/>
                </a:solidFill>
              </a:rPr>
              <a:t>4)   45 : 9 = 5</a:t>
            </a:r>
          </a:p>
          <a:p>
            <a:pPr marL="514350" lvl="0" indent="-514350">
              <a:buAutoNum type="arabicParenR" startAt="5"/>
            </a:pPr>
            <a:r>
              <a:rPr lang="ru-RU" sz="3600" b="1" i="1" dirty="0" smtClean="0">
                <a:solidFill>
                  <a:srgbClr val="C00000"/>
                </a:solidFill>
              </a:rPr>
              <a:t>  24: 6 = 7</a:t>
            </a:r>
          </a:p>
          <a:p>
            <a:pPr marL="514350" lvl="0" indent="-514350">
              <a:buAutoNum type="arabicParenR" startAt="6"/>
            </a:pPr>
            <a:r>
              <a:rPr lang="ru-RU" sz="3600" b="1" i="1" dirty="0" smtClean="0">
                <a:solidFill>
                  <a:srgbClr val="C00000"/>
                </a:solidFill>
              </a:rPr>
              <a:t> 36 : 9 = 8</a:t>
            </a:r>
          </a:p>
          <a:p>
            <a:pPr marL="0" lvl="0" indent="0">
              <a:buNone/>
            </a:pPr>
            <a:r>
              <a:rPr lang="ru-RU" sz="3600" b="1" i="1" dirty="0" smtClean="0">
                <a:solidFill>
                  <a:srgbClr val="C00000"/>
                </a:solidFill>
              </a:rPr>
              <a:t>7)  7 * 7 = 49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556792"/>
            <a:ext cx="2595116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74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edsovet.su/_ld/296/519979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4" y="692696"/>
            <a:ext cx="8784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sz="54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1" y="188646"/>
            <a:ext cx="70567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«Предмет математики настолько серьезен, что полезно не упускать случаев делать его немного занимательным»</a:t>
            </a:r>
            <a:endParaRPr lang="ru-RU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7" name="Picture 1" descr="C:\Users\user\Pictures\Pasc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70" y="2420900"/>
            <a:ext cx="3286125" cy="391477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572001" y="2636913"/>
            <a:ext cx="3528392" cy="206210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latin typeface="Monotype Corsiva" pitchFamily="66" charset="0"/>
              </a:rPr>
              <a:t>Блез Паскаль</a:t>
            </a:r>
          </a:p>
          <a:p>
            <a:pPr algn="ctr"/>
            <a:r>
              <a:rPr lang="ru-RU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latin typeface="Monotype Corsiva" pitchFamily="66" charset="0"/>
              </a:rPr>
              <a:t>французский ученый</a:t>
            </a:r>
          </a:p>
          <a:p>
            <a:pPr algn="ctr"/>
            <a:r>
              <a:rPr lang="ru-RU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latin typeface="Monotype Corsiva" pitchFamily="66" charset="0"/>
              </a:rPr>
              <a:t>19.06.1623- 19.08.1662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AutoShape 7"/>
          <p:cNvSpPr>
            <a:spLocks noChangeArrowheads="1"/>
          </p:cNvSpPr>
          <p:nvPr/>
        </p:nvSpPr>
        <p:spPr bwMode="auto">
          <a:xfrm>
            <a:off x="136731" y="191950"/>
            <a:ext cx="6118855" cy="1518071"/>
          </a:xfrm>
          <a:prstGeom prst="wedgeRoundRectCallout">
            <a:avLst>
              <a:gd name="adj1" fmla="val 32006"/>
              <a:gd name="adj2" fmla="val 114763"/>
              <a:gd name="adj3" fmla="val 16667"/>
            </a:avLst>
          </a:prstGeom>
          <a:solidFill>
            <a:srgbClr val="FFFFFF"/>
          </a:solidFill>
          <a:ln w="9525">
            <a:solidFill>
              <a:srgbClr val="99CCFF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«Подумай-ка»</a:t>
            </a:r>
            <a:endParaRPr lang="ru-RU" sz="4000" b="1" i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7" name="WordArt 9"/>
          <p:cNvSpPr>
            <a:spLocks noChangeArrowheads="1" noChangeShapeType="1" noTextEdit="1"/>
          </p:cNvSpPr>
          <p:nvPr/>
        </p:nvSpPr>
        <p:spPr bwMode="auto">
          <a:xfrm>
            <a:off x="1476375" y="2636838"/>
            <a:ext cx="3384550" cy="646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b="1" i="1" kern="10" dirty="0">
              <a:ln w="19050">
                <a:solidFill>
                  <a:srgbClr val="00FF00"/>
                </a:solidFill>
                <a:round/>
                <a:headEnd/>
                <a:tailEnd/>
              </a:ln>
              <a:solidFill>
                <a:srgbClr val="008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187" name="WordArt 19"/>
          <p:cNvSpPr>
            <a:spLocks noChangeArrowheads="1" noChangeShapeType="1" noTextEdit="1"/>
          </p:cNvSpPr>
          <p:nvPr/>
        </p:nvSpPr>
        <p:spPr bwMode="auto">
          <a:xfrm>
            <a:off x="323850" y="5876953"/>
            <a:ext cx="2736850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b="1" i="1" kern="10" dirty="0">
              <a:ln w="19050">
                <a:solidFill>
                  <a:srgbClr val="FFCC99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31" y="1844824"/>
            <a:ext cx="3396825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570" y="2708920"/>
            <a:ext cx="4758058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829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 animBg="1"/>
      <p:bldP spid="717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8064896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22314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Карточка № 1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Р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= (6+4) *2 = 20 см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Ответ: Р=20 см </a:t>
            </a:r>
          </a:p>
          <a:p>
            <a:pPr marL="0" indent="0">
              <a:spcAft>
                <a:spcPts val="0"/>
              </a:spcAft>
              <a:buNone/>
            </a:pPr>
            <a:endParaRPr lang="ru-RU" sz="2400" dirty="0" smtClean="0">
              <a:solidFill>
                <a:srgbClr val="C89800"/>
              </a:solidFill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C89800"/>
                </a:solidFill>
                <a:latin typeface="Times New Roman"/>
                <a:ea typeface="Times New Roman"/>
              </a:rPr>
              <a:t>Карточка </a:t>
            </a:r>
            <a:r>
              <a:rPr lang="ru-RU" sz="2400" b="1" dirty="0">
                <a:solidFill>
                  <a:srgbClr val="C89800"/>
                </a:solidFill>
                <a:latin typeface="Times New Roman"/>
                <a:ea typeface="Times New Roman"/>
              </a:rPr>
              <a:t>№ 2</a:t>
            </a:r>
            <a:r>
              <a:rPr lang="ru-RU" sz="2400" b="1" dirty="0" smtClean="0">
                <a:solidFill>
                  <a:srgbClr val="C89800"/>
                </a:solidFill>
                <a:latin typeface="Times New Roman"/>
                <a:ea typeface="Times New Roman"/>
              </a:rPr>
              <a:t>.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C89800"/>
                </a:solidFill>
                <a:latin typeface="Times New Roman"/>
                <a:ea typeface="Times New Roman"/>
              </a:rPr>
              <a:t>Р = ( 8 + 2) * 2 =20 см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rgbClr val="C89800"/>
                </a:solidFill>
                <a:latin typeface="Times New Roman"/>
                <a:ea typeface="Times New Roman"/>
              </a:rPr>
              <a:t>S = 8 * 2 = 16 c</a:t>
            </a:r>
            <a:r>
              <a:rPr lang="ru-RU" sz="2400" b="1" dirty="0" smtClean="0">
                <a:solidFill>
                  <a:srgbClr val="C89800"/>
                </a:solidFill>
                <a:latin typeface="Times New Roman"/>
                <a:ea typeface="Times New Roman"/>
              </a:rPr>
              <a:t>м2</a:t>
            </a:r>
            <a:endParaRPr lang="ru-RU" sz="2400" b="1" dirty="0">
              <a:solidFill>
                <a:srgbClr val="C89800"/>
              </a:solidFill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C89800"/>
                </a:solidFill>
                <a:latin typeface="Times New Roman"/>
                <a:ea typeface="Times New Roman"/>
              </a:rPr>
              <a:t>Ответ: Р=20 </a:t>
            </a:r>
            <a:r>
              <a:rPr lang="ru-RU" sz="2400" b="1" dirty="0">
                <a:solidFill>
                  <a:srgbClr val="C89800"/>
                </a:solidFill>
                <a:latin typeface="Times New Roman"/>
                <a:ea typeface="Times New Roman"/>
              </a:rPr>
              <a:t>см,  S =16 см2</a:t>
            </a:r>
          </a:p>
          <a:p>
            <a:pPr marL="0" indent="0">
              <a:spcAft>
                <a:spcPts val="0"/>
              </a:spcAft>
              <a:buNone/>
            </a:pPr>
            <a:endParaRPr lang="ru-RU" sz="2400" b="1" dirty="0">
              <a:solidFill>
                <a:srgbClr val="C898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Карточка </a:t>
            </a:r>
            <a:r>
              <a:rPr lang="ru-RU" sz="2400" b="1" dirty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№ 3.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Ширина = 9 : 3= 3 см 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S = 9 * 3 = 27 </a:t>
            </a:r>
            <a:r>
              <a:rPr lang="ru-RU" sz="2400" b="1" dirty="0" smtClean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см2 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Р = 9+3+9+3 = 24 см  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Ответ:</a:t>
            </a:r>
            <a:endParaRPr lang="ru-RU" sz="2400" b="1" dirty="0">
              <a:solidFill>
                <a:srgbClr val="00863D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Р=24 </a:t>
            </a:r>
            <a:r>
              <a:rPr lang="ru-RU" sz="2400" b="1" dirty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см,  S =27 см2</a:t>
            </a:r>
          </a:p>
          <a:p>
            <a:pPr marL="0" indent="0">
              <a:buNone/>
            </a:pPr>
            <a:endParaRPr lang="ru-RU" sz="2400" b="1" dirty="0">
              <a:solidFill>
                <a:srgbClr val="00863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3284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7"/>
          <p:cNvSpPr>
            <a:spLocks noGrp="1" noChangeArrowheads="1"/>
          </p:cNvSpPr>
          <p:nvPr>
            <p:ph type="title"/>
          </p:nvPr>
        </p:nvSpPr>
        <p:spPr bwMode="auto">
          <a:prstGeom prst="wedgeRoundRectCallout">
            <a:avLst>
              <a:gd name="adj1" fmla="val 32006"/>
              <a:gd name="adj2" fmla="val 114763"/>
              <a:gd name="adj3" fmla="val 16667"/>
            </a:avLst>
          </a:prstGeom>
          <a:solidFill>
            <a:srgbClr val="FFFFFF"/>
          </a:solidFill>
          <a:ln w="9525">
            <a:solidFill>
              <a:srgbClr val="99CCFF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«Повторяй-ка»</a:t>
            </a:r>
            <a:endParaRPr lang="ru-RU" sz="4000" b="1" i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3456384" cy="4706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132856"/>
            <a:ext cx="2952328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228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769B5EDC-30C9-43FA-A237-CF83464164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32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Рефлексия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00EEDE4-EA52-4A59-9EDC-382C92FAF7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="" xmlns:a16="http://schemas.microsoft.com/office/drawing/2014/main" id="{D6C1062A-AC42-49CB-907E-9C6295B011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540546"/>
              </p:ext>
            </p:extLst>
          </p:nvPr>
        </p:nvGraphicFramePr>
        <p:xfrm>
          <a:off x="107504" y="44624"/>
          <a:ext cx="8928993" cy="67865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6331">
                  <a:extLst>
                    <a:ext uri="{9D8B030D-6E8A-4147-A177-3AD203B41FA5}">
                      <a16:colId xmlns="" xmlns:a16="http://schemas.microsoft.com/office/drawing/2014/main" val="1914913052"/>
                    </a:ext>
                  </a:extLst>
                </a:gridCol>
                <a:gridCol w="2976331">
                  <a:extLst>
                    <a:ext uri="{9D8B030D-6E8A-4147-A177-3AD203B41FA5}">
                      <a16:colId xmlns="" xmlns:a16="http://schemas.microsoft.com/office/drawing/2014/main" val="1067459723"/>
                    </a:ext>
                  </a:extLst>
                </a:gridCol>
                <a:gridCol w="2976331">
                  <a:extLst>
                    <a:ext uri="{9D8B030D-6E8A-4147-A177-3AD203B41FA5}">
                      <a16:colId xmlns="" xmlns:a16="http://schemas.microsoft.com/office/drawing/2014/main" val="3576763899"/>
                    </a:ext>
                  </a:extLst>
                </a:gridCol>
              </a:tblGrid>
              <a:tr h="3915210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1.</a:t>
                      </a:r>
                    </a:p>
                    <a:p>
                      <a:pPr algn="ctr"/>
                      <a:r>
                        <a:rPr lang="ru-RU" sz="4000" dirty="0" smtClean="0"/>
                        <a:t>Я</a:t>
                      </a:r>
                      <a:r>
                        <a:rPr lang="ru-RU" sz="4000" baseline="0" dirty="0" smtClean="0"/>
                        <a:t> </a:t>
                      </a:r>
                      <a:r>
                        <a:rPr lang="ru-RU" sz="4000" baseline="0" dirty="0"/>
                        <a:t>все понял и все решил</a:t>
                      </a:r>
                      <a:endParaRPr lang="ru-RU" sz="4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2.</a:t>
                      </a:r>
                    </a:p>
                    <a:p>
                      <a:pPr algn="ctr"/>
                      <a:r>
                        <a:rPr lang="ru-RU" sz="4000" dirty="0" smtClean="0"/>
                        <a:t>Я</a:t>
                      </a:r>
                      <a:r>
                        <a:rPr lang="ru-RU" sz="4000" baseline="0" dirty="0" smtClean="0"/>
                        <a:t> </a:t>
                      </a:r>
                      <a:r>
                        <a:rPr lang="ru-RU" sz="4000" baseline="0" dirty="0"/>
                        <a:t>многое понял, но не все получалось решить</a:t>
                      </a:r>
                      <a:endParaRPr lang="ru-RU" sz="4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3.</a:t>
                      </a:r>
                    </a:p>
                    <a:p>
                      <a:pPr algn="ctr"/>
                      <a:r>
                        <a:rPr lang="ru-RU" sz="4000" baseline="0" dirty="0" smtClean="0"/>
                        <a:t>Я многое не понял…</a:t>
                      </a:r>
                      <a:endParaRPr lang="ru-RU" sz="40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2212007866"/>
                  </a:ext>
                </a:extLst>
              </a:tr>
              <a:tr h="287129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2864326700"/>
                  </a:ext>
                </a:extLst>
              </a:tr>
            </a:tbl>
          </a:graphicData>
        </a:graphic>
      </p:graphicFrame>
      <p:pic>
        <p:nvPicPr>
          <p:cNvPr id="14" name="Рисунок 13" descr="Большой палец вверх (цыпленок)">
            <a:extLst>
              <a:ext uri="{FF2B5EF4-FFF2-40B4-BE49-F238E27FC236}">
                <a16:creationId xmlns="" xmlns:a16="http://schemas.microsoft.com/office/drawing/2014/main" id="{173469D8-3C55-48C2-AAE7-AF14D9698B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088" y="3898563"/>
            <a:ext cx="2072807" cy="2757855"/>
          </a:xfrm>
          <a:prstGeom prst="rect">
            <a:avLst/>
          </a:prstGeom>
        </p:spPr>
      </p:pic>
      <p:pic>
        <p:nvPicPr>
          <p:cNvPr id="16" name="Рисунок 15" descr="Думаю (цыпленок)">
            <a:extLst>
              <a:ext uri="{FF2B5EF4-FFF2-40B4-BE49-F238E27FC236}">
                <a16:creationId xmlns="" xmlns:a16="http://schemas.microsoft.com/office/drawing/2014/main" id="{6BBA3C42-53ED-47C4-A429-4C5DEDCE1C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917" y="3982090"/>
            <a:ext cx="2360685" cy="2590799"/>
          </a:xfrm>
          <a:prstGeom prst="rect">
            <a:avLst/>
          </a:prstGeom>
        </p:spPr>
      </p:pic>
      <p:pic>
        <p:nvPicPr>
          <p:cNvPr id="18" name="Рисунок 17" descr="Плачущий цыпленок">
            <a:extLst>
              <a:ext uri="{FF2B5EF4-FFF2-40B4-BE49-F238E27FC236}">
                <a16:creationId xmlns="" xmlns:a16="http://schemas.microsoft.com/office/drawing/2014/main" id="{6E2B5728-112E-4F8B-94DB-5263CB5E79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63" y="3617756"/>
            <a:ext cx="2370074" cy="316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72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Домашняя работа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Стр. 69 № 3 </a:t>
            </a:r>
          </a:p>
          <a:p>
            <a:endParaRPr lang="ru-RU" dirty="0"/>
          </a:p>
          <a:p>
            <a:r>
              <a:rPr lang="ru-RU" dirty="0" smtClean="0"/>
              <a:t>1 ряд – 1 строка </a:t>
            </a:r>
          </a:p>
          <a:p>
            <a:r>
              <a:rPr lang="ru-RU" dirty="0" smtClean="0"/>
              <a:t>2 ряд – 2 строка </a:t>
            </a:r>
          </a:p>
          <a:p>
            <a:r>
              <a:rPr lang="ru-RU" dirty="0" smtClean="0"/>
              <a:t>3 ряд 3 строка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1287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pedsovet.su/_ld/296/665795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1442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8" y="404676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Monotype Corsiva" pitchFamily="66" charset="0"/>
              </a:rPr>
              <a:t>       </a:t>
            </a:r>
            <a:endParaRPr lang="ru-RU" sz="48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9" y="1412776"/>
            <a:ext cx="7920880" cy="467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algn="ctr">
              <a:lnSpc>
                <a:spcPct val="115000"/>
              </a:lnSpc>
              <a:spcAft>
                <a:spcPts val="0"/>
              </a:spcAft>
              <a:tabLst>
                <a:tab pos="475615" algn="l"/>
              </a:tabLst>
            </a:pPr>
            <a:r>
              <a:rPr lang="ru-RU" sz="3600" spc="-50" dirty="0">
                <a:latin typeface="Times New Roman"/>
                <a:ea typeface="Calibri"/>
                <a:cs typeface="Times New Roman"/>
              </a:rPr>
              <a:t>Вы все молодцы! Вы все удальцы!</a:t>
            </a:r>
            <a:endParaRPr lang="ru-RU" sz="3600" dirty="0">
              <a:ea typeface="Calibri"/>
              <a:cs typeface="Times New Roman"/>
            </a:endParaRPr>
          </a:p>
          <a:p>
            <a:pPr marL="228600" algn="ctr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3600" spc="-30" dirty="0">
                <a:latin typeface="Times New Roman"/>
                <a:ea typeface="Calibri"/>
                <a:cs typeface="Times New Roman"/>
              </a:rPr>
              <a:t>Хоть  </a:t>
            </a:r>
            <a:r>
              <a:rPr lang="ru-RU" sz="3600" spc="-20" dirty="0">
                <a:latin typeface="Times New Roman"/>
                <a:ea typeface="Calibri"/>
                <a:cs typeface="Times New Roman"/>
              </a:rPr>
              <a:t>математика </a:t>
            </a:r>
            <a:r>
              <a:rPr lang="ru-RU" sz="3600" dirty="0">
                <a:latin typeface="Times New Roman"/>
                <a:ea typeface="Calibri"/>
                <a:cs typeface="Times New Roman"/>
              </a:rPr>
              <a:t>серьёзна и </a:t>
            </a:r>
            <a:r>
              <a:rPr lang="ru-RU" sz="3600" dirty="0" smtClean="0">
                <a:latin typeface="Times New Roman"/>
                <a:ea typeface="Calibri"/>
                <a:cs typeface="Times New Roman"/>
              </a:rPr>
              <a:t>трудна!</a:t>
            </a:r>
            <a:endParaRPr lang="ru-RU" sz="3600" dirty="0" smtClean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spc="-10" dirty="0" smtClean="0">
                <a:latin typeface="Times New Roman"/>
                <a:ea typeface="Calibri"/>
                <a:cs typeface="Times New Roman"/>
              </a:rPr>
              <a:t>Но если чуть-чуть постараться,</a:t>
            </a:r>
            <a:endParaRPr lang="ru-RU" sz="3600" dirty="0" smtClean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spc="-70" dirty="0" smtClean="0">
                <a:latin typeface="Times New Roman"/>
                <a:ea typeface="Calibri"/>
                <a:cs typeface="Times New Roman"/>
              </a:rPr>
              <a:t>То </a:t>
            </a:r>
            <a:r>
              <a:rPr lang="ru-RU" sz="3600" spc="-70" dirty="0">
                <a:latin typeface="Times New Roman"/>
                <a:ea typeface="Calibri"/>
                <a:cs typeface="Times New Roman"/>
              </a:rPr>
              <a:t>можно и в ней шутить  и играть,</a:t>
            </a:r>
            <a:endParaRPr lang="ru-RU" sz="3600" dirty="0">
              <a:ea typeface="Calibri"/>
              <a:cs typeface="Times New Roman"/>
            </a:endParaRPr>
          </a:p>
          <a:p>
            <a:r>
              <a:rPr lang="ru-RU" sz="3600" dirty="0" smtClean="0">
                <a:latin typeface="Times New Roman"/>
                <a:ea typeface="Calibri"/>
              </a:rPr>
              <a:t>      А </a:t>
            </a:r>
            <a:r>
              <a:rPr lang="ru-RU" sz="3600" dirty="0">
                <a:latin typeface="Times New Roman"/>
                <a:ea typeface="Calibri"/>
              </a:rPr>
              <a:t>также смеяться и улыбаться.! </a:t>
            </a:r>
            <a:endParaRPr lang="ru-RU" sz="3600" dirty="0" smtClean="0">
              <a:solidFill>
                <a:prstClr val="black"/>
              </a:solidFill>
              <a:latin typeface="Monotype Corsiva" pitchFamily="66" charset="0"/>
            </a:endParaRPr>
          </a:p>
          <a:p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      СПАСИБО  за  УРОК.! </a:t>
            </a:r>
          </a:p>
          <a:p>
            <a:r>
              <a:rPr lang="ru-RU" sz="48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endParaRPr lang="ru-RU" sz="48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23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Путешествие по сказочным тропинкам   страны «Математика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-main-pic" descr="Картинка 5 из 6747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340768"/>
            <a:ext cx="2880320" cy="256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61 из 2138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1" y="4221089"/>
            <a:ext cx="1941671" cy="2577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-main-pic" descr="Картинка 37 из 392">
            <a:hlinkClick r:id="rId6" tgtFrame="_blank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167" y="4175075"/>
            <a:ext cx="2448274" cy="2657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8" y="4221088"/>
            <a:ext cx="2377677" cy="2636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616" y="4221089"/>
            <a:ext cx="2426695" cy="263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35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49080"/>
            <a:ext cx="8568952" cy="262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707320"/>
            <a:ext cx="2569485" cy="2825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404664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Знания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124744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Дружелюбие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1771075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Умение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87524" y="2492758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Взаимопомощь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7524" y="3072342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Внимание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38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8 0.00255 L 0.73837 0.181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69" y="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424 0.01065 L 0.68125 0.0263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51" y="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82 0.00579 L 0.73628 0.0162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73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382 4.44444E-6 L 0.68142 -0.0525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72" y="-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57 0.00532 L 0.67379 -0.0891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11" y="-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4" y="1700808"/>
            <a:ext cx="8784976" cy="1431032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5400" b="1" dirty="0">
                <a:solidFill>
                  <a:srgbClr val="FF0000"/>
                </a:solidFill>
                <a:latin typeface="Monotype Corsiva" pitchFamily="66" charset="0"/>
                <a:ea typeface="+mn-ea"/>
                <a:cs typeface="+mn-cs"/>
              </a:rPr>
              <a:t>Тропинка « </a:t>
            </a:r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  <a:ea typeface="+mn-ea"/>
                <a:cs typeface="+mn-cs"/>
              </a:rPr>
              <a:t>Сосчитай-ка»</a:t>
            </a:r>
            <a:r>
              <a:rPr lang="ru-RU" sz="5400" b="1" dirty="0">
                <a:solidFill>
                  <a:srgbClr val="FF0000"/>
                </a:solidFill>
                <a:latin typeface="Monotype Corsiva" pitchFamily="66" charset="0"/>
                <a:ea typeface="+mn-ea"/>
                <a:cs typeface="+mn-cs"/>
              </a:rPr>
              <a:t/>
            </a:r>
            <a:br>
              <a:rPr lang="ru-RU" sz="5400" b="1" dirty="0">
                <a:solidFill>
                  <a:srgbClr val="FF0000"/>
                </a:solidFill>
                <a:latin typeface="Monotype Corsiva" pitchFamily="66" charset="0"/>
                <a:ea typeface="+mn-ea"/>
                <a:cs typeface="+mn-cs"/>
              </a:rPr>
            </a:br>
            <a:endParaRPr lang="ru-RU" sz="5400" b="1" dirty="0"/>
          </a:p>
        </p:txBody>
      </p:sp>
      <p:pic>
        <p:nvPicPr>
          <p:cNvPr id="4" name="i-main-pic" descr="Картинка 5 из 6747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141663"/>
            <a:ext cx="2952328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166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1259632" y="404664"/>
            <a:ext cx="6121400" cy="1008310"/>
          </a:xfrm>
          <a:prstGeom prst="wedgeRoundRectCallout">
            <a:avLst>
              <a:gd name="adj1" fmla="val -41495"/>
              <a:gd name="adj2" fmla="val 565426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>
                <a:solidFill>
                  <a:srgbClr val="993300"/>
                </a:solidFill>
                <a:latin typeface="Georgia" pitchFamily="18" charset="0"/>
              </a:rPr>
              <a:t>Какое </a:t>
            </a:r>
            <a:r>
              <a:rPr lang="ru-RU" sz="2400" b="1" i="1" dirty="0" smtClean="0">
                <a:solidFill>
                  <a:srgbClr val="993300"/>
                </a:solidFill>
                <a:latin typeface="Georgia" pitchFamily="18" charset="0"/>
              </a:rPr>
              <a:t> число </a:t>
            </a:r>
            <a:r>
              <a:rPr lang="ru-RU" sz="2400" b="1" i="1" dirty="0">
                <a:solidFill>
                  <a:srgbClr val="993300"/>
                </a:solidFill>
                <a:latin typeface="Georgia" pitchFamily="18" charset="0"/>
              </a:rPr>
              <a:t>пропущено?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339977" y="1341466"/>
            <a:ext cx="3816350" cy="3025775"/>
            <a:chOff x="1474" y="845"/>
            <a:chExt cx="2404" cy="1906"/>
          </a:xfrm>
        </p:grpSpPr>
        <p:sp>
          <p:nvSpPr>
            <p:cNvPr id="16389" name="AutoShape 5"/>
            <p:cNvSpPr>
              <a:spLocks noChangeArrowheads="1"/>
            </p:cNvSpPr>
            <p:nvPr/>
          </p:nvSpPr>
          <p:spPr bwMode="auto">
            <a:xfrm>
              <a:off x="1474" y="845"/>
              <a:ext cx="2404" cy="1905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390" name="Freeform 6"/>
            <p:cNvSpPr>
              <a:spLocks/>
            </p:cNvSpPr>
            <p:nvPr/>
          </p:nvSpPr>
          <p:spPr bwMode="auto">
            <a:xfrm>
              <a:off x="2669" y="874"/>
              <a:ext cx="9" cy="1276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276"/>
                </a:cxn>
              </a:cxnLst>
              <a:rect l="0" t="0" r="r" b="b"/>
              <a:pathLst>
                <a:path w="9" h="1276">
                  <a:moveTo>
                    <a:pt x="9" y="0"/>
                  </a:moveTo>
                  <a:lnTo>
                    <a:pt x="0" y="1276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391" name="Line 7"/>
            <p:cNvSpPr>
              <a:spLocks noChangeShapeType="1"/>
            </p:cNvSpPr>
            <p:nvPr/>
          </p:nvSpPr>
          <p:spPr bwMode="auto">
            <a:xfrm>
              <a:off x="2653" y="2115"/>
              <a:ext cx="1225" cy="6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392" name="Freeform 8"/>
            <p:cNvSpPr>
              <a:spLocks/>
            </p:cNvSpPr>
            <p:nvPr/>
          </p:nvSpPr>
          <p:spPr bwMode="auto">
            <a:xfrm>
              <a:off x="1474" y="2112"/>
              <a:ext cx="1195" cy="639"/>
            </a:xfrm>
            <a:custGeom>
              <a:avLst/>
              <a:gdLst/>
              <a:ahLst/>
              <a:cxnLst>
                <a:cxn ang="0">
                  <a:pos x="0" y="639"/>
                </a:cxn>
                <a:cxn ang="0">
                  <a:pos x="1195" y="0"/>
                </a:cxn>
              </a:cxnLst>
              <a:rect l="0" t="0" r="r" b="b"/>
              <a:pathLst>
                <a:path w="1195" h="639">
                  <a:moveTo>
                    <a:pt x="0" y="639"/>
                  </a:moveTo>
                  <a:lnTo>
                    <a:pt x="1195" y="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393" name="Freeform 9"/>
            <p:cNvSpPr>
              <a:spLocks/>
            </p:cNvSpPr>
            <p:nvPr/>
          </p:nvSpPr>
          <p:spPr bwMode="auto">
            <a:xfrm>
              <a:off x="2678" y="883"/>
              <a:ext cx="1124" cy="18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24" y="1805"/>
                </a:cxn>
                <a:cxn ang="0">
                  <a:pos x="10" y="1210"/>
                </a:cxn>
              </a:cxnLst>
              <a:rect l="0" t="0" r="r" b="b"/>
              <a:pathLst>
                <a:path w="1124" h="1805">
                  <a:moveTo>
                    <a:pt x="0" y="0"/>
                  </a:moveTo>
                  <a:lnTo>
                    <a:pt x="1124" y="1805"/>
                  </a:lnTo>
                  <a:lnTo>
                    <a:pt x="10" y="1210"/>
                  </a:lnTo>
                </a:path>
              </a:pathLst>
            </a:cu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tint val="0"/>
                    <a:invGamma/>
                  </a:srgbClr>
                </a:gs>
              </a:gsLst>
              <a:path path="rect">
                <a:fillToRect t="100000" r="100000"/>
              </a:path>
            </a:gradFill>
            <a:ln w="9525">
              <a:solidFill>
                <a:srgbClr val="FFFF99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394" name="Freeform 10"/>
            <p:cNvSpPr>
              <a:spLocks/>
            </p:cNvSpPr>
            <p:nvPr/>
          </p:nvSpPr>
          <p:spPr bwMode="auto">
            <a:xfrm>
              <a:off x="1546" y="2131"/>
              <a:ext cx="2227" cy="595"/>
            </a:xfrm>
            <a:custGeom>
              <a:avLst/>
              <a:gdLst/>
              <a:ahLst/>
              <a:cxnLst>
                <a:cxn ang="0">
                  <a:pos x="2227" y="586"/>
                </a:cxn>
                <a:cxn ang="0">
                  <a:pos x="0" y="595"/>
                </a:cxn>
                <a:cxn ang="0">
                  <a:pos x="1113" y="0"/>
                </a:cxn>
              </a:cxnLst>
              <a:rect l="0" t="0" r="r" b="b"/>
              <a:pathLst>
                <a:path w="2227" h="595">
                  <a:moveTo>
                    <a:pt x="2227" y="586"/>
                  </a:moveTo>
                  <a:lnTo>
                    <a:pt x="0" y="595"/>
                  </a:lnTo>
                  <a:lnTo>
                    <a:pt x="1113" y="0"/>
                  </a:lnTo>
                </a:path>
              </a:pathLst>
            </a:custGeom>
            <a:gradFill rotWithShape="1">
              <a:gsLst>
                <a:gs pos="0">
                  <a:srgbClr val="FFCCFF"/>
                </a:gs>
                <a:gs pos="100000">
                  <a:srgbClr val="FFCCFF">
                    <a:gamma/>
                    <a:tint val="0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>
              <a:solidFill>
                <a:srgbClr val="FFCCFF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395" name="Freeform 11"/>
            <p:cNvSpPr>
              <a:spLocks/>
            </p:cNvSpPr>
            <p:nvPr/>
          </p:nvSpPr>
          <p:spPr bwMode="auto">
            <a:xfrm>
              <a:off x="1554" y="902"/>
              <a:ext cx="1105" cy="1777"/>
            </a:xfrm>
            <a:custGeom>
              <a:avLst/>
              <a:gdLst/>
              <a:ahLst/>
              <a:cxnLst>
                <a:cxn ang="0">
                  <a:pos x="0" y="1777"/>
                </a:cxn>
                <a:cxn ang="0">
                  <a:pos x="1105" y="0"/>
                </a:cxn>
                <a:cxn ang="0">
                  <a:pos x="1096" y="1181"/>
                </a:cxn>
              </a:cxnLst>
              <a:rect l="0" t="0" r="r" b="b"/>
              <a:pathLst>
                <a:path w="1105" h="1777">
                  <a:moveTo>
                    <a:pt x="0" y="1777"/>
                  </a:moveTo>
                  <a:lnTo>
                    <a:pt x="1105" y="0"/>
                  </a:lnTo>
                  <a:lnTo>
                    <a:pt x="1096" y="1181"/>
                  </a:lnTo>
                </a:path>
              </a:pathLst>
            </a:custGeom>
            <a:gradFill rotWithShape="1">
              <a:gsLst>
                <a:gs pos="0">
                  <a:srgbClr val="00FFFF"/>
                </a:gs>
                <a:gs pos="100000">
                  <a:srgbClr val="00FFFF">
                    <a:gamma/>
                    <a:tint val="0"/>
                    <a:invGamma/>
                  </a:srgbClr>
                </a:gs>
              </a:gsLst>
              <a:path path="rect">
                <a:fillToRect l="100000" t="100000"/>
              </a:path>
            </a:gradFill>
            <a:ln w="9525">
              <a:solidFill>
                <a:srgbClr val="00FFFF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5080002" y="3214892"/>
            <a:ext cx="3816350" cy="3025775"/>
            <a:chOff x="1474" y="845"/>
            <a:chExt cx="2404" cy="1906"/>
          </a:xfrm>
        </p:grpSpPr>
        <p:sp>
          <p:nvSpPr>
            <p:cNvPr id="16397" name="AutoShape 13"/>
            <p:cNvSpPr>
              <a:spLocks noChangeArrowheads="1"/>
            </p:cNvSpPr>
            <p:nvPr/>
          </p:nvSpPr>
          <p:spPr bwMode="auto">
            <a:xfrm>
              <a:off x="1474" y="845"/>
              <a:ext cx="2404" cy="1905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398" name="Freeform 14"/>
            <p:cNvSpPr>
              <a:spLocks/>
            </p:cNvSpPr>
            <p:nvPr/>
          </p:nvSpPr>
          <p:spPr bwMode="auto">
            <a:xfrm>
              <a:off x="2669" y="874"/>
              <a:ext cx="9" cy="1276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276"/>
                </a:cxn>
              </a:cxnLst>
              <a:rect l="0" t="0" r="r" b="b"/>
              <a:pathLst>
                <a:path w="9" h="1276">
                  <a:moveTo>
                    <a:pt x="9" y="0"/>
                  </a:moveTo>
                  <a:lnTo>
                    <a:pt x="0" y="1276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399" name="Line 15"/>
            <p:cNvSpPr>
              <a:spLocks noChangeShapeType="1"/>
            </p:cNvSpPr>
            <p:nvPr/>
          </p:nvSpPr>
          <p:spPr bwMode="auto">
            <a:xfrm>
              <a:off x="2653" y="2115"/>
              <a:ext cx="1225" cy="6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400" name="Freeform 16"/>
            <p:cNvSpPr>
              <a:spLocks/>
            </p:cNvSpPr>
            <p:nvPr/>
          </p:nvSpPr>
          <p:spPr bwMode="auto">
            <a:xfrm>
              <a:off x="1474" y="2112"/>
              <a:ext cx="1195" cy="639"/>
            </a:xfrm>
            <a:custGeom>
              <a:avLst/>
              <a:gdLst/>
              <a:ahLst/>
              <a:cxnLst>
                <a:cxn ang="0">
                  <a:pos x="0" y="639"/>
                </a:cxn>
                <a:cxn ang="0">
                  <a:pos x="1195" y="0"/>
                </a:cxn>
              </a:cxnLst>
              <a:rect l="0" t="0" r="r" b="b"/>
              <a:pathLst>
                <a:path w="1195" h="639">
                  <a:moveTo>
                    <a:pt x="0" y="639"/>
                  </a:moveTo>
                  <a:lnTo>
                    <a:pt x="1195" y="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401" name="Freeform 17"/>
            <p:cNvSpPr>
              <a:spLocks/>
            </p:cNvSpPr>
            <p:nvPr/>
          </p:nvSpPr>
          <p:spPr bwMode="auto">
            <a:xfrm>
              <a:off x="2678" y="883"/>
              <a:ext cx="1124" cy="18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24" y="1805"/>
                </a:cxn>
                <a:cxn ang="0">
                  <a:pos x="10" y="1210"/>
                </a:cxn>
              </a:cxnLst>
              <a:rect l="0" t="0" r="r" b="b"/>
              <a:pathLst>
                <a:path w="1124" h="1805">
                  <a:moveTo>
                    <a:pt x="0" y="0"/>
                  </a:moveTo>
                  <a:lnTo>
                    <a:pt x="1124" y="1805"/>
                  </a:lnTo>
                  <a:lnTo>
                    <a:pt x="10" y="1210"/>
                  </a:lnTo>
                </a:path>
              </a:pathLst>
            </a:cu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tint val="0"/>
                    <a:invGamma/>
                  </a:srgbClr>
                </a:gs>
              </a:gsLst>
              <a:path path="rect">
                <a:fillToRect t="100000" r="100000"/>
              </a:path>
            </a:gradFill>
            <a:ln w="9525">
              <a:solidFill>
                <a:srgbClr val="FFFF99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402" name="Freeform 18"/>
            <p:cNvSpPr>
              <a:spLocks/>
            </p:cNvSpPr>
            <p:nvPr/>
          </p:nvSpPr>
          <p:spPr bwMode="auto">
            <a:xfrm>
              <a:off x="1546" y="2131"/>
              <a:ext cx="2227" cy="595"/>
            </a:xfrm>
            <a:custGeom>
              <a:avLst/>
              <a:gdLst/>
              <a:ahLst/>
              <a:cxnLst>
                <a:cxn ang="0">
                  <a:pos x="2227" y="586"/>
                </a:cxn>
                <a:cxn ang="0">
                  <a:pos x="0" y="595"/>
                </a:cxn>
                <a:cxn ang="0">
                  <a:pos x="1113" y="0"/>
                </a:cxn>
              </a:cxnLst>
              <a:rect l="0" t="0" r="r" b="b"/>
              <a:pathLst>
                <a:path w="2227" h="595">
                  <a:moveTo>
                    <a:pt x="2227" y="586"/>
                  </a:moveTo>
                  <a:lnTo>
                    <a:pt x="0" y="595"/>
                  </a:lnTo>
                  <a:lnTo>
                    <a:pt x="1113" y="0"/>
                  </a:lnTo>
                </a:path>
              </a:pathLst>
            </a:custGeom>
            <a:gradFill rotWithShape="1">
              <a:gsLst>
                <a:gs pos="0">
                  <a:srgbClr val="FFCCFF"/>
                </a:gs>
                <a:gs pos="100000">
                  <a:srgbClr val="FFCCFF">
                    <a:gamma/>
                    <a:tint val="0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>
              <a:solidFill>
                <a:srgbClr val="FFCCFF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403" name="Freeform 19"/>
            <p:cNvSpPr>
              <a:spLocks/>
            </p:cNvSpPr>
            <p:nvPr/>
          </p:nvSpPr>
          <p:spPr bwMode="auto">
            <a:xfrm>
              <a:off x="1554" y="902"/>
              <a:ext cx="1105" cy="1777"/>
            </a:xfrm>
            <a:custGeom>
              <a:avLst/>
              <a:gdLst/>
              <a:ahLst/>
              <a:cxnLst>
                <a:cxn ang="0">
                  <a:pos x="0" y="1777"/>
                </a:cxn>
                <a:cxn ang="0">
                  <a:pos x="1105" y="0"/>
                </a:cxn>
                <a:cxn ang="0">
                  <a:pos x="1096" y="1181"/>
                </a:cxn>
              </a:cxnLst>
              <a:rect l="0" t="0" r="r" b="b"/>
              <a:pathLst>
                <a:path w="1105" h="1777">
                  <a:moveTo>
                    <a:pt x="0" y="1777"/>
                  </a:moveTo>
                  <a:lnTo>
                    <a:pt x="1105" y="0"/>
                  </a:lnTo>
                  <a:lnTo>
                    <a:pt x="1096" y="1181"/>
                  </a:lnTo>
                </a:path>
              </a:pathLst>
            </a:custGeom>
            <a:gradFill rotWithShape="1">
              <a:gsLst>
                <a:gs pos="0">
                  <a:srgbClr val="00FFFF"/>
                </a:gs>
                <a:gs pos="100000">
                  <a:srgbClr val="00FFFF">
                    <a:gamma/>
                    <a:tint val="0"/>
                    <a:invGamma/>
                  </a:srgbClr>
                </a:gs>
              </a:gsLst>
              <a:path path="rect">
                <a:fillToRect l="100000" t="100000"/>
              </a:path>
            </a:gradFill>
            <a:ln w="9525">
              <a:solidFill>
                <a:srgbClr val="00FFFF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16404" name="WordArt 20"/>
          <p:cNvSpPr>
            <a:spLocks noChangeArrowheads="1" noChangeShapeType="1" noTextEdit="1"/>
          </p:cNvSpPr>
          <p:nvPr/>
        </p:nvSpPr>
        <p:spPr bwMode="auto">
          <a:xfrm>
            <a:off x="3960763" y="3695729"/>
            <a:ext cx="719137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kern="10" dirty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72</a:t>
            </a:r>
          </a:p>
        </p:txBody>
      </p:sp>
      <p:sp>
        <p:nvSpPr>
          <p:cNvPr id="16405" name="WordArt 21"/>
          <p:cNvSpPr>
            <a:spLocks noChangeArrowheads="1" noChangeShapeType="1" noTextEdit="1"/>
          </p:cNvSpPr>
          <p:nvPr/>
        </p:nvSpPr>
        <p:spPr bwMode="auto">
          <a:xfrm>
            <a:off x="4643452" y="2781328"/>
            <a:ext cx="2889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kern="1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9</a:t>
            </a:r>
          </a:p>
        </p:txBody>
      </p:sp>
      <p:sp>
        <p:nvSpPr>
          <p:cNvPr id="16406" name="WordArt 22"/>
          <p:cNvSpPr>
            <a:spLocks noChangeArrowheads="1" noChangeShapeType="1" noTextEdit="1"/>
          </p:cNvSpPr>
          <p:nvPr/>
        </p:nvSpPr>
        <p:spPr bwMode="auto">
          <a:xfrm>
            <a:off x="3748906" y="2684043"/>
            <a:ext cx="2889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kern="10" dirty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8</a:t>
            </a:r>
          </a:p>
        </p:txBody>
      </p:sp>
      <p:sp>
        <p:nvSpPr>
          <p:cNvPr id="16407" name="WordArt 23"/>
          <p:cNvSpPr>
            <a:spLocks noChangeArrowheads="1" noChangeShapeType="1" noTextEdit="1"/>
          </p:cNvSpPr>
          <p:nvPr/>
        </p:nvSpPr>
        <p:spPr bwMode="auto">
          <a:xfrm>
            <a:off x="6300191" y="4581553"/>
            <a:ext cx="503833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kern="10" dirty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8</a:t>
            </a:r>
          </a:p>
        </p:txBody>
      </p:sp>
      <p:sp>
        <p:nvSpPr>
          <p:cNvPr id="16408" name="WordArt 24"/>
          <p:cNvSpPr>
            <a:spLocks noChangeArrowheads="1" noChangeShapeType="1" noTextEdit="1"/>
          </p:cNvSpPr>
          <p:nvPr/>
        </p:nvSpPr>
        <p:spPr bwMode="auto">
          <a:xfrm>
            <a:off x="7164388" y="4581553"/>
            <a:ext cx="433401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kern="10" dirty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6</a:t>
            </a:r>
          </a:p>
        </p:txBody>
      </p:sp>
      <p:sp>
        <p:nvSpPr>
          <p:cNvPr id="16409" name="WordArt 25"/>
          <p:cNvSpPr>
            <a:spLocks noChangeArrowheads="1" noChangeShapeType="1" noTextEdit="1"/>
          </p:cNvSpPr>
          <p:nvPr/>
        </p:nvSpPr>
        <p:spPr bwMode="auto">
          <a:xfrm>
            <a:off x="6732588" y="5373716"/>
            <a:ext cx="431800" cy="649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kern="1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  <p:sp>
        <p:nvSpPr>
          <p:cNvPr id="16410" name="AutoShape 26"/>
          <p:cNvSpPr>
            <a:spLocks noChangeArrowheads="1"/>
          </p:cNvSpPr>
          <p:nvPr/>
        </p:nvSpPr>
        <p:spPr bwMode="auto">
          <a:xfrm>
            <a:off x="6011863" y="5013175"/>
            <a:ext cx="1800497" cy="1657499"/>
          </a:xfrm>
          <a:prstGeom prst="irregularSeal1">
            <a:avLst/>
          </a:prstGeom>
          <a:gradFill rotWithShape="1">
            <a:gsLst>
              <a:gs pos="0">
                <a:srgbClr val="FFFF00">
                  <a:gamma/>
                  <a:tint val="0"/>
                  <a:invGamma/>
                </a:srgbClr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</a:rPr>
              <a:t>48</a:t>
            </a:r>
            <a:endParaRPr lang="ru-RU" sz="60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26" name="i-main-pic" descr="Картинка 5 из 6747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" y="3861048"/>
            <a:ext cx="2005211" cy="272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306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4" grpId="0" animBg="1"/>
      <p:bldP spid="16405" grpId="0" animBg="1"/>
      <p:bldP spid="16406" grpId="0" animBg="1"/>
      <p:bldP spid="16407" grpId="0" animBg="1"/>
      <p:bldP spid="16408" grpId="0" animBg="1"/>
      <p:bldP spid="16409" grpId="0" animBg="1"/>
      <p:bldP spid="164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6" name="AutoShape 12"/>
          <p:cNvSpPr>
            <a:spLocks noChangeArrowheads="1"/>
          </p:cNvSpPr>
          <p:nvPr/>
        </p:nvSpPr>
        <p:spPr bwMode="auto">
          <a:xfrm>
            <a:off x="2411761" y="332656"/>
            <a:ext cx="6121400" cy="576262"/>
          </a:xfrm>
          <a:prstGeom prst="wedgeRoundRectCallout">
            <a:avLst>
              <a:gd name="adj1" fmla="val -53211"/>
              <a:gd name="adj2" fmla="val 554537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>
                <a:solidFill>
                  <a:srgbClr val="993300"/>
                </a:solidFill>
                <a:latin typeface="Georgia" pitchFamily="18" charset="0"/>
              </a:rPr>
              <a:t>Какое </a:t>
            </a:r>
            <a:r>
              <a:rPr lang="ru-RU" sz="2400" b="1" i="1" dirty="0" smtClean="0">
                <a:solidFill>
                  <a:srgbClr val="993300"/>
                </a:solidFill>
                <a:latin typeface="Georgia" pitchFamily="18" charset="0"/>
              </a:rPr>
              <a:t> число </a:t>
            </a:r>
            <a:r>
              <a:rPr lang="ru-RU" sz="2400" b="1" i="1" dirty="0">
                <a:solidFill>
                  <a:srgbClr val="993300"/>
                </a:solidFill>
                <a:latin typeface="Georgia" pitchFamily="18" charset="0"/>
              </a:rPr>
              <a:t>пропущено? 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2339977" y="1372037"/>
            <a:ext cx="3816350" cy="3025775"/>
            <a:chOff x="1474" y="845"/>
            <a:chExt cx="2404" cy="1906"/>
          </a:xfrm>
        </p:grpSpPr>
        <p:sp>
          <p:nvSpPr>
            <p:cNvPr id="11277" name="AutoShape 13"/>
            <p:cNvSpPr>
              <a:spLocks noChangeArrowheads="1"/>
            </p:cNvSpPr>
            <p:nvPr/>
          </p:nvSpPr>
          <p:spPr bwMode="auto">
            <a:xfrm>
              <a:off x="1474" y="845"/>
              <a:ext cx="2404" cy="1905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1278" name="Freeform 14"/>
            <p:cNvSpPr>
              <a:spLocks/>
            </p:cNvSpPr>
            <p:nvPr/>
          </p:nvSpPr>
          <p:spPr bwMode="auto">
            <a:xfrm>
              <a:off x="2669" y="874"/>
              <a:ext cx="9" cy="1276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276"/>
                </a:cxn>
              </a:cxnLst>
              <a:rect l="0" t="0" r="r" b="b"/>
              <a:pathLst>
                <a:path w="9" h="1276">
                  <a:moveTo>
                    <a:pt x="9" y="0"/>
                  </a:moveTo>
                  <a:lnTo>
                    <a:pt x="0" y="1276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1279" name="Line 15"/>
            <p:cNvSpPr>
              <a:spLocks noChangeShapeType="1"/>
            </p:cNvSpPr>
            <p:nvPr/>
          </p:nvSpPr>
          <p:spPr bwMode="auto">
            <a:xfrm>
              <a:off x="2653" y="2115"/>
              <a:ext cx="1225" cy="6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1280" name="Freeform 16"/>
            <p:cNvSpPr>
              <a:spLocks/>
            </p:cNvSpPr>
            <p:nvPr/>
          </p:nvSpPr>
          <p:spPr bwMode="auto">
            <a:xfrm>
              <a:off x="1474" y="2112"/>
              <a:ext cx="1195" cy="639"/>
            </a:xfrm>
            <a:custGeom>
              <a:avLst/>
              <a:gdLst/>
              <a:ahLst/>
              <a:cxnLst>
                <a:cxn ang="0">
                  <a:pos x="0" y="639"/>
                </a:cxn>
                <a:cxn ang="0">
                  <a:pos x="1195" y="0"/>
                </a:cxn>
              </a:cxnLst>
              <a:rect l="0" t="0" r="r" b="b"/>
              <a:pathLst>
                <a:path w="1195" h="639">
                  <a:moveTo>
                    <a:pt x="0" y="639"/>
                  </a:moveTo>
                  <a:lnTo>
                    <a:pt x="1195" y="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1281" name="Freeform 17"/>
            <p:cNvSpPr>
              <a:spLocks/>
            </p:cNvSpPr>
            <p:nvPr/>
          </p:nvSpPr>
          <p:spPr bwMode="auto">
            <a:xfrm>
              <a:off x="2678" y="883"/>
              <a:ext cx="1124" cy="18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24" y="1805"/>
                </a:cxn>
                <a:cxn ang="0">
                  <a:pos x="10" y="1210"/>
                </a:cxn>
              </a:cxnLst>
              <a:rect l="0" t="0" r="r" b="b"/>
              <a:pathLst>
                <a:path w="1124" h="1805">
                  <a:moveTo>
                    <a:pt x="0" y="0"/>
                  </a:moveTo>
                  <a:lnTo>
                    <a:pt x="1124" y="1805"/>
                  </a:lnTo>
                  <a:lnTo>
                    <a:pt x="10" y="1210"/>
                  </a:lnTo>
                </a:path>
              </a:pathLst>
            </a:cu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tint val="0"/>
                    <a:invGamma/>
                  </a:srgbClr>
                </a:gs>
              </a:gsLst>
              <a:path path="rect">
                <a:fillToRect t="100000" r="100000"/>
              </a:path>
            </a:gradFill>
            <a:ln w="9525">
              <a:solidFill>
                <a:srgbClr val="FFFF99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1282" name="Freeform 18"/>
            <p:cNvSpPr>
              <a:spLocks/>
            </p:cNvSpPr>
            <p:nvPr/>
          </p:nvSpPr>
          <p:spPr bwMode="auto">
            <a:xfrm>
              <a:off x="1546" y="2131"/>
              <a:ext cx="2227" cy="595"/>
            </a:xfrm>
            <a:custGeom>
              <a:avLst/>
              <a:gdLst/>
              <a:ahLst/>
              <a:cxnLst>
                <a:cxn ang="0">
                  <a:pos x="2227" y="586"/>
                </a:cxn>
                <a:cxn ang="0">
                  <a:pos x="0" y="595"/>
                </a:cxn>
                <a:cxn ang="0">
                  <a:pos x="1113" y="0"/>
                </a:cxn>
              </a:cxnLst>
              <a:rect l="0" t="0" r="r" b="b"/>
              <a:pathLst>
                <a:path w="2227" h="595">
                  <a:moveTo>
                    <a:pt x="2227" y="586"/>
                  </a:moveTo>
                  <a:lnTo>
                    <a:pt x="0" y="595"/>
                  </a:lnTo>
                  <a:lnTo>
                    <a:pt x="1113" y="0"/>
                  </a:lnTo>
                </a:path>
              </a:pathLst>
            </a:custGeom>
            <a:gradFill rotWithShape="1">
              <a:gsLst>
                <a:gs pos="0">
                  <a:srgbClr val="FFCCFF"/>
                </a:gs>
                <a:gs pos="100000">
                  <a:srgbClr val="FFCCFF">
                    <a:gamma/>
                    <a:tint val="0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>
              <a:solidFill>
                <a:srgbClr val="FFCCFF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1283" name="Freeform 19"/>
            <p:cNvSpPr>
              <a:spLocks/>
            </p:cNvSpPr>
            <p:nvPr/>
          </p:nvSpPr>
          <p:spPr bwMode="auto">
            <a:xfrm>
              <a:off x="1554" y="902"/>
              <a:ext cx="1105" cy="1777"/>
            </a:xfrm>
            <a:custGeom>
              <a:avLst/>
              <a:gdLst/>
              <a:ahLst/>
              <a:cxnLst>
                <a:cxn ang="0">
                  <a:pos x="0" y="1777"/>
                </a:cxn>
                <a:cxn ang="0">
                  <a:pos x="1105" y="0"/>
                </a:cxn>
                <a:cxn ang="0">
                  <a:pos x="1096" y="1181"/>
                </a:cxn>
              </a:cxnLst>
              <a:rect l="0" t="0" r="r" b="b"/>
              <a:pathLst>
                <a:path w="1105" h="1777">
                  <a:moveTo>
                    <a:pt x="0" y="1777"/>
                  </a:moveTo>
                  <a:lnTo>
                    <a:pt x="1105" y="0"/>
                  </a:lnTo>
                  <a:lnTo>
                    <a:pt x="1096" y="1181"/>
                  </a:lnTo>
                </a:path>
              </a:pathLst>
            </a:custGeom>
            <a:gradFill rotWithShape="1">
              <a:gsLst>
                <a:gs pos="0">
                  <a:srgbClr val="00FFFF"/>
                </a:gs>
                <a:gs pos="100000">
                  <a:srgbClr val="00FFFF">
                    <a:gamma/>
                    <a:tint val="0"/>
                    <a:invGamma/>
                  </a:srgbClr>
                </a:gs>
              </a:gsLst>
              <a:path path="rect">
                <a:fillToRect l="100000" t="100000"/>
              </a:path>
            </a:gradFill>
            <a:ln w="9525">
              <a:solidFill>
                <a:srgbClr val="00FFFF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5104979" y="3387633"/>
            <a:ext cx="3816350" cy="3025775"/>
            <a:chOff x="1474" y="845"/>
            <a:chExt cx="2404" cy="1906"/>
          </a:xfrm>
        </p:grpSpPr>
        <p:sp>
          <p:nvSpPr>
            <p:cNvPr id="11286" name="AutoShape 22"/>
            <p:cNvSpPr>
              <a:spLocks noChangeArrowheads="1"/>
            </p:cNvSpPr>
            <p:nvPr/>
          </p:nvSpPr>
          <p:spPr bwMode="auto">
            <a:xfrm>
              <a:off x="1474" y="845"/>
              <a:ext cx="2404" cy="1905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1287" name="Freeform 23"/>
            <p:cNvSpPr>
              <a:spLocks/>
            </p:cNvSpPr>
            <p:nvPr/>
          </p:nvSpPr>
          <p:spPr bwMode="auto">
            <a:xfrm>
              <a:off x="2669" y="874"/>
              <a:ext cx="9" cy="1276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276"/>
                </a:cxn>
              </a:cxnLst>
              <a:rect l="0" t="0" r="r" b="b"/>
              <a:pathLst>
                <a:path w="9" h="1276">
                  <a:moveTo>
                    <a:pt x="9" y="0"/>
                  </a:moveTo>
                  <a:lnTo>
                    <a:pt x="0" y="1276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1288" name="Line 24"/>
            <p:cNvSpPr>
              <a:spLocks noChangeShapeType="1"/>
            </p:cNvSpPr>
            <p:nvPr/>
          </p:nvSpPr>
          <p:spPr bwMode="auto">
            <a:xfrm>
              <a:off x="2653" y="2115"/>
              <a:ext cx="1225" cy="6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1289" name="Freeform 25"/>
            <p:cNvSpPr>
              <a:spLocks/>
            </p:cNvSpPr>
            <p:nvPr/>
          </p:nvSpPr>
          <p:spPr bwMode="auto">
            <a:xfrm>
              <a:off x="1474" y="2112"/>
              <a:ext cx="1195" cy="639"/>
            </a:xfrm>
            <a:custGeom>
              <a:avLst/>
              <a:gdLst/>
              <a:ahLst/>
              <a:cxnLst>
                <a:cxn ang="0">
                  <a:pos x="0" y="639"/>
                </a:cxn>
                <a:cxn ang="0">
                  <a:pos x="1195" y="0"/>
                </a:cxn>
              </a:cxnLst>
              <a:rect l="0" t="0" r="r" b="b"/>
              <a:pathLst>
                <a:path w="1195" h="639">
                  <a:moveTo>
                    <a:pt x="0" y="639"/>
                  </a:moveTo>
                  <a:lnTo>
                    <a:pt x="1195" y="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1290" name="Freeform 26"/>
            <p:cNvSpPr>
              <a:spLocks/>
            </p:cNvSpPr>
            <p:nvPr/>
          </p:nvSpPr>
          <p:spPr bwMode="auto">
            <a:xfrm>
              <a:off x="2678" y="883"/>
              <a:ext cx="1124" cy="18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24" y="1805"/>
                </a:cxn>
                <a:cxn ang="0">
                  <a:pos x="10" y="1210"/>
                </a:cxn>
              </a:cxnLst>
              <a:rect l="0" t="0" r="r" b="b"/>
              <a:pathLst>
                <a:path w="1124" h="1805">
                  <a:moveTo>
                    <a:pt x="0" y="0"/>
                  </a:moveTo>
                  <a:lnTo>
                    <a:pt x="1124" y="1805"/>
                  </a:lnTo>
                  <a:lnTo>
                    <a:pt x="10" y="1210"/>
                  </a:lnTo>
                </a:path>
              </a:pathLst>
            </a:cu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tint val="0"/>
                    <a:invGamma/>
                  </a:srgbClr>
                </a:gs>
              </a:gsLst>
              <a:path path="rect">
                <a:fillToRect t="100000" r="100000"/>
              </a:path>
            </a:gradFill>
            <a:ln w="9525">
              <a:solidFill>
                <a:srgbClr val="FFFF99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1291" name="Freeform 27"/>
            <p:cNvSpPr>
              <a:spLocks/>
            </p:cNvSpPr>
            <p:nvPr/>
          </p:nvSpPr>
          <p:spPr bwMode="auto">
            <a:xfrm>
              <a:off x="1546" y="2131"/>
              <a:ext cx="2227" cy="595"/>
            </a:xfrm>
            <a:custGeom>
              <a:avLst/>
              <a:gdLst/>
              <a:ahLst/>
              <a:cxnLst>
                <a:cxn ang="0">
                  <a:pos x="2227" y="586"/>
                </a:cxn>
                <a:cxn ang="0">
                  <a:pos x="0" y="595"/>
                </a:cxn>
                <a:cxn ang="0">
                  <a:pos x="1113" y="0"/>
                </a:cxn>
              </a:cxnLst>
              <a:rect l="0" t="0" r="r" b="b"/>
              <a:pathLst>
                <a:path w="2227" h="595">
                  <a:moveTo>
                    <a:pt x="2227" y="586"/>
                  </a:moveTo>
                  <a:lnTo>
                    <a:pt x="0" y="595"/>
                  </a:lnTo>
                  <a:lnTo>
                    <a:pt x="1113" y="0"/>
                  </a:lnTo>
                </a:path>
              </a:pathLst>
            </a:custGeom>
            <a:gradFill rotWithShape="1">
              <a:gsLst>
                <a:gs pos="0">
                  <a:srgbClr val="FFCCFF"/>
                </a:gs>
                <a:gs pos="100000">
                  <a:srgbClr val="FFCCFF">
                    <a:gamma/>
                    <a:tint val="0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>
              <a:solidFill>
                <a:srgbClr val="FFCCFF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1292" name="Freeform 28"/>
            <p:cNvSpPr>
              <a:spLocks/>
            </p:cNvSpPr>
            <p:nvPr/>
          </p:nvSpPr>
          <p:spPr bwMode="auto">
            <a:xfrm>
              <a:off x="1554" y="902"/>
              <a:ext cx="1105" cy="1777"/>
            </a:xfrm>
            <a:custGeom>
              <a:avLst/>
              <a:gdLst/>
              <a:ahLst/>
              <a:cxnLst>
                <a:cxn ang="0">
                  <a:pos x="0" y="1777"/>
                </a:cxn>
                <a:cxn ang="0">
                  <a:pos x="1105" y="0"/>
                </a:cxn>
                <a:cxn ang="0">
                  <a:pos x="1096" y="1181"/>
                </a:cxn>
              </a:cxnLst>
              <a:rect l="0" t="0" r="r" b="b"/>
              <a:pathLst>
                <a:path w="1105" h="1777">
                  <a:moveTo>
                    <a:pt x="0" y="1777"/>
                  </a:moveTo>
                  <a:lnTo>
                    <a:pt x="1105" y="0"/>
                  </a:lnTo>
                  <a:lnTo>
                    <a:pt x="1096" y="1181"/>
                  </a:lnTo>
                </a:path>
              </a:pathLst>
            </a:custGeom>
            <a:gradFill rotWithShape="1">
              <a:gsLst>
                <a:gs pos="0">
                  <a:srgbClr val="00FFFF"/>
                </a:gs>
                <a:gs pos="100000">
                  <a:srgbClr val="00FFFF">
                    <a:gamma/>
                    <a:tint val="0"/>
                    <a:invGamma/>
                  </a:srgbClr>
                </a:gs>
              </a:gsLst>
              <a:path path="rect">
                <a:fillToRect l="100000" t="100000"/>
              </a:path>
            </a:gradFill>
            <a:ln w="9525">
              <a:solidFill>
                <a:srgbClr val="00FFFF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11293" name="WordArt 29"/>
          <p:cNvSpPr>
            <a:spLocks noChangeArrowheads="1" noChangeShapeType="1" noTextEdit="1"/>
          </p:cNvSpPr>
          <p:nvPr/>
        </p:nvSpPr>
        <p:spPr bwMode="auto">
          <a:xfrm>
            <a:off x="3491880" y="2564904"/>
            <a:ext cx="575309" cy="88547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kern="10" dirty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8</a:t>
            </a:r>
          </a:p>
        </p:txBody>
      </p:sp>
      <p:sp>
        <p:nvSpPr>
          <p:cNvPr id="11294" name="WordArt 30"/>
          <p:cNvSpPr>
            <a:spLocks noChangeArrowheads="1" noChangeShapeType="1" noTextEdit="1"/>
          </p:cNvSpPr>
          <p:nvPr/>
        </p:nvSpPr>
        <p:spPr bwMode="auto">
          <a:xfrm>
            <a:off x="4356114" y="2437557"/>
            <a:ext cx="576263" cy="98266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kern="10" dirty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8</a:t>
            </a:r>
          </a:p>
        </p:txBody>
      </p:sp>
      <p:sp>
        <p:nvSpPr>
          <p:cNvPr id="11295" name="WordArt 31"/>
          <p:cNvSpPr>
            <a:spLocks noChangeArrowheads="1" noChangeShapeType="1" noTextEdit="1"/>
          </p:cNvSpPr>
          <p:nvPr/>
        </p:nvSpPr>
        <p:spPr bwMode="auto">
          <a:xfrm>
            <a:off x="4067189" y="3644908"/>
            <a:ext cx="2889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b="1" kern="10" dirty="0" smtClean="0">
              <a:ln w="19050">
                <a:solidFill>
                  <a:srgbClr val="00FF00"/>
                </a:solidFill>
                <a:round/>
                <a:headEnd/>
                <a:tailEnd/>
              </a:ln>
              <a:solidFill>
                <a:srgbClr val="008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296" name="WordArt 32"/>
          <p:cNvSpPr>
            <a:spLocks noChangeArrowheads="1" noChangeShapeType="1" noTextEdit="1"/>
          </p:cNvSpPr>
          <p:nvPr/>
        </p:nvSpPr>
        <p:spPr bwMode="auto">
          <a:xfrm>
            <a:off x="6372199" y="4290171"/>
            <a:ext cx="431825" cy="7962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kern="10" dirty="0" smtClean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5</a:t>
            </a:r>
            <a:endParaRPr lang="ru-RU" sz="3200" b="1" kern="10" dirty="0">
              <a:ln w="19050">
                <a:solidFill>
                  <a:srgbClr val="00CC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297" name="WordArt 33"/>
          <p:cNvSpPr>
            <a:spLocks noChangeArrowheads="1" noChangeShapeType="1" noTextEdit="1"/>
          </p:cNvSpPr>
          <p:nvPr/>
        </p:nvSpPr>
        <p:spPr bwMode="auto">
          <a:xfrm>
            <a:off x="6829426" y="5445153"/>
            <a:ext cx="55880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b="1" kern="10" dirty="0">
              <a:ln w="19050">
                <a:solidFill>
                  <a:srgbClr val="00CC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298" name="WordArt 34"/>
          <p:cNvSpPr>
            <a:spLocks noChangeArrowheads="1" noChangeShapeType="1" noTextEdit="1"/>
          </p:cNvSpPr>
          <p:nvPr/>
        </p:nvSpPr>
        <p:spPr bwMode="auto">
          <a:xfrm>
            <a:off x="7235826" y="4437091"/>
            <a:ext cx="431800" cy="649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b="1" kern="10" dirty="0">
              <a:ln w="19050">
                <a:solidFill>
                  <a:srgbClr val="FFCC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6" name="i-main-pic" descr="Картинка 5 из 6747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40" y="22564"/>
            <a:ext cx="2329137" cy="2811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826" y="4265960"/>
            <a:ext cx="477837" cy="77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WordArt 34"/>
          <p:cNvSpPr>
            <a:spLocks noChangeArrowheads="1" noChangeShapeType="1" noTextEdit="1"/>
          </p:cNvSpPr>
          <p:nvPr/>
        </p:nvSpPr>
        <p:spPr bwMode="auto">
          <a:xfrm>
            <a:off x="6757989" y="5439484"/>
            <a:ext cx="431800" cy="649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kern="10" dirty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  <p:sp>
        <p:nvSpPr>
          <p:cNvPr id="36" name="WordArt 34"/>
          <p:cNvSpPr>
            <a:spLocks noChangeArrowheads="1" noChangeShapeType="1" noTextEdit="1"/>
          </p:cNvSpPr>
          <p:nvPr/>
        </p:nvSpPr>
        <p:spPr bwMode="auto">
          <a:xfrm>
            <a:off x="4067189" y="3652397"/>
            <a:ext cx="577056" cy="649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kern="10" dirty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  <p:sp>
        <p:nvSpPr>
          <p:cNvPr id="35" name="AutoShape 35"/>
          <p:cNvSpPr>
            <a:spLocks noChangeArrowheads="1"/>
          </p:cNvSpPr>
          <p:nvPr/>
        </p:nvSpPr>
        <p:spPr bwMode="auto">
          <a:xfrm>
            <a:off x="3459901" y="3490914"/>
            <a:ext cx="1645078" cy="1112772"/>
          </a:xfrm>
          <a:prstGeom prst="irregularSeal1">
            <a:avLst/>
          </a:prstGeom>
          <a:gradFill rotWithShape="1">
            <a:gsLst>
              <a:gs pos="0">
                <a:srgbClr val="FFFF00">
                  <a:gamma/>
                  <a:tint val="0"/>
                  <a:invGamma/>
                </a:srgbClr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</a:rPr>
              <a:t>64</a:t>
            </a:r>
            <a:endParaRPr lang="ru-RU" sz="60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2" name="AutoShape 35"/>
          <p:cNvSpPr>
            <a:spLocks noChangeArrowheads="1"/>
          </p:cNvSpPr>
          <p:nvPr/>
        </p:nvSpPr>
        <p:spPr bwMode="auto">
          <a:xfrm>
            <a:off x="6372199" y="5317049"/>
            <a:ext cx="1377951" cy="1056672"/>
          </a:xfrm>
          <a:prstGeom prst="irregularSeal1">
            <a:avLst/>
          </a:prstGeom>
          <a:gradFill rotWithShape="1">
            <a:gsLst>
              <a:gs pos="0">
                <a:srgbClr val="FFFF00">
                  <a:gamma/>
                  <a:tint val="0"/>
                  <a:invGamma/>
                </a:srgbClr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</a:rPr>
              <a:t>25</a:t>
            </a:r>
            <a:endParaRPr lang="ru-RU" sz="60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11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6" grpId="0" animBg="1"/>
      <p:bldP spid="11293" grpId="0" animBg="1"/>
      <p:bldP spid="11294" grpId="0" animBg="1"/>
      <p:bldP spid="11295" grpId="0" animBg="1"/>
      <p:bldP spid="11296" grpId="0" animBg="1"/>
      <p:bldP spid="11297" grpId="0" animBg="1"/>
      <p:bldP spid="11298" grpId="0" animBg="1"/>
      <p:bldP spid="34" grpId="0" animBg="1"/>
      <p:bldP spid="36" grpId="0" animBg="1"/>
      <p:bldP spid="35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Найди ошибку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716197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6 * 7 = 56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170080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001183" y="1733510"/>
            <a:ext cx="1368151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42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2996952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8 * 5 = 40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4149080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4*4 = 24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5373216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9 * 8 = 81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79712" y="5373216"/>
            <a:ext cx="1368152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72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28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788024" y="1412788"/>
          <a:ext cx="3672408" cy="3168353"/>
        </p:xfrm>
        <a:graphic>
          <a:graphicData uri="http://schemas.openxmlformats.org/drawingml/2006/table">
            <a:tbl>
              <a:tblPr/>
              <a:tblGrid>
                <a:gridCol w="512831"/>
                <a:gridCol w="547404"/>
                <a:gridCol w="547404"/>
                <a:gridCol w="547404"/>
                <a:gridCol w="547404"/>
                <a:gridCol w="422557"/>
                <a:gridCol w="547404"/>
              </a:tblGrid>
              <a:tr h="4436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6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882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82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5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170" name="Picture 2" descr="http://pedsovet.su/_ld/296/906603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4" y="2060848"/>
            <a:ext cx="85689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prstClr val="black"/>
                </a:solidFill>
                <a:latin typeface="Monotype Corsiva" pitchFamily="66" charset="0"/>
              </a:rPr>
              <a:t>01.12.2023 г</a:t>
            </a:r>
            <a:endParaRPr lang="ru-RU" sz="4800" b="1" dirty="0">
              <a:solidFill>
                <a:prstClr val="black"/>
              </a:solidFill>
              <a:latin typeface="Monotype Corsiva" pitchFamily="66" charset="0"/>
            </a:endParaRPr>
          </a:p>
          <a:p>
            <a:pPr algn="ctr"/>
            <a:r>
              <a:rPr lang="ru-RU" sz="4800" b="1" dirty="0">
                <a:solidFill>
                  <a:prstClr val="black"/>
                </a:solidFill>
                <a:latin typeface="Monotype Corsiva" pitchFamily="66" charset="0"/>
              </a:rPr>
              <a:t>Т</a:t>
            </a:r>
            <a:r>
              <a:rPr lang="ru-RU" sz="4800" b="1" dirty="0" smtClean="0">
                <a:solidFill>
                  <a:prstClr val="black"/>
                </a:solidFill>
                <a:latin typeface="Monotype Corsiva" pitchFamily="66" charset="0"/>
              </a:rPr>
              <a:t>ема урока: </a:t>
            </a:r>
          </a:p>
          <a:p>
            <a:pPr algn="ctr"/>
            <a:r>
              <a:rPr lang="ru-RU" sz="4800" b="1" dirty="0" smtClean="0">
                <a:solidFill>
                  <a:prstClr val="black"/>
                </a:solidFill>
                <a:latin typeface="Monotype Corsiva" pitchFamily="66" charset="0"/>
              </a:rPr>
              <a:t>«Таблица умножения. Закрепление.»</a:t>
            </a:r>
            <a:endParaRPr lang="ru-RU" sz="4800" b="1" dirty="0">
              <a:solidFill>
                <a:prstClr val="black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65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2316</TotalTime>
  <Words>514</Words>
  <Application>Microsoft Office PowerPoint</Application>
  <PresentationFormat>Экран (4:3)</PresentationFormat>
  <Paragraphs>133</Paragraphs>
  <Slides>26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Тема Office</vt:lpstr>
      <vt:lpstr>1_Тема Office</vt:lpstr>
      <vt:lpstr>Оформление по умолчанию</vt:lpstr>
      <vt:lpstr>1_Оформление по умолчанию</vt:lpstr>
      <vt:lpstr>7_Оформление по умолчанию</vt:lpstr>
      <vt:lpstr>PDF</vt:lpstr>
      <vt:lpstr>Презентация PowerPoint</vt:lpstr>
      <vt:lpstr>Презентация PowerPoint</vt:lpstr>
      <vt:lpstr>Путешествие по сказочным тропинкам   страны «Математика»</vt:lpstr>
      <vt:lpstr>Презентация PowerPoint</vt:lpstr>
      <vt:lpstr>Тропинка « Сосчитай-ка» </vt:lpstr>
      <vt:lpstr>Презентация PowerPoint</vt:lpstr>
      <vt:lpstr>Презентация PowerPoint</vt:lpstr>
      <vt:lpstr>Найди ошибку</vt:lpstr>
      <vt:lpstr>Презентация PowerPoint</vt:lpstr>
      <vt:lpstr>Презентация PowerPoint</vt:lpstr>
      <vt:lpstr>Презентация PowerPoint</vt:lpstr>
      <vt:lpstr>Презентация PowerPoint</vt:lpstr>
      <vt:lpstr>№ 3</vt:lpstr>
      <vt:lpstr>Презентация PowerPoint</vt:lpstr>
      <vt:lpstr>Тропинка « Привальная»</vt:lpstr>
      <vt:lpstr>Презентация PowerPoint</vt:lpstr>
      <vt:lpstr>Презентация PowerPoint</vt:lpstr>
      <vt:lpstr>Презентация PowerPoint</vt:lpstr>
      <vt:lpstr> ДА- хлопаем в ладоши, НЕТ- топаем ногами</vt:lpstr>
      <vt:lpstr>Презентация PowerPoint</vt:lpstr>
      <vt:lpstr>Презентация PowerPoint</vt:lpstr>
      <vt:lpstr>Проверка</vt:lpstr>
      <vt:lpstr>«Повторяй-ка»</vt:lpstr>
      <vt:lpstr>Презентация PowerPoint</vt:lpstr>
      <vt:lpstr>Домашняя работа 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kolya</dc:creator>
  <cp:lastModifiedBy>Хозяин</cp:lastModifiedBy>
  <cp:revision>152</cp:revision>
  <dcterms:created xsi:type="dcterms:W3CDTF">2014-11-08T20:01:30Z</dcterms:created>
  <dcterms:modified xsi:type="dcterms:W3CDTF">2024-01-02T11:30:44Z</dcterms:modified>
</cp:coreProperties>
</file>