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0BD91-D7CD-EFA4-C925-30E68FFA2D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How many</a:t>
            </a:r>
            <a:r>
              <a:rPr lang="en-US" sz="4800" dirty="0">
                <a:latin typeface="Algerian" panose="04020705040A02060702" pitchFamily="82" charset="0"/>
              </a:rPr>
              <a:t>?</a:t>
            </a:r>
            <a:r>
              <a:rPr lang="en-US" sz="4800" dirty="0"/>
              <a:t> &amp; how much</a:t>
            </a:r>
            <a:r>
              <a:rPr lang="en-US" sz="4800" dirty="0">
                <a:latin typeface="Algerian" panose="04020705040A02060702" pitchFamily="82" charset="0"/>
              </a:rPr>
              <a:t>?</a:t>
            </a:r>
            <a:br>
              <a:rPr lang="en-US" sz="4800" dirty="0">
                <a:latin typeface="Algerian" panose="04020705040A02060702" pitchFamily="82" charset="0"/>
              </a:rPr>
            </a:br>
            <a:br>
              <a:rPr lang="ru-RU" sz="4800" dirty="0">
                <a:latin typeface="Algerian" panose="04020705040A02060702" pitchFamily="82" charset="0"/>
              </a:rPr>
            </a:br>
            <a:r>
              <a:rPr lang="ru-RU" sz="4800" dirty="0"/>
              <a:t>Сколько</a:t>
            </a:r>
            <a:r>
              <a:rPr lang="ru-RU" sz="4800" dirty="0">
                <a:latin typeface="Aptos Display" panose="020B0004020202020204" pitchFamily="34" charset="0"/>
              </a:rPr>
              <a:t>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89DE42-B73D-67F3-5915-48B6BCAF8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1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96AD0-AB22-34E2-78F3-F0EEC5CB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Что такое существительное?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5D89F-63E2-CEA4-4566-5943B9212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i="1" dirty="0"/>
              <a:t>Это часть речи, которая отвечает на вопросы кто? что? и обозначает </a:t>
            </a:r>
            <a:r>
              <a:rPr lang="ru-RU" sz="6000" i="1" u="sng" dirty="0"/>
              <a:t>предмет</a:t>
            </a:r>
            <a:r>
              <a:rPr lang="ru-RU" sz="6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0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549E3-AC92-FB02-145C-02B7674C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</a:t>
            </a:r>
            <a:r>
              <a:rPr lang="en-US" dirty="0"/>
              <a:t> </a:t>
            </a:r>
            <a:r>
              <a:rPr lang="ru-RU" dirty="0"/>
              <a:t>Существительные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B508E1-0168-D938-FF21-CA8792029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ru-RU" sz="3600" dirty="0">
                <a:latin typeface="Book Antiqua" panose="02040602050305030304" pitchFamily="18" charset="0"/>
              </a:rPr>
              <a:t>Исчисляемые</a:t>
            </a:r>
            <a:r>
              <a:rPr lang="en-US" sz="3600" dirty="0">
                <a:latin typeface="Book Antiqua" panose="02040602050305030304" pitchFamily="18" charset="0"/>
              </a:rPr>
              <a:t>        </a:t>
            </a:r>
            <a:r>
              <a:rPr lang="ru-RU" sz="3600" dirty="0">
                <a:latin typeface="Book Antiqua" panose="02040602050305030304" pitchFamily="18" charset="0"/>
              </a:rPr>
              <a:t>Неисчисляемые</a:t>
            </a:r>
          </a:p>
          <a:p>
            <a:pPr marL="0" indent="0">
              <a:buNone/>
            </a:pPr>
            <a:r>
              <a:rPr lang="en-US" sz="2800" dirty="0"/>
              <a:t>                (Countable)                    (Uncountable)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ru-RU" sz="2400" dirty="0"/>
              <a:t>те, которые </a:t>
            </a:r>
            <a:r>
              <a:rPr lang="ru-RU" sz="2400" dirty="0">
                <a:solidFill>
                  <a:srgbClr val="FF0000"/>
                </a:solidFill>
              </a:rPr>
              <a:t>можно </a:t>
            </a:r>
            <a:r>
              <a:rPr lang="ru-RU" sz="2400" dirty="0"/>
              <a:t>посчитать      - те, которые </a:t>
            </a:r>
            <a:r>
              <a:rPr lang="ru-RU" sz="2400" dirty="0">
                <a:solidFill>
                  <a:srgbClr val="FF0000"/>
                </a:solidFill>
              </a:rPr>
              <a:t>нельзя</a:t>
            </a:r>
            <a:r>
              <a:rPr lang="ru-RU" sz="2400" dirty="0"/>
              <a:t> посчитать </a:t>
            </a:r>
          </a:p>
          <a:p>
            <a:pPr marL="0" indent="0">
              <a:buNone/>
            </a:pPr>
            <a:r>
              <a:rPr lang="ru-RU" sz="2400" dirty="0"/>
              <a:t>количеством и поставить во           количеством и поставить во </a:t>
            </a:r>
          </a:p>
          <a:p>
            <a:pPr marL="0" indent="0">
              <a:buNone/>
            </a:pPr>
            <a:r>
              <a:rPr lang="ru-RU" sz="2400" dirty="0"/>
              <a:t>множественное число.                   множественное число.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980B773-BB7F-9F1D-B5E6-2A9E19B79910}"/>
              </a:ext>
            </a:extLst>
          </p:cNvPr>
          <p:cNvCxnSpPr/>
          <p:nvPr/>
        </p:nvCxnSpPr>
        <p:spPr>
          <a:xfrm flipH="1">
            <a:off x="4055165" y="1629813"/>
            <a:ext cx="1232452" cy="768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B619E11-0660-5997-24D6-5DA9717CBC9B}"/>
              </a:ext>
            </a:extLst>
          </p:cNvPr>
          <p:cNvCxnSpPr>
            <a:cxnSpLocks/>
          </p:cNvCxnSpPr>
          <p:nvPr/>
        </p:nvCxnSpPr>
        <p:spPr>
          <a:xfrm>
            <a:off x="6480313" y="1629949"/>
            <a:ext cx="1066800" cy="768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07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F90FF-126E-C82C-488C-F1B6FEAD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Исчисляемые существительные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9932B8-F948-E3CB-EAD7-BBF6484AE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Примеры:</a:t>
            </a:r>
          </a:p>
          <a:p>
            <a:r>
              <a:rPr lang="en-US" sz="3200" dirty="0"/>
              <a:t>Pen – pens </a:t>
            </a:r>
            <a:r>
              <a:rPr lang="ru-RU" sz="3200" dirty="0"/>
              <a:t>(ручка – ручки)</a:t>
            </a:r>
            <a:endParaRPr lang="en-US" sz="3200" dirty="0"/>
          </a:p>
          <a:p>
            <a:r>
              <a:rPr lang="en-US" sz="3200" dirty="0"/>
              <a:t>Apple – apples</a:t>
            </a:r>
            <a:r>
              <a:rPr lang="ru-RU" sz="3200" dirty="0"/>
              <a:t> (яблоко – яблоки)</a:t>
            </a:r>
            <a:endParaRPr lang="en-US" sz="3200" dirty="0"/>
          </a:p>
          <a:p>
            <a:r>
              <a:rPr lang="en-US" sz="3200" dirty="0"/>
              <a:t>Boy – boys</a:t>
            </a:r>
            <a:r>
              <a:rPr lang="ru-RU" sz="3200" dirty="0"/>
              <a:t> (мальчик – мальчики)</a:t>
            </a:r>
            <a:endParaRPr lang="en-US" sz="3200" dirty="0"/>
          </a:p>
          <a:p>
            <a:r>
              <a:rPr lang="en-US" sz="3200" dirty="0"/>
              <a:t>Book – books</a:t>
            </a:r>
            <a:r>
              <a:rPr lang="ru-RU" sz="3200" dirty="0"/>
              <a:t> (книга – книги)</a:t>
            </a:r>
            <a:endParaRPr lang="en-US" sz="3200" dirty="0"/>
          </a:p>
          <a:p>
            <a:r>
              <a:rPr lang="en-US" sz="3200" dirty="0"/>
              <a:t>Cat – cats</a:t>
            </a:r>
            <a:r>
              <a:rPr lang="ru-RU" sz="3200" dirty="0"/>
              <a:t> (кот – коты)</a:t>
            </a:r>
            <a:endParaRPr lang="en-US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00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F90FF-126E-C82C-488C-F1B6FEAD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Неисчисляемые существительные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D4CEF4-6347-A8C1-1231-F1E4792B4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545770"/>
              </p:ext>
            </p:extLst>
          </p:nvPr>
        </p:nvGraphicFramePr>
        <p:xfrm>
          <a:off x="1066800" y="2103438"/>
          <a:ext cx="10058400" cy="41119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52122">
                  <a:extLst>
                    <a:ext uri="{9D8B030D-6E8A-4147-A177-3AD203B41FA5}">
                      <a16:colId xmlns:a16="http://schemas.microsoft.com/office/drawing/2014/main" val="2429210781"/>
                    </a:ext>
                  </a:extLst>
                </a:gridCol>
                <a:gridCol w="5506278">
                  <a:extLst>
                    <a:ext uri="{9D8B030D-6E8A-4147-A177-3AD203B41FA5}">
                      <a16:colId xmlns:a16="http://schemas.microsoft.com/office/drawing/2014/main" val="4120592789"/>
                    </a:ext>
                  </a:extLst>
                </a:gridCol>
              </a:tblGrid>
              <a:tr h="4111968">
                <a:tc>
                  <a:txBody>
                    <a:bodyPr/>
                    <a:lstStyle/>
                    <a:p>
                      <a:r>
                        <a:rPr lang="ru-RU" sz="2800" dirty="0"/>
                        <a:t>К ним относят:</a:t>
                      </a:r>
                    </a:p>
                    <a:p>
                      <a:r>
                        <a:rPr lang="ru-RU" sz="2800" dirty="0"/>
                        <a:t>- жидкости</a:t>
                      </a:r>
                    </a:p>
                    <a:p>
                      <a:r>
                        <a:rPr lang="ru-RU" sz="2800" dirty="0"/>
                        <a:t>- некоторые продукты питания</a:t>
                      </a:r>
                    </a:p>
                    <a:p>
                      <a:r>
                        <a:rPr lang="ru-RU" sz="2800" dirty="0"/>
                        <a:t>- абстрактные понятия</a:t>
                      </a:r>
                    </a:p>
                    <a:p>
                      <a:r>
                        <a:rPr lang="ru-RU" sz="2800" dirty="0"/>
                        <a:t>- чувства, эмоции</a:t>
                      </a:r>
                    </a:p>
                    <a:p>
                      <a:r>
                        <a:rPr lang="ru-RU" sz="2800" dirty="0"/>
                        <a:t>- материалы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Примеры:</a:t>
                      </a:r>
                    </a:p>
                    <a:p>
                      <a:r>
                        <a:rPr lang="en-US" sz="2800" dirty="0"/>
                        <a:t>-water (</a:t>
                      </a:r>
                      <a:r>
                        <a:rPr lang="ru-RU" sz="2800" dirty="0"/>
                        <a:t>вода)</a:t>
                      </a:r>
                      <a:endParaRPr lang="en-US" sz="2800" dirty="0"/>
                    </a:p>
                    <a:p>
                      <a:r>
                        <a:rPr lang="en-US" sz="2800" dirty="0"/>
                        <a:t>-meat, bread, cheese</a:t>
                      </a:r>
                      <a:r>
                        <a:rPr lang="ru-RU" sz="2800" dirty="0"/>
                        <a:t> (мясо, хлеб, сыр)</a:t>
                      </a:r>
                      <a:endParaRPr lang="en-US" sz="2800" dirty="0"/>
                    </a:p>
                    <a:p>
                      <a:r>
                        <a:rPr lang="en-US" sz="2800" dirty="0"/>
                        <a:t>-space, time</a:t>
                      </a:r>
                      <a:r>
                        <a:rPr lang="ru-RU" sz="2800" dirty="0"/>
                        <a:t> (космос, время)</a:t>
                      </a:r>
                      <a:endParaRPr lang="en-US" sz="2800" dirty="0"/>
                    </a:p>
                    <a:p>
                      <a:r>
                        <a:rPr lang="en-US" sz="2800" dirty="0"/>
                        <a:t>-love, anger</a:t>
                      </a:r>
                      <a:r>
                        <a:rPr lang="ru-RU" sz="2800" dirty="0"/>
                        <a:t> (любовь, злость)</a:t>
                      </a:r>
                      <a:endParaRPr lang="en-US" sz="2800" dirty="0"/>
                    </a:p>
                    <a:p>
                      <a:r>
                        <a:rPr lang="en-US" sz="2800" dirty="0"/>
                        <a:t>-sand, paper</a:t>
                      </a:r>
                      <a:r>
                        <a:rPr lang="ru-RU" sz="2800" dirty="0"/>
                        <a:t> (песок, бумага)</a:t>
                      </a:r>
                      <a:endParaRPr lang="en-US" sz="2800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5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47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0A38D-8C23-3670-4681-8D74CE79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4442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Употребление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5F1F3-6114-6405-1F72-0ABAE5BD5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43771"/>
            <a:ext cx="10058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many? </a:t>
            </a:r>
            <a:r>
              <a:rPr lang="en-US" sz="2400" dirty="0"/>
              <a:t>– </a:t>
            </a:r>
            <a:r>
              <a:rPr lang="ru-RU" sz="2400" dirty="0"/>
              <a:t>с исчисляемыми существительными во множественном числе.</a:t>
            </a:r>
          </a:p>
          <a:p>
            <a:pPr marL="0" indent="0">
              <a:buNone/>
            </a:pPr>
            <a:r>
              <a:rPr lang="ru-RU" sz="2400" dirty="0"/>
              <a:t>Примеры: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 many apples </a:t>
            </a:r>
            <a:r>
              <a:rPr lang="en-US" sz="2400" u="sng" dirty="0"/>
              <a:t>are</a:t>
            </a:r>
            <a:r>
              <a:rPr lang="en-US" sz="2400" dirty="0"/>
              <a:t> there? </a:t>
            </a:r>
          </a:p>
          <a:p>
            <a:pPr marL="0" indent="0">
              <a:buNone/>
            </a:pPr>
            <a:r>
              <a:rPr lang="en-US" sz="2400" dirty="0"/>
              <a:t>How many pens </a:t>
            </a:r>
            <a:r>
              <a:rPr lang="en-US" sz="2400" u="sng" dirty="0"/>
              <a:t>are</a:t>
            </a:r>
            <a:r>
              <a:rPr lang="en-US" sz="2400" dirty="0"/>
              <a:t> on the table</a:t>
            </a:r>
            <a:r>
              <a:rPr lang="ru-RU" sz="2400" dirty="0"/>
              <a:t>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much</a:t>
            </a:r>
            <a:r>
              <a:rPr lang="ru-RU" sz="2400" dirty="0">
                <a:solidFill>
                  <a:srgbClr val="FF0000"/>
                </a:solidFill>
              </a:rPr>
              <a:t>? </a:t>
            </a:r>
            <a:r>
              <a:rPr lang="ru-RU" sz="2400" dirty="0"/>
              <a:t>– с неисчисляемыми существительными.</a:t>
            </a:r>
          </a:p>
          <a:p>
            <a:pPr marL="0" indent="0">
              <a:buNone/>
            </a:pPr>
            <a:r>
              <a:rPr lang="ru-RU" sz="2400" dirty="0"/>
              <a:t>Примеры:</a:t>
            </a:r>
          </a:p>
          <a:p>
            <a:pPr marL="0" indent="0">
              <a:buNone/>
            </a:pPr>
            <a:r>
              <a:rPr lang="en-US" sz="2400" dirty="0"/>
              <a:t>How much water </a:t>
            </a:r>
            <a:r>
              <a:rPr lang="en-US" sz="2400" u="sng" dirty="0"/>
              <a:t>is</a:t>
            </a:r>
            <a:r>
              <a:rPr lang="en-US" sz="2400" dirty="0"/>
              <a:t> in the cup?</a:t>
            </a:r>
          </a:p>
          <a:p>
            <a:pPr marL="0" indent="0">
              <a:buNone/>
            </a:pPr>
            <a:r>
              <a:rPr lang="en-US" sz="2400" dirty="0"/>
              <a:t>How much cheese </a:t>
            </a:r>
            <a:r>
              <a:rPr lang="en-US" sz="2400" u="sng" dirty="0"/>
              <a:t>is</a:t>
            </a:r>
            <a:r>
              <a:rPr lang="en-US" sz="2400" dirty="0"/>
              <a:t> in the fridge?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! </a:t>
            </a:r>
            <a:r>
              <a:rPr lang="ru-RU" sz="2400" dirty="0"/>
              <a:t>Обратите внимание на употребление глаголов в предложениях!</a:t>
            </a:r>
          </a:p>
        </p:txBody>
      </p:sp>
    </p:spTree>
    <p:extLst>
      <p:ext uri="{BB962C8B-B14F-4D97-AF65-F5344CB8AC3E}">
        <p14:creationId xmlns:p14="http://schemas.microsoft.com/office/powerpoint/2010/main" val="277611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6B6833-350F-DBAD-A182-730914AD8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69" y="1294737"/>
            <a:ext cx="11052313" cy="39319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того чтобы ответить на вопрос: сколько? – используем следующие фразы:</a:t>
            </a:r>
          </a:p>
          <a:p>
            <a:pPr marL="0" indent="0" algn="ctr">
              <a:buNone/>
            </a:pPr>
            <a:endParaRPr lang="ru-RU" sz="3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7030A0"/>
                </a:solidFill>
              </a:rPr>
              <a:t>A lot! – </a:t>
            </a:r>
            <a:r>
              <a:rPr lang="ru-RU" sz="3600" dirty="0">
                <a:solidFill>
                  <a:srgbClr val="7030A0"/>
                </a:solidFill>
              </a:rPr>
              <a:t>Много!</a:t>
            </a:r>
          </a:p>
          <a:p>
            <a:pPr marL="0" indent="0" algn="ctr">
              <a:buNone/>
            </a:pPr>
            <a:r>
              <a:rPr lang="ru-RU" sz="3600" dirty="0"/>
              <a:t>(употребляется как с исчисляемыми существительными во множественном числе, так и с неисчисляемыми)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270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867033-0589-C34B-E467-A84AAE7F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95" y="1113182"/>
            <a:ext cx="10263809" cy="53591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rgbClr val="7030A0"/>
                </a:solidFill>
              </a:rPr>
              <a:t>Not many! – </a:t>
            </a:r>
            <a:r>
              <a:rPr lang="ru-RU" sz="3600" dirty="0">
                <a:solidFill>
                  <a:srgbClr val="7030A0"/>
                </a:solidFill>
              </a:rPr>
              <a:t>Не много!</a:t>
            </a:r>
          </a:p>
          <a:p>
            <a:pPr marL="0" indent="0" algn="ctr">
              <a:buNone/>
            </a:pPr>
            <a:r>
              <a:rPr lang="ru-RU" sz="3600" dirty="0"/>
              <a:t>(употребляем с исчисляемыми существительными во множественном числе)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7030A0"/>
                </a:solidFill>
              </a:rPr>
              <a:t>Not much! </a:t>
            </a:r>
            <a:r>
              <a:rPr lang="ru-RU" sz="3600" dirty="0">
                <a:solidFill>
                  <a:srgbClr val="7030A0"/>
                </a:solidFill>
              </a:rPr>
              <a:t>– Не много! </a:t>
            </a:r>
          </a:p>
          <a:p>
            <a:pPr marL="0" indent="0" algn="ctr">
              <a:buNone/>
            </a:pPr>
            <a:r>
              <a:rPr lang="ru-RU" sz="3600" dirty="0"/>
              <a:t>(употребляем с неисчисляемыми существительными)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23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05C5B-5311-26CA-7C5A-D891AE40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/>
              <a:t>Примеры: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8DF545-95A5-EF31-11D3-7FA119B72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4896678" cy="39319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- How many pens are there?</a:t>
            </a:r>
          </a:p>
          <a:p>
            <a:pPr marL="0" indent="0" algn="ctr">
              <a:buNone/>
            </a:pPr>
            <a:r>
              <a:rPr lang="en-US" sz="2800" dirty="0"/>
              <a:t>-A lot! / Not many.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- How many apples are in the fridge?</a:t>
            </a:r>
          </a:p>
          <a:p>
            <a:pPr marL="0" indent="0" algn="ctr">
              <a:buNone/>
            </a:pPr>
            <a:r>
              <a:rPr lang="en-US" sz="2800" dirty="0"/>
              <a:t>- A lot! / Not many!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54205A3-6830-FBC7-0306-B4D9D84B3D34}"/>
              </a:ext>
            </a:extLst>
          </p:cNvPr>
          <p:cNvSpPr txBox="1">
            <a:spLocks/>
          </p:cNvSpPr>
          <p:nvPr/>
        </p:nvSpPr>
        <p:spPr>
          <a:xfrm>
            <a:off x="6162260" y="2103120"/>
            <a:ext cx="4962939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en-US" sz="2800" dirty="0"/>
              <a:t>- How much cheese is in the fridge?</a:t>
            </a:r>
          </a:p>
          <a:p>
            <a:pPr marL="0" indent="0" algn="ctr">
              <a:buFont typeface="Garamond" pitchFamily="18" charset="0"/>
              <a:buNone/>
            </a:pPr>
            <a:r>
              <a:rPr lang="en-US" sz="2800" dirty="0"/>
              <a:t>- A lot! / Not much!</a:t>
            </a:r>
          </a:p>
          <a:p>
            <a:pPr marL="0" indent="0" algn="ctr">
              <a:buFont typeface="Garamond" pitchFamily="18" charset="0"/>
              <a:buNone/>
            </a:pPr>
            <a:endParaRPr lang="en-US" sz="2800" dirty="0"/>
          </a:p>
          <a:p>
            <a:pPr marL="0" indent="0" algn="ctr">
              <a:buFont typeface="Garamond" pitchFamily="18" charset="0"/>
              <a:buNone/>
            </a:pPr>
            <a:r>
              <a:rPr lang="en-US" sz="2800" dirty="0"/>
              <a:t>- How much water is in the bottle?</a:t>
            </a:r>
          </a:p>
          <a:p>
            <a:pPr marL="0" indent="0" algn="ctr">
              <a:buFont typeface="Garamond" pitchFamily="18" charset="0"/>
              <a:buNone/>
            </a:pPr>
            <a:r>
              <a:rPr lang="en-US" sz="2800" dirty="0"/>
              <a:t>- A lot! / Not much!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236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183</TotalTime>
  <Words>376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Algerian</vt:lpstr>
      <vt:lpstr>Aptos Display</vt:lpstr>
      <vt:lpstr>Book Antiqua</vt:lpstr>
      <vt:lpstr>Century Gothic</vt:lpstr>
      <vt:lpstr>Garamond</vt:lpstr>
      <vt:lpstr>Савон</vt:lpstr>
      <vt:lpstr>How many? &amp; how much?  Сколько?</vt:lpstr>
      <vt:lpstr>Что такое существительное?</vt:lpstr>
      <vt:lpstr>            Существительные</vt:lpstr>
      <vt:lpstr>Исчисляемые существительные</vt:lpstr>
      <vt:lpstr>Неисчисляемые существительные</vt:lpstr>
      <vt:lpstr>Употребление</vt:lpstr>
      <vt:lpstr>Презентация PowerPoint</vt:lpstr>
      <vt:lpstr>Презентация PowerPoint</vt:lpstr>
      <vt:lpstr>Примеры: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many? &amp; how much?  Сколько?</dc:title>
  <dc:creator>Алёна</dc:creator>
  <cp:lastModifiedBy>Алёна</cp:lastModifiedBy>
  <cp:revision>2</cp:revision>
  <dcterms:created xsi:type="dcterms:W3CDTF">2023-12-09T08:19:19Z</dcterms:created>
  <dcterms:modified xsi:type="dcterms:W3CDTF">2023-12-09T15:07:25Z</dcterms:modified>
</cp:coreProperties>
</file>