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8" r:id="rId3"/>
    <p:sldId id="257" r:id="rId4"/>
    <p:sldId id="260" r:id="rId5"/>
    <p:sldId id="261" r:id="rId6"/>
    <p:sldId id="273" r:id="rId7"/>
    <p:sldId id="262" r:id="rId8"/>
    <p:sldId id="274" r:id="rId9"/>
    <p:sldId id="256" r:id="rId10"/>
    <p:sldId id="268" r:id="rId11"/>
    <p:sldId id="264" r:id="rId12"/>
    <p:sldId id="263" r:id="rId13"/>
    <p:sldId id="269" r:id="rId14"/>
    <p:sldId id="272" r:id="rId15"/>
    <p:sldId id="28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12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pershinairina.ru/bookshelf/ustnyj_schet_sbornik_uprazhn_2kl_v_2ch_ch_2__samsonova_l_yu__2016_-62s.pdf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c/OnlineGDZnet" TargetMode="External"/><Relationship Id="rId4" Type="http://schemas.openxmlformats.org/officeDocument/2006/relationships/hyperlink" Target="https://catherineasquithgallery.com/fony-dlja-prezentacij/7706-fon-dlja-detskoj-prezentacii-powerpoint-124-foto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пользователь\Desktop\2-Г КЛАСС\ШАБЛОНЫ\МАТЕМАТ.КАРТИНКИ ДЛЯ ПРЕЗ\1617307126_1-p-fon-dlya-prezentatsii-v-nachalnoi-shkole-m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83568" y="90872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Математика 2 класс. Часть</a:t>
            </a:r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</a:t>
            </a:r>
            <a:r>
              <a:rPr kumimoji="0" lang="ru-RU" sz="4400" b="0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br>
              <a:rPr kumimoji="0" lang="ru-RU" sz="4400" b="0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Урок 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6</a:t>
            </a:r>
            <a:r>
              <a:rPr kumimoji="0" lang="ru-RU" sz="3200" b="0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  <a:br>
              <a:rPr kumimoji="0" lang="ru-RU" sz="3200" b="0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Кратное сравнение</a:t>
            </a:r>
            <a:r>
              <a:rPr kumimoji="0" lang="ru-RU" sz="4000" b="0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Aharoni" pitchFamily="2" charset="-79"/>
              </a:rPr>
              <a:t>.</a:t>
            </a:r>
            <a:br>
              <a:rPr kumimoji="0" lang="ru-RU" sz="4000" b="0" i="1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Aharoni" pitchFamily="2" charset="-79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altLang="ru-RU" sz="32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Учитель начальных классов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altLang="ru-RU" sz="32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МБОУ гимназия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altLang="ru-RU" sz="32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имени</a:t>
            </a:r>
            <a:r>
              <a:rPr kumimoji="0" lang="en-US" altLang="ru-RU" sz="32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altLang="ru-RU" sz="32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А.И.Яковлева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altLang="ru-RU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Мерц</a:t>
            </a:r>
            <a:r>
              <a:rPr kumimoji="0" lang="ru-RU" altLang="ru-RU" sz="32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Н.В.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2-Г КЛАСС\ШАБЛОНЫ\МАТЕМАТ.КАРТИНКИ ДЛЯ ПРЕЗ\1617307126_1-p-fon-dlya-prezentatsii-v-nachalnoi-shkole-m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E:\МАТЕМАТИКА 2 кл\МАТЕМАТИКА 2кл ч3 УРОКИ\МАТЕМ 2кл ч3 УРОК 6 КРАТНОЕ СРАВ\СТР 18.jpg"/>
          <p:cNvPicPr>
            <a:picLocks noChangeAspect="1" noChangeArrowheads="1"/>
          </p:cNvPicPr>
          <p:nvPr/>
        </p:nvPicPr>
        <p:blipFill>
          <a:blip r:embed="rId3" cstate="print"/>
          <a:srcRect l="5577" t="16619" r="30851" b="73425"/>
          <a:stretch>
            <a:fillRect/>
          </a:stretch>
        </p:blipFill>
        <p:spPr bwMode="auto">
          <a:xfrm>
            <a:off x="1763688" y="332656"/>
            <a:ext cx="4983982" cy="1080120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 l="6270" t="26203" r="56816" b="61000"/>
          <a:stretch>
            <a:fillRect/>
          </a:stretch>
        </p:blipFill>
        <p:spPr bwMode="auto">
          <a:xfrm>
            <a:off x="539552" y="1556792"/>
            <a:ext cx="415430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4055" t="44627" r="40574" b="43068"/>
          <a:stretch>
            <a:fillRect/>
          </a:stretch>
        </p:blipFill>
        <p:spPr bwMode="auto">
          <a:xfrm>
            <a:off x="395536" y="2636912"/>
            <a:ext cx="712879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l="4055" t="58458" r="41484" b="27761"/>
          <a:stretch>
            <a:fillRect/>
          </a:stretch>
        </p:blipFill>
        <p:spPr bwMode="auto">
          <a:xfrm>
            <a:off x="395536" y="4005064"/>
            <a:ext cx="607065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l="4055" t="73109" r="60765" b="20641"/>
          <a:stretch>
            <a:fillRect/>
          </a:stretch>
        </p:blipFill>
        <p:spPr bwMode="auto">
          <a:xfrm>
            <a:off x="395536" y="5517232"/>
            <a:ext cx="486370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2-Г КЛАСС\ШАБЛОНЫ\МАТЕМАТ.КАРТИНКИ ДЛЯ ПРЕЗ\1617307126_1-p-fon-dlya-prezentatsii-v-nachalnoi-shkole-m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E:\МАТЕМАТИКА 2 кл\МАТЕМАТИКА 2кл ч3 УРОКИ\МАТЕМ 2кл ч3 УРОК 6 КРАТНОЕ СРАВ\СТР 18.jpg"/>
          <p:cNvPicPr>
            <a:picLocks noChangeAspect="1" noChangeArrowheads="1"/>
          </p:cNvPicPr>
          <p:nvPr/>
        </p:nvPicPr>
        <p:blipFill>
          <a:blip r:embed="rId3" cstate="print"/>
          <a:srcRect l="3346" t="73197" r="8545" b="20516"/>
          <a:stretch>
            <a:fillRect/>
          </a:stretch>
        </p:blipFill>
        <p:spPr bwMode="auto">
          <a:xfrm>
            <a:off x="899592" y="404664"/>
            <a:ext cx="7272808" cy="936104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3317" t="23250" r="82656" b="58047"/>
          <a:stretch>
            <a:fillRect/>
          </a:stretch>
        </p:blipFill>
        <p:spPr bwMode="auto">
          <a:xfrm>
            <a:off x="395536" y="1412776"/>
            <a:ext cx="158417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3317" t="52244" r="82656" b="35967"/>
          <a:stretch>
            <a:fillRect/>
          </a:stretch>
        </p:blipFill>
        <p:spPr bwMode="auto">
          <a:xfrm>
            <a:off x="611560" y="4221088"/>
            <a:ext cx="136815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l="23078" t="23021" r="64371" b="57291"/>
          <a:stretch>
            <a:fillRect/>
          </a:stretch>
        </p:blipFill>
        <p:spPr bwMode="auto">
          <a:xfrm>
            <a:off x="2555776" y="1412776"/>
            <a:ext cx="158417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l="22993" t="52050" r="62242" b="36601"/>
          <a:stretch>
            <a:fillRect/>
          </a:stretch>
        </p:blipFill>
        <p:spPr bwMode="auto">
          <a:xfrm>
            <a:off x="2411760" y="4221088"/>
            <a:ext cx="144016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 l="48008" t="23355" r="36488" b="58646"/>
          <a:stretch>
            <a:fillRect/>
          </a:stretch>
        </p:blipFill>
        <p:spPr bwMode="auto">
          <a:xfrm>
            <a:off x="4499992" y="1412776"/>
            <a:ext cx="180020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 l="47922" t="51833" r="38051" b="37198"/>
          <a:stretch>
            <a:fillRect/>
          </a:stretch>
        </p:blipFill>
        <p:spPr bwMode="auto">
          <a:xfrm>
            <a:off x="4572000" y="4149080"/>
            <a:ext cx="158417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 l="75152" t="23035" r="10305" b="57750"/>
          <a:stretch>
            <a:fillRect/>
          </a:stretch>
        </p:blipFill>
        <p:spPr bwMode="auto">
          <a:xfrm>
            <a:off x="6516216" y="1484784"/>
            <a:ext cx="172819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 l="75066" t="51979" r="10305" b="36667"/>
          <a:stretch>
            <a:fillRect/>
          </a:stretch>
        </p:blipFill>
        <p:spPr bwMode="auto">
          <a:xfrm>
            <a:off x="6516216" y="4149080"/>
            <a:ext cx="158417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2-Г КЛАСС\ШАБЛОНЫ\МАТЕМАТ.КАРТИНКИ ДЛЯ ПРЕЗ\1617307126_1-p-fon-dlya-prezentatsii-v-nachalnoi-shkole-m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E:\МАТЕМАТИКА 2 кл\МАТЕМАТИКА 2кл ч3 УРОКИ\МАТЕМ 2кл ч3 УРОК 6 КРАТНОЕ СРАВ\СТР 18.jpg"/>
          <p:cNvPicPr>
            <a:picLocks noChangeAspect="1" noChangeArrowheads="1"/>
          </p:cNvPicPr>
          <p:nvPr/>
        </p:nvPicPr>
        <p:blipFill>
          <a:blip r:embed="rId3" cstate="print"/>
          <a:srcRect l="3346" t="79790" r="5199" b="4897"/>
          <a:stretch>
            <a:fillRect/>
          </a:stretch>
        </p:blipFill>
        <p:spPr bwMode="auto">
          <a:xfrm>
            <a:off x="1547664" y="260648"/>
            <a:ext cx="5904656" cy="1656184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 l="6270" t="29730" r="14735" b="63953"/>
          <a:stretch>
            <a:fillRect/>
          </a:stretch>
        </p:blipFill>
        <p:spPr bwMode="auto">
          <a:xfrm>
            <a:off x="395536" y="2060848"/>
            <a:ext cx="770485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6270" t="44337" r="19989" b="50363"/>
          <a:stretch>
            <a:fillRect/>
          </a:stretch>
        </p:blipFill>
        <p:spPr bwMode="auto">
          <a:xfrm>
            <a:off x="395536" y="3068960"/>
            <a:ext cx="719241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l="6270" t="58686" r="19903" b="35407"/>
          <a:stretch>
            <a:fillRect/>
          </a:stretch>
        </p:blipFill>
        <p:spPr bwMode="auto">
          <a:xfrm>
            <a:off x="395536" y="4005064"/>
            <a:ext cx="72008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l="6270" t="74256" r="14735" b="20001"/>
          <a:stretch>
            <a:fillRect/>
          </a:stretch>
        </p:blipFill>
        <p:spPr bwMode="auto">
          <a:xfrm>
            <a:off x="395536" y="5013176"/>
            <a:ext cx="770485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 l="6270" t="80869" r="76355" b="13751"/>
          <a:stretch>
            <a:fillRect/>
          </a:stretch>
        </p:blipFill>
        <p:spPr bwMode="auto">
          <a:xfrm>
            <a:off x="395536" y="5949280"/>
            <a:ext cx="169465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2-Г КЛАСС\ШАБЛОНЫ\МАТЕМАТ.КАРТИНКИ ДЛЯ ПРЕЗ\1617307126_1-p-fon-dlya-prezentatsii-v-nachalnoi-shkole-m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E:\МАТЕМАТИКА 2 кл\МАТЕМАТИКА 2кл ч3 УРОКИ\МАТЕМ 2кл ч3 УРОК 6 КРАТНОЕ СРАВ\СТР 19.jpg"/>
          <p:cNvPicPr>
            <a:picLocks noChangeAspect="1" noChangeArrowheads="1"/>
          </p:cNvPicPr>
          <p:nvPr/>
        </p:nvPicPr>
        <p:blipFill>
          <a:blip r:embed="rId3" cstate="print"/>
          <a:srcRect l="2287" t="15997" r="1641" b="78440"/>
          <a:stretch>
            <a:fillRect/>
          </a:stretch>
        </p:blipFill>
        <p:spPr bwMode="auto">
          <a:xfrm>
            <a:off x="1835696" y="260648"/>
            <a:ext cx="6048672" cy="648072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4794" t="33094" r="10305" b="24578"/>
          <a:stretch>
            <a:fillRect/>
          </a:stretch>
        </p:blipFill>
        <p:spPr bwMode="auto">
          <a:xfrm>
            <a:off x="323528" y="1916832"/>
            <a:ext cx="828092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2-Г КЛАСС\ШАБЛОНЫ\МАТЕМАТ.КАРТИНКИ ДЛЯ ПРЕЗ\1617307126_1-p-fon-dlya-prezentatsii-v-nachalnoi-shkole-m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E:\МАТЕМАТИКА 2 кл\МАТЕМАТИКА 2кл ч3 УРОКИ\МАТЕМ 2кл ч3 УРОК 6 КРАТНОЕ СРАВ\СТР 19.jpg"/>
          <p:cNvPicPr>
            <a:picLocks noChangeAspect="1" noChangeArrowheads="1"/>
          </p:cNvPicPr>
          <p:nvPr/>
        </p:nvPicPr>
        <p:blipFill>
          <a:blip r:embed="rId3" cstate="print"/>
          <a:srcRect l="2287" t="78881" r="25659" b="5922"/>
          <a:stretch>
            <a:fillRect/>
          </a:stretch>
        </p:blipFill>
        <p:spPr bwMode="auto">
          <a:xfrm>
            <a:off x="1835696" y="188640"/>
            <a:ext cx="4680520" cy="1584176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 l="3463" t="33451" r="9430" b="24591"/>
          <a:stretch>
            <a:fillRect/>
          </a:stretch>
        </p:blipFill>
        <p:spPr bwMode="auto">
          <a:xfrm>
            <a:off x="323528" y="1844824"/>
            <a:ext cx="799288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пользователь\Desktop\2-Г КЛАСС\ШАБЛОНЫ\МАТЕМАТ.КАРТИНКИ ДЛЯ ПРЕЗ\1617307126_1-p-fon-dlya-prezentatsii-v-nachalnoi-shkole-m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2564904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http://pershinairina.ru/bookshelf/ustnyj_schet_sbornik_uprazhn_2kl_v_2ch_ch_2__samsonova_l_yu__2016_-62s.pdf</a:t>
            </a:r>
            <a:r>
              <a:rPr lang="ru-RU" dirty="0"/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9262" y="1920398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https://catherineasquithgallery.com/fony-dlja-prezentacij/7706-fon-dlja-detskoj-prezentacii-powerpoint-124-foto.html</a:t>
            </a:r>
            <a:r>
              <a:rPr lang="en-US" dirty="0"/>
              <a:t> 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1340768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/>
              <a:t>Учебник –Математика 2 класс, 3 часть. </a:t>
            </a:r>
            <a:r>
              <a:rPr lang="ru-RU" dirty="0" err="1"/>
              <a:t>Петерсон</a:t>
            </a:r>
            <a:r>
              <a:rPr lang="ru-RU" dirty="0"/>
              <a:t> Л.Г.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052F3235-974F-CFFE-CB52-121C9249811D}"/>
              </a:ext>
            </a:extLst>
          </p:cNvPr>
          <p:cNvSpPr txBox="1"/>
          <p:nvPr/>
        </p:nvSpPr>
        <p:spPr>
          <a:xfrm>
            <a:off x="597623" y="324433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linkClick r:id="rId5"/>
              </a:rPr>
              <a:t>https://www.youtube.com/c/OnlineGDZnet</a:t>
            </a:r>
            <a:r>
              <a:rPr lang="ru-RU" dirty="0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пользователь\Desktop\2-Г КЛАСС\ШАБЛОНЫ\МАТЕМАТ.КАРТИНКИ ДЛЯ ПРЕЗ\1617307126_1-p-fon-dlya-prezentatsii-v-nachalnoi-shkole-m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Подумай!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39752" y="1772816"/>
            <a:ext cx="66247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     В корзине три яблока. Как поделить их между тремя детьми так, чтобы одно яблоко осталось в корзине?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20168" t="10178" r="35681" b="13454"/>
          <a:stretch>
            <a:fillRect/>
          </a:stretch>
        </p:blipFill>
        <p:spPr bwMode="auto">
          <a:xfrm>
            <a:off x="395536" y="980728"/>
            <a:ext cx="1776197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B6B5D5-E99A-951A-78D5-2E94FFD8E79F}"/>
              </a:ext>
            </a:extLst>
          </p:cNvPr>
          <p:cNvSpPr txBox="1"/>
          <p:nvPr/>
        </p:nvSpPr>
        <p:spPr>
          <a:xfrm>
            <a:off x="901066" y="3590239"/>
            <a:ext cx="5399125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ru-RU" sz="2800" dirty="0">
                <a:effectLst/>
                <a:latin typeface="Arial" panose="020B0604020202020204" pitchFamily="34" charset="0"/>
              </a:rPr>
              <a:t>            На лужайке босоногих мальчиков столько же, сколь­ко обутых девочек. Кого на лужайке больше: дево­чек или босоногих детей?</a:t>
            </a:r>
          </a:p>
          <a:p>
            <a:b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пользователь\Desktop\2-Г КЛАСС\ШАБЛОНЫ\МАТЕМАТ.КАРТИНКИ ДЛЯ ПРЕЗ\1617307126_1-p-fon-dlya-prezentatsii-v-nachalnoi-shkole-m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E:\МАТЕМАТИКА 2 кл\МАТЕМАТИКА 2кл ч3 УРОКИ\МАТЕМ 2кл ч3 УРОК 6 КРАТНОЕ СРАВ\СТР 17.jpg"/>
          <p:cNvPicPr>
            <a:picLocks noChangeAspect="1" noChangeArrowheads="1"/>
          </p:cNvPicPr>
          <p:nvPr/>
        </p:nvPicPr>
        <p:blipFill>
          <a:blip r:embed="rId3" cstate="print"/>
          <a:srcRect t="4886" r="3317" b="74755"/>
          <a:stretch>
            <a:fillRect/>
          </a:stretch>
        </p:blipFill>
        <p:spPr bwMode="auto">
          <a:xfrm>
            <a:off x="1403648" y="188640"/>
            <a:ext cx="5976664" cy="18002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3317" t="37032" r="31715" b="57062"/>
          <a:stretch>
            <a:fillRect/>
          </a:stretch>
        </p:blipFill>
        <p:spPr bwMode="auto">
          <a:xfrm>
            <a:off x="539552" y="2204864"/>
            <a:ext cx="633670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3317" t="51951" r="45828" b="42411"/>
          <a:stretch>
            <a:fillRect/>
          </a:stretch>
        </p:blipFill>
        <p:spPr bwMode="auto">
          <a:xfrm>
            <a:off x="539552" y="3789040"/>
            <a:ext cx="496016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l="3317" t="65349" r="14168" b="8074"/>
          <a:stretch>
            <a:fillRect/>
          </a:stretch>
        </p:blipFill>
        <p:spPr bwMode="auto">
          <a:xfrm>
            <a:off x="179512" y="4581128"/>
            <a:ext cx="804812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l="3317" t="43808" r="31715" b="50172"/>
          <a:stretch>
            <a:fillRect/>
          </a:stretch>
        </p:blipFill>
        <p:spPr bwMode="auto">
          <a:xfrm>
            <a:off x="539552" y="2924944"/>
            <a:ext cx="6336704" cy="656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пользователь\Desktop\2-Г КЛАСС\ШАБЛОНЫ\МАТЕМАТ.КАРТИНКИ ДЛЯ ПРЕЗ\1617307126_1-p-fon-dlya-prezentatsii-v-nachalnoi-shkole-m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E:\МАТЕМАТИКА 2 кл\МАТЕМАТИКА 2кл ч3 УРОКИ\МАТЕМ 2кл ч3 УРОК 6 КРАТНОЕ СРАВ\СТР 17.jpg"/>
          <p:cNvPicPr>
            <a:picLocks noChangeAspect="1" noChangeArrowheads="1"/>
          </p:cNvPicPr>
          <p:nvPr/>
        </p:nvPicPr>
        <p:blipFill>
          <a:blip r:embed="rId3" cstate="print"/>
          <a:srcRect t="25750" r="2152" b="57149"/>
          <a:stretch>
            <a:fillRect/>
          </a:stretch>
        </p:blipFill>
        <p:spPr bwMode="auto">
          <a:xfrm>
            <a:off x="1331640" y="260648"/>
            <a:ext cx="6048672" cy="1512168"/>
          </a:xfrm>
          <a:prstGeom prst="rect">
            <a:avLst/>
          </a:prstGeom>
          <a:noFill/>
        </p:spPr>
      </p:pic>
      <p:pic>
        <p:nvPicPr>
          <p:cNvPr id="6" name="Picture 2" descr="E:\МАТЕМАТИКА 2 кл\МАТЕМАТИКА 2кл ч3 УРОКИ\МАТЕМ 2кл ч3 УРОК 6 КРАТНОЕ СРАВ\СТР 17.jpg"/>
          <p:cNvPicPr>
            <a:picLocks noChangeAspect="1" noChangeArrowheads="1"/>
          </p:cNvPicPr>
          <p:nvPr/>
        </p:nvPicPr>
        <p:blipFill>
          <a:blip r:embed="rId3" cstate="print"/>
          <a:srcRect l="5689" t="44385" r="2152" b="44934"/>
          <a:stretch>
            <a:fillRect/>
          </a:stretch>
        </p:blipFill>
        <p:spPr bwMode="auto">
          <a:xfrm>
            <a:off x="1331640" y="1844824"/>
            <a:ext cx="5697016" cy="1152128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l="7008" t="44513" r="24333" b="50172"/>
          <a:stretch>
            <a:fillRect/>
          </a:stretch>
        </p:blipFill>
        <p:spPr bwMode="auto">
          <a:xfrm>
            <a:off x="755576" y="3140968"/>
            <a:ext cx="669674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l="7008" t="51683" r="23681" b="42411"/>
          <a:stretch>
            <a:fillRect/>
          </a:stretch>
        </p:blipFill>
        <p:spPr bwMode="auto">
          <a:xfrm>
            <a:off x="755576" y="3933056"/>
            <a:ext cx="676036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l="7008" t="59262" r="19165" b="21445"/>
          <a:stretch>
            <a:fillRect/>
          </a:stretch>
        </p:blipFill>
        <p:spPr bwMode="auto">
          <a:xfrm>
            <a:off x="683568" y="4869160"/>
            <a:ext cx="72008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пользователь\Desktop\2-Г КЛАСС\ШАБЛОНЫ\МАТЕМАТ.КАРТИНКИ ДЛЯ ПРЕЗ\1617307126_1-p-fon-dlya-prezentatsii-v-nachalnoi-shkole-m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E:\МАТЕМАТИКА 2 кл\МАТЕМАТИКА 2кл ч3 УРОКИ\МАТЕМ 2кл ч3 УРОК 6 КРАТНОЕ СРАВ\СТР 17.jpg"/>
          <p:cNvPicPr>
            <a:picLocks noChangeAspect="1" noChangeArrowheads="1"/>
          </p:cNvPicPr>
          <p:nvPr/>
        </p:nvPicPr>
        <p:blipFill>
          <a:blip r:embed="rId3" cstate="print"/>
          <a:srcRect t="55881" r="2152" b="27832"/>
          <a:stretch>
            <a:fillRect/>
          </a:stretch>
        </p:blipFill>
        <p:spPr bwMode="auto">
          <a:xfrm>
            <a:off x="1403648" y="404664"/>
            <a:ext cx="6048672" cy="1440160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4055" t="23090" r="18426" b="42297"/>
          <a:stretch>
            <a:fillRect/>
          </a:stretch>
        </p:blipFill>
        <p:spPr bwMode="auto">
          <a:xfrm>
            <a:off x="467544" y="1916832"/>
            <a:ext cx="756084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пользователь\Desktop\2-Г КЛАСС\ШАБЛОНЫ\МАТЕМАТ.КАРТИНКИ ДЛЯ ПРЕЗ\1617307126_1-p-fon-dlya-prezentatsii-v-nachalnoi-shkole-m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E:\МАТЕМАТИКА 2 кл\МАТЕМАТИКА 2кл ч3 УРОКИ\МАТЕМ 2кл ч3 УРОК 6 КРАТНОЕ СРАВ\СТР 17.jpg"/>
          <p:cNvPicPr>
            <a:picLocks noChangeAspect="1" noChangeArrowheads="1"/>
          </p:cNvPicPr>
          <p:nvPr/>
        </p:nvPicPr>
        <p:blipFill>
          <a:blip r:embed="rId3" cstate="print"/>
          <a:srcRect t="55881" r="2152" b="27832"/>
          <a:stretch>
            <a:fillRect/>
          </a:stretch>
        </p:blipFill>
        <p:spPr bwMode="auto">
          <a:xfrm>
            <a:off x="1331640" y="260648"/>
            <a:ext cx="6048672" cy="144016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l="4055" t="58687" r="18426" b="7742"/>
          <a:stretch>
            <a:fillRect/>
          </a:stretch>
        </p:blipFill>
        <p:spPr bwMode="auto">
          <a:xfrm>
            <a:off x="251520" y="1844824"/>
            <a:ext cx="756084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пользователь\Desktop\2-Г КЛАСС\ШАБЛОНЫ\МАТЕМАТ.КАРТИНКИ ДЛЯ ПРЕЗ\1617307126_1-p-fon-dlya-prezentatsii-v-nachalnoi-shkole-m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E:\МАТЕМАТИКА 2 кл\МАТЕМАТИКА 2кл ч3 УРОКИ\МАТЕМ 2кл ч3 УРОК 6 КРАТНОЕ СРАВ\СТР 17.jpg"/>
          <p:cNvPicPr>
            <a:picLocks noChangeAspect="1" noChangeArrowheads="1"/>
          </p:cNvPicPr>
          <p:nvPr/>
        </p:nvPicPr>
        <p:blipFill>
          <a:blip r:embed="rId3" cstate="print"/>
          <a:srcRect t="72168" r="24285" b="16431"/>
          <a:stretch>
            <a:fillRect/>
          </a:stretch>
        </p:blipFill>
        <p:spPr bwMode="auto">
          <a:xfrm>
            <a:off x="1763688" y="260648"/>
            <a:ext cx="4680520" cy="1008112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 l="4055" t="27188" r="81179" b="68875"/>
          <a:stretch>
            <a:fillRect/>
          </a:stretch>
        </p:blipFill>
        <p:spPr bwMode="auto">
          <a:xfrm>
            <a:off x="251520" y="764704"/>
            <a:ext cx="144016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4055" t="33964" r="43613" b="60881"/>
          <a:stretch>
            <a:fillRect/>
          </a:stretch>
        </p:blipFill>
        <p:spPr bwMode="auto">
          <a:xfrm>
            <a:off x="539552" y="1484784"/>
            <a:ext cx="638023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l="4055" t="55505" r="81351" b="39573"/>
          <a:stretch>
            <a:fillRect/>
          </a:stretch>
        </p:blipFill>
        <p:spPr bwMode="auto">
          <a:xfrm>
            <a:off x="251520" y="4077072"/>
            <a:ext cx="142339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l="4055" t="63023" r="44523" b="32526"/>
          <a:stretch>
            <a:fillRect/>
          </a:stretch>
        </p:blipFill>
        <p:spPr bwMode="auto">
          <a:xfrm>
            <a:off x="395536" y="4653136"/>
            <a:ext cx="665458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 l="4055" t="40959" r="43613" b="53528"/>
          <a:stretch>
            <a:fillRect/>
          </a:stretch>
        </p:blipFill>
        <p:spPr bwMode="auto">
          <a:xfrm>
            <a:off x="539552" y="2348880"/>
            <a:ext cx="638023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 l="4055" t="47955" r="43613" b="46349"/>
          <a:stretch>
            <a:fillRect/>
          </a:stretch>
        </p:blipFill>
        <p:spPr bwMode="auto">
          <a:xfrm>
            <a:off x="539552" y="3140968"/>
            <a:ext cx="638023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 l="4055" t="69614" r="44523" b="25193"/>
          <a:stretch>
            <a:fillRect/>
          </a:stretch>
        </p:blipFill>
        <p:spPr bwMode="auto">
          <a:xfrm>
            <a:off x="323528" y="5301208"/>
            <a:ext cx="665458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 l="4055" t="76946" r="78696" b="17688"/>
          <a:stretch>
            <a:fillRect/>
          </a:stretch>
        </p:blipFill>
        <p:spPr bwMode="auto">
          <a:xfrm>
            <a:off x="323528" y="5949280"/>
            <a:ext cx="223224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 l="29029" t="76946" r="44523" b="18437"/>
          <a:stretch>
            <a:fillRect/>
          </a:stretch>
        </p:blipFill>
        <p:spPr bwMode="auto">
          <a:xfrm>
            <a:off x="2915816" y="5949280"/>
            <a:ext cx="3422604" cy="495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пользователь\Desktop\2-Г КЛАСС\ШАБЛОНЫ\МАТЕМАТ.КАРТИНКИ ДЛЯ ПРЕЗ\1617307126_1-p-fon-dlya-prezentatsii-v-nachalnoi-shkole-m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E:\МАТЕМАТИКА 2 кл\МАТЕМАТИКА 2кл ч3 УРОКИ\МАТЕМ 2кл ч3 УРОК 6 КРАТНОЕ СРАВ\СТР 17.jpg"/>
          <p:cNvPicPr>
            <a:picLocks noChangeAspect="1" noChangeArrowheads="1"/>
          </p:cNvPicPr>
          <p:nvPr/>
        </p:nvPicPr>
        <p:blipFill>
          <a:blip r:embed="rId3" cstate="print"/>
          <a:srcRect l="4659" t="83569" r="25449" b="5031"/>
          <a:stretch>
            <a:fillRect/>
          </a:stretch>
        </p:blipFill>
        <p:spPr bwMode="auto">
          <a:xfrm>
            <a:off x="2051720" y="332656"/>
            <a:ext cx="4320480" cy="1008112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 l="4055" t="37031" r="81479" b="57779"/>
          <a:stretch>
            <a:fillRect/>
          </a:stretch>
        </p:blipFill>
        <p:spPr bwMode="auto">
          <a:xfrm>
            <a:off x="755576" y="1772816"/>
            <a:ext cx="18002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4055" t="45390" r="42789" b="48771"/>
          <a:stretch>
            <a:fillRect/>
          </a:stretch>
        </p:blipFill>
        <p:spPr bwMode="auto">
          <a:xfrm>
            <a:off x="683568" y="2564904"/>
            <a:ext cx="66148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l="4055" t="51802" r="42789" b="41710"/>
          <a:stretch>
            <a:fillRect/>
          </a:stretch>
        </p:blipFill>
        <p:spPr bwMode="auto">
          <a:xfrm>
            <a:off x="683568" y="3573016"/>
            <a:ext cx="66148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l="4055" t="59512" r="50434" b="34422"/>
          <a:stretch>
            <a:fillRect/>
          </a:stretch>
        </p:blipFill>
        <p:spPr bwMode="auto">
          <a:xfrm>
            <a:off x="683568" y="4653136"/>
            <a:ext cx="566348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2-Г КЛАСС\ШАБЛОНЫ\МАТЕМАТ.КАРТИНКИ ДЛЯ ПРЕЗ\1617307126_1-p-fon-dlya-prezentatsii-v-nachalnoi-shkole-m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E:\МАТЕМАТИКА 2 кл\МАТЕМАТИКА 2кл ч3 УРОКИ\МАТЕМ 2кл ч3 УРОК 6 КРАТНОЕ СРАВ\СТР 18.jpg"/>
          <p:cNvPicPr>
            <a:picLocks noChangeAspect="1" noChangeArrowheads="1"/>
          </p:cNvPicPr>
          <p:nvPr/>
        </p:nvPicPr>
        <p:blipFill>
          <a:blip r:embed="rId3" cstate="print"/>
          <a:srcRect l="4461" t="5642" r="30851" b="83881"/>
          <a:stretch>
            <a:fillRect/>
          </a:stretch>
        </p:blipFill>
        <p:spPr bwMode="auto">
          <a:xfrm>
            <a:off x="3131840" y="692696"/>
            <a:ext cx="5140263" cy="1152128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 l="9224" t="41376" r="12520" b="53332"/>
          <a:stretch>
            <a:fillRect/>
          </a:stretch>
        </p:blipFill>
        <p:spPr bwMode="auto">
          <a:xfrm>
            <a:off x="179512" y="3140968"/>
            <a:ext cx="763284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9224" t="48542" r="15473" b="46139"/>
          <a:stretch>
            <a:fillRect/>
          </a:stretch>
        </p:blipFill>
        <p:spPr bwMode="auto">
          <a:xfrm>
            <a:off x="179512" y="4221088"/>
            <a:ext cx="734481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l="9224" t="55873" r="59203" b="39344"/>
          <a:stretch>
            <a:fillRect/>
          </a:stretch>
        </p:blipFill>
        <p:spPr bwMode="auto">
          <a:xfrm>
            <a:off x="971600" y="5445224"/>
            <a:ext cx="388843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 l="20169" t="27679" r="36874" b="24591"/>
          <a:stretch>
            <a:fillRect/>
          </a:stretch>
        </p:blipFill>
        <p:spPr bwMode="auto">
          <a:xfrm>
            <a:off x="539552" y="692696"/>
            <a:ext cx="250587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155</Words>
  <Application>Microsoft Office PowerPoint</Application>
  <PresentationFormat>Экран (4:3)</PresentationFormat>
  <Paragraphs>14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Наталья Мерц</cp:lastModifiedBy>
  <cp:revision>34</cp:revision>
  <dcterms:created xsi:type="dcterms:W3CDTF">2022-03-28T14:01:53Z</dcterms:created>
  <dcterms:modified xsi:type="dcterms:W3CDTF">2022-05-15T14:30:32Z</dcterms:modified>
</cp:coreProperties>
</file>