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8" r:id="rId4"/>
    <p:sldId id="261" r:id="rId5"/>
    <p:sldId id="272" r:id="rId6"/>
    <p:sldId id="262" r:id="rId7"/>
    <p:sldId id="273" r:id="rId8"/>
    <p:sldId id="263" r:id="rId9"/>
    <p:sldId id="279" r:id="rId10"/>
    <p:sldId id="278" r:id="rId11"/>
    <p:sldId id="274" r:id="rId12"/>
    <p:sldId id="275" r:id="rId13"/>
    <p:sldId id="276" r:id="rId14"/>
    <p:sldId id="277" r:id="rId15"/>
    <p:sldId id="280" r:id="rId16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654" y="-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173" y="853068"/>
            <a:ext cx="2959151" cy="2572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480" b="99041" l="3785" r="9302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2000232" y="357172"/>
            <a:ext cx="3832542" cy="3183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27723" y="356001"/>
            <a:ext cx="10999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latin typeface="Comic Sans MS" pitchFamily="66" charset="0"/>
              </a:rPr>
              <a:t>Vasia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49390" y="-20538"/>
            <a:ext cx="12226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Comic Sans MS" pitchFamily="66" charset="0"/>
              </a:rPr>
              <a:t>Murzik</a:t>
            </a:r>
            <a:endParaRPr lang="ru-RU" sz="1400" b="1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rot="20199905">
            <a:off x="110307" y="1188789"/>
            <a:ext cx="7569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Comic Sans MS" pitchFamily="66" charset="0"/>
              </a:rPr>
              <a:t>long</a:t>
            </a:r>
            <a:endParaRPr lang="ru-RU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62611" y="876099"/>
            <a:ext cx="1180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Comic Sans MS" pitchFamily="66" charset="0"/>
              </a:rPr>
              <a:t>long</a:t>
            </a: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er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backgroundRemoval t="1163" b="100000" l="365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97053" y="1759756"/>
            <a:ext cx="4246947" cy="3332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013686" y="1337764"/>
            <a:ext cx="12226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Comic Sans MS" pitchFamily="66" charset="0"/>
              </a:rPr>
              <a:t>Tisha</a:t>
            </a:r>
            <a:endParaRPr lang="ru-RU" sz="1400" b="1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80979" y="2352074"/>
            <a:ext cx="19439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Comic Sans MS" pitchFamily="66" charset="0"/>
              </a:rPr>
              <a:t>the long</a:t>
            </a: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est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3073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3" grpId="0"/>
      <p:bldP spid="7" grpId="0"/>
      <p:bldP spid="9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1864444"/>
            <a:ext cx="78630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Wh</a:t>
            </a:r>
            <a:r>
              <a:rPr lang="en-US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 w</a:t>
            </a:r>
            <a:r>
              <a:rPr lang="en-US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 the ex</a:t>
            </a:r>
            <a:r>
              <a:rPr lang="en-US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mple?</a:t>
            </a: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635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9031" y="410010"/>
            <a:ext cx="7906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Comic Sans MS" pitchFamily="66" charset="0"/>
              </a:rPr>
              <a:t>1. </a:t>
            </a:r>
            <a:endParaRPr lang="ru-RU" sz="3200" b="1" dirty="0">
              <a:latin typeface="Comic Sans MS" pitchFamily="66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451619" y="410010"/>
            <a:ext cx="574577" cy="58477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147663" y="556099"/>
            <a:ext cx="39036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One-syllable (short) adjectives</a:t>
            </a:r>
            <a:endParaRPr lang="ru-RU" sz="20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0880" y="994785"/>
            <a:ext cx="24208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u="sng" dirty="0">
                <a:solidFill>
                  <a:srgbClr val="7030A0"/>
                </a:solidFill>
                <a:latin typeface="Comic Sans MS" pitchFamily="66" charset="0"/>
              </a:rPr>
              <a:t>t</a:t>
            </a:r>
            <a:r>
              <a:rPr lang="en-US" sz="3600" b="1" u="sng" dirty="0" smtClean="0">
                <a:solidFill>
                  <a:srgbClr val="7030A0"/>
                </a:solidFill>
                <a:latin typeface="Comic Sans MS" pitchFamily="66" charset="0"/>
              </a:rPr>
              <a:t>he</a:t>
            </a:r>
            <a:r>
              <a:rPr lang="en-US" sz="3600" b="1" u="sng" dirty="0" smtClean="0">
                <a:solidFill>
                  <a:srgbClr val="FF0000"/>
                </a:solidFill>
                <a:latin typeface="Comic Sans MS" pitchFamily="66" charset="0"/>
              </a:rPr>
              <a:t>…+ </a:t>
            </a:r>
            <a:r>
              <a:rPr lang="en-US" sz="3600" b="1" u="sng" dirty="0" err="1" smtClean="0">
                <a:solidFill>
                  <a:srgbClr val="FF0000"/>
                </a:solidFill>
                <a:latin typeface="Comic Sans MS" pitchFamily="66" charset="0"/>
              </a:rPr>
              <a:t>est</a:t>
            </a:r>
            <a:endParaRPr lang="ru-RU" sz="3600" b="1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64519" y="1923678"/>
            <a:ext cx="8499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long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1600" y="2480578"/>
            <a:ext cx="8963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Comic Sans MS" pitchFamily="66" charset="0"/>
              </a:rPr>
              <a:t>f</a:t>
            </a:r>
            <a:r>
              <a:rPr lang="en-US" sz="2800" dirty="0" smtClean="0">
                <a:latin typeface="Comic Sans MS" pitchFamily="66" charset="0"/>
              </a:rPr>
              <a:t>ast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3075806"/>
            <a:ext cx="8915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slow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29999" y="1923678"/>
            <a:ext cx="12202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long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er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29998" y="2480578"/>
            <a:ext cx="12666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fast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er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29997" y="3090482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slow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er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71600" y="4064754"/>
            <a:ext cx="44630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Comic Sans MS" pitchFamily="66" charset="0"/>
              </a:rPr>
              <a:t>Tisha’s</a:t>
            </a:r>
            <a:r>
              <a:rPr lang="en-US" sz="2800" dirty="0" smtClean="0">
                <a:latin typeface="Comic Sans MS" pitchFamily="66" charset="0"/>
              </a:rPr>
              <a:t> tail </a:t>
            </a:r>
            <a:r>
              <a:rPr lang="en-US" sz="2800" dirty="0" smtClean="0">
                <a:solidFill>
                  <a:srgbClr val="00B0F0"/>
                </a:solidFill>
                <a:latin typeface="Comic Sans MS" pitchFamily="66" charset="0"/>
              </a:rPr>
              <a:t>is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smtClean="0">
                <a:solidFill>
                  <a:srgbClr val="7030A0"/>
                </a:solidFill>
                <a:latin typeface="Comic Sans MS" pitchFamily="66" charset="0"/>
              </a:rPr>
              <a:t>the</a:t>
            </a:r>
            <a:r>
              <a:rPr lang="en-US" sz="2800" dirty="0" smtClean="0">
                <a:latin typeface="Comic Sans MS" pitchFamily="66" charset="0"/>
              </a:rPr>
              <a:t> long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est</a:t>
            </a:r>
            <a:r>
              <a:rPr lang="en-US" sz="2800" dirty="0" smtClean="0">
                <a:latin typeface="Comic Sans MS" pitchFamily="66" charset="0"/>
              </a:rPr>
              <a:t>.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15221" y="1923678"/>
            <a:ext cx="20730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  <a:latin typeface="Comic Sans MS" pitchFamily="66" charset="0"/>
              </a:rPr>
              <a:t>t</a:t>
            </a:r>
            <a:r>
              <a:rPr lang="en-US" sz="2800" dirty="0" smtClean="0">
                <a:solidFill>
                  <a:srgbClr val="7030A0"/>
                </a:solidFill>
                <a:latin typeface="Comic Sans MS" pitchFamily="66" charset="0"/>
              </a:rPr>
              <a:t>he </a:t>
            </a:r>
            <a:r>
              <a:rPr lang="en-US" sz="2800" dirty="0" smtClean="0">
                <a:latin typeface="Comic Sans MS" pitchFamily="66" charset="0"/>
              </a:rPr>
              <a:t>long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est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99992" y="2480578"/>
            <a:ext cx="21194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  <a:latin typeface="Comic Sans MS" pitchFamily="66" charset="0"/>
              </a:rPr>
              <a:t>t</a:t>
            </a:r>
            <a:r>
              <a:rPr lang="en-US" sz="2800" dirty="0" smtClean="0">
                <a:solidFill>
                  <a:srgbClr val="7030A0"/>
                </a:solidFill>
                <a:latin typeface="Comic Sans MS" pitchFamily="66" charset="0"/>
              </a:rPr>
              <a:t>he</a:t>
            </a:r>
            <a:r>
              <a:rPr lang="en-US" sz="2800" dirty="0" smtClean="0">
                <a:latin typeface="Comic Sans MS" pitchFamily="66" charset="0"/>
              </a:rPr>
              <a:t> fast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est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99992" y="3075806"/>
            <a:ext cx="21146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  <a:latin typeface="Comic Sans MS" pitchFamily="66" charset="0"/>
              </a:rPr>
              <a:t>t</a:t>
            </a:r>
            <a:r>
              <a:rPr lang="en-US" sz="2800" dirty="0" smtClean="0">
                <a:solidFill>
                  <a:srgbClr val="7030A0"/>
                </a:solidFill>
                <a:latin typeface="Comic Sans MS" pitchFamily="66" charset="0"/>
              </a:rPr>
              <a:t>he</a:t>
            </a:r>
            <a:r>
              <a:rPr lang="en-US" sz="2800" dirty="0" smtClean="0">
                <a:latin typeface="Comic Sans MS" pitchFamily="66" charset="0"/>
              </a:rPr>
              <a:t> slow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est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9547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9031" y="410010"/>
            <a:ext cx="7906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Comic Sans MS" pitchFamily="66" charset="0"/>
              </a:rPr>
              <a:t>2</a:t>
            </a:r>
            <a:r>
              <a:rPr lang="en-US" sz="3200" b="1" dirty="0" smtClean="0">
                <a:latin typeface="Comic Sans MS" pitchFamily="66" charset="0"/>
              </a:rPr>
              <a:t>. </a:t>
            </a:r>
            <a:endParaRPr lang="ru-RU" sz="3200" b="1" dirty="0">
              <a:latin typeface="Comic Sans MS" pitchFamily="66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451619" y="410010"/>
            <a:ext cx="574577" cy="58477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147663" y="556099"/>
            <a:ext cx="28841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VERY short adjectives</a:t>
            </a:r>
            <a:endParaRPr lang="ru-RU" sz="20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0880" y="994785"/>
            <a:ext cx="23102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u="sng" dirty="0">
                <a:solidFill>
                  <a:srgbClr val="7030A0"/>
                </a:solidFill>
                <a:latin typeface="Comic Sans MS" pitchFamily="66" charset="0"/>
              </a:rPr>
              <a:t>t</a:t>
            </a:r>
            <a:r>
              <a:rPr lang="en-US" sz="3600" b="1" u="sng" dirty="0" smtClean="0">
                <a:solidFill>
                  <a:srgbClr val="7030A0"/>
                </a:solidFill>
                <a:latin typeface="Comic Sans MS" pitchFamily="66" charset="0"/>
              </a:rPr>
              <a:t>he</a:t>
            </a:r>
            <a:r>
              <a:rPr lang="en-US" sz="3600" b="1" u="sng" dirty="0" smtClean="0">
                <a:solidFill>
                  <a:srgbClr val="FF0000"/>
                </a:solidFill>
                <a:latin typeface="Comic Sans MS" pitchFamily="66" charset="0"/>
              </a:rPr>
              <a:t> + </a:t>
            </a:r>
            <a:r>
              <a:rPr lang="en-US" sz="3600" b="1" u="sng" dirty="0" err="1" smtClean="0">
                <a:solidFill>
                  <a:srgbClr val="FF0000"/>
                </a:solidFill>
                <a:latin typeface="Comic Sans MS" pitchFamily="66" charset="0"/>
              </a:rPr>
              <a:t>est</a:t>
            </a:r>
            <a:endParaRPr lang="ru-RU" sz="3600" b="1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64519" y="1923678"/>
            <a:ext cx="721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fat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1600" y="2480578"/>
            <a:ext cx="7505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hot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3075806"/>
            <a:ext cx="689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big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29999" y="1923678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fat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ter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29998" y="2480578"/>
            <a:ext cx="12907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hot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ter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87824" y="3090482"/>
            <a:ext cx="12506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big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ger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71600" y="4064754"/>
            <a:ext cx="36054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Comic Sans MS" pitchFamily="66" charset="0"/>
              </a:rPr>
              <a:t>Tisha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smtClean="0">
                <a:solidFill>
                  <a:srgbClr val="00B0F0"/>
                </a:solidFill>
                <a:latin typeface="Comic Sans MS" pitchFamily="66" charset="0"/>
              </a:rPr>
              <a:t>is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smtClean="0">
                <a:solidFill>
                  <a:srgbClr val="7030A0"/>
                </a:solidFill>
                <a:latin typeface="Comic Sans MS" pitchFamily="66" charset="0"/>
              </a:rPr>
              <a:t>the</a:t>
            </a:r>
            <a:r>
              <a:rPr lang="en-US" sz="2800" dirty="0" smtClean="0">
                <a:latin typeface="Comic Sans MS" pitchFamily="66" charset="0"/>
              </a:rPr>
              <a:t> fat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test</a:t>
            </a:r>
            <a:r>
              <a:rPr lang="en-US" sz="2800" dirty="0" smtClean="0">
                <a:latin typeface="Comic Sans MS" pitchFamily="66" charset="0"/>
              </a:rPr>
              <a:t>.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75680" y="1923678"/>
            <a:ext cx="21146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  <a:latin typeface="Comic Sans MS" pitchFamily="66" charset="0"/>
              </a:rPr>
              <a:t>t</a:t>
            </a:r>
            <a:r>
              <a:rPr lang="en-US" sz="2800" dirty="0" smtClean="0">
                <a:solidFill>
                  <a:srgbClr val="7030A0"/>
                </a:solidFill>
                <a:latin typeface="Comic Sans MS" pitchFamily="66" charset="0"/>
              </a:rPr>
              <a:t>he</a:t>
            </a:r>
            <a:r>
              <a:rPr lang="en-US" sz="2800" dirty="0" smtClean="0">
                <a:latin typeface="Comic Sans MS" pitchFamily="66" charset="0"/>
              </a:rPr>
              <a:t> fat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test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75679" y="2480578"/>
            <a:ext cx="21435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  <a:latin typeface="Comic Sans MS" pitchFamily="66" charset="0"/>
              </a:rPr>
              <a:t>t</a:t>
            </a:r>
            <a:r>
              <a:rPr lang="en-US" sz="2800" dirty="0" smtClean="0">
                <a:solidFill>
                  <a:srgbClr val="7030A0"/>
                </a:solidFill>
                <a:latin typeface="Comic Sans MS" pitchFamily="66" charset="0"/>
              </a:rPr>
              <a:t>he</a:t>
            </a:r>
            <a:r>
              <a:rPr lang="en-US" sz="2800" dirty="0" smtClean="0">
                <a:latin typeface="Comic Sans MS" pitchFamily="66" charset="0"/>
              </a:rPr>
              <a:t> hot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test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33505" y="3090482"/>
            <a:ext cx="21034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  <a:latin typeface="Comic Sans MS" pitchFamily="66" charset="0"/>
              </a:rPr>
              <a:t>t</a:t>
            </a:r>
            <a:r>
              <a:rPr lang="en-US" sz="2800" dirty="0" smtClean="0">
                <a:solidFill>
                  <a:srgbClr val="7030A0"/>
                </a:solidFill>
                <a:latin typeface="Comic Sans MS" pitchFamily="66" charset="0"/>
              </a:rPr>
              <a:t>he</a:t>
            </a:r>
            <a:r>
              <a:rPr lang="en-US" sz="2800" dirty="0" smtClean="0">
                <a:latin typeface="Comic Sans MS" pitchFamily="66" charset="0"/>
              </a:rPr>
              <a:t> big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gest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5603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9031" y="410010"/>
            <a:ext cx="7906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Comic Sans MS" pitchFamily="66" charset="0"/>
              </a:rPr>
              <a:t>3</a:t>
            </a:r>
            <a:r>
              <a:rPr lang="en-US" sz="3200" b="1" dirty="0" smtClean="0">
                <a:latin typeface="Comic Sans MS" pitchFamily="66" charset="0"/>
              </a:rPr>
              <a:t>. </a:t>
            </a:r>
            <a:endParaRPr lang="ru-RU" sz="3200" b="1" dirty="0">
              <a:latin typeface="Comic Sans MS" pitchFamily="66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451619" y="410010"/>
            <a:ext cx="574577" cy="58477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600880" y="994785"/>
            <a:ext cx="37273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  <a:latin typeface="Comic Sans MS" pitchFamily="66" charset="0"/>
              </a:rPr>
              <a:t>the</a:t>
            </a:r>
            <a:r>
              <a:rPr lang="en-US" sz="3600" b="1" dirty="0" smtClean="0">
                <a:solidFill>
                  <a:srgbClr val="FF0000"/>
                </a:solidFill>
                <a:latin typeface="Comic Sans MS" pitchFamily="66" charset="0"/>
              </a:rPr>
              <a:t>… Y= i + </a:t>
            </a:r>
            <a:r>
              <a:rPr lang="en-US" sz="3600" b="1" u="sng" dirty="0" err="1" smtClean="0">
                <a:solidFill>
                  <a:srgbClr val="FF0000"/>
                </a:solidFill>
                <a:latin typeface="Comic Sans MS" pitchFamily="66" charset="0"/>
              </a:rPr>
              <a:t>est</a:t>
            </a:r>
            <a:endParaRPr lang="ru-RU" sz="3600" b="1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64519" y="1923678"/>
            <a:ext cx="11480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happy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1600" y="2480578"/>
            <a:ext cx="12747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pretty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3075806"/>
            <a:ext cx="11160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funny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29999" y="1923678"/>
            <a:ext cx="14318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happ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ier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29998" y="2480578"/>
            <a:ext cx="15584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prett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ier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87824" y="3090482"/>
            <a:ext cx="13981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funn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ier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71600" y="4064754"/>
            <a:ext cx="37753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Comic Sans MS" pitchFamily="66" charset="0"/>
              </a:rPr>
              <a:t>Tisha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smtClean="0">
                <a:solidFill>
                  <a:srgbClr val="00B0F0"/>
                </a:solidFill>
                <a:latin typeface="Comic Sans MS" pitchFamily="66" charset="0"/>
              </a:rPr>
              <a:t>is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smtClean="0">
                <a:solidFill>
                  <a:srgbClr val="7030A0"/>
                </a:solidFill>
                <a:latin typeface="Comic Sans MS" pitchFamily="66" charset="0"/>
              </a:rPr>
              <a:t>the</a:t>
            </a:r>
            <a:r>
              <a:rPr lang="en-US" sz="2800" dirty="0" smtClean="0">
                <a:latin typeface="Comic Sans MS" pitchFamily="66" charset="0"/>
              </a:rPr>
              <a:t> happ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iest</a:t>
            </a:r>
            <a:r>
              <a:rPr lang="en-US" sz="2800" dirty="0" smtClean="0">
                <a:latin typeface="Comic Sans MS" pitchFamily="66" charset="0"/>
              </a:rPr>
              <a:t>.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47663" y="556099"/>
            <a:ext cx="43749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One-syllable (short) adjectives  - </a:t>
            </a:r>
            <a:r>
              <a:rPr lang="en-US" sz="2000" b="1" dirty="0" smtClean="0">
                <a:latin typeface="Comic Sans MS" pitchFamily="66" charset="0"/>
              </a:rPr>
              <a:t>y</a:t>
            </a:r>
            <a:endParaRPr lang="ru-RU" sz="2000" b="1" dirty="0">
              <a:latin typeface="Comic Sans MS" pitchFamily="66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004048" y="483518"/>
            <a:ext cx="576064" cy="56599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4885769" y="1923678"/>
            <a:ext cx="2284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  <a:latin typeface="Comic Sans MS" pitchFamily="66" charset="0"/>
              </a:rPr>
              <a:t>t</a:t>
            </a:r>
            <a:r>
              <a:rPr lang="en-US" sz="2800" dirty="0" smtClean="0">
                <a:solidFill>
                  <a:srgbClr val="7030A0"/>
                </a:solidFill>
                <a:latin typeface="Comic Sans MS" pitchFamily="66" charset="0"/>
              </a:rPr>
              <a:t>he</a:t>
            </a:r>
            <a:r>
              <a:rPr lang="en-US" sz="2800" dirty="0" smtClean="0">
                <a:latin typeface="Comic Sans MS" pitchFamily="66" charset="0"/>
              </a:rPr>
              <a:t> happ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iest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85768" y="2480578"/>
            <a:ext cx="24112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  <a:latin typeface="Comic Sans MS" pitchFamily="66" charset="0"/>
              </a:rPr>
              <a:t>t</a:t>
            </a:r>
            <a:r>
              <a:rPr lang="en-US" sz="2800" dirty="0" smtClean="0">
                <a:solidFill>
                  <a:srgbClr val="7030A0"/>
                </a:solidFill>
                <a:latin typeface="Comic Sans MS" pitchFamily="66" charset="0"/>
              </a:rPr>
              <a:t>he</a:t>
            </a:r>
            <a:r>
              <a:rPr lang="en-US" sz="2800" dirty="0" smtClean="0">
                <a:latin typeface="Comic Sans MS" pitchFamily="66" charset="0"/>
              </a:rPr>
              <a:t> prett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iest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43594" y="3090482"/>
            <a:ext cx="22525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  <a:latin typeface="Comic Sans MS" pitchFamily="66" charset="0"/>
              </a:rPr>
              <a:t>t</a:t>
            </a:r>
            <a:r>
              <a:rPr lang="en-US" sz="2800" dirty="0" smtClean="0">
                <a:solidFill>
                  <a:srgbClr val="7030A0"/>
                </a:solidFill>
                <a:latin typeface="Comic Sans MS" pitchFamily="66" charset="0"/>
              </a:rPr>
              <a:t>he</a:t>
            </a:r>
            <a:r>
              <a:rPr lang="en-US" sz="2800" dirty="0" smtClean="0">
                <a:latin typeface="Comic Sans MS" pitchFamily="66" charset="0"/>
              </a:rPr>
              <a:t> funn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iest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5361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9031" y="410010"/>
            <a:ext cx="7906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Comic Sans MS" pitchFamily="66" charset="0"/>
              </a:rPr>
              <a:t>4</a:t>
            </a:r>
            <a:r>
              <a:rPr lang="en-US" sz="3200" b="1" dirty="0" smtClean="0">
                <a:latin typeface="Comic Sans MS" pitchFamily="66" charset="0"/>
              </a:rPr>
              <a:t>. </a:t>
            </a:r>
            <a:endParaRPr lang="ru-RU" sz="3200" b="1" dirty="0">
              <a:latin typeface="Comic Sans MS" pitchFamily="66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451619" y="410010"/>
            <a:ext cx="574577" cy="58477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600880" y="994785"/>
            <a:ext cx="24529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u="sng" dirty="0">
                <a:solidFill>
                  <a:srgbClr val="7030A0"/>
                </a:solidFill>
                <a:latin typeface="Comic Sans MS" pitchFamily="66" charset="0"/>
              </a:rPr>
              <a:t>t</a:t>
            </a:r>
            <a:r>
              <a:rPr lang="en-US" sz="3600" b="1" u="sng" dirty="0" smtClean="0">
                <a:solidFill>
                  <a:srgbClr val="7030A0"/>
                </a:solidFill>
                <a:latin typeface="Comic Sans MS" pitchFamily="66" charset="0"/>
              </a:rPr>
              <a:t>he</a:t>
            </a:r>
            <a:r>
              <a:rPr lang="en-US" sz="3600" b="1" u="sng" dirty="0" smtClean="0">
                <a:solidFill>
                  <a:srgbClr val="FF0000"/>
                </a:solidFill>
                <a:latin typeface="Comic Sans MS" pitchFamily="66" charset="0"/>
              </a:rPr>
              <a:t> most+</a:t>
            </a:r>
            <a:endParaRPr lang="ru-RU" sz="3600" b="1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64519" y="1923678"/>
            <a:ext cx="17027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beautiful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1600" y="2480578"/>
            <a:ext cx="18181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expensive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3075806"/>
            <a:ext cx="1527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exciting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29999" y="1923678"/>
            <a:ext cx="26484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more</a:t>
            </a:r>
            <a:r>
              <a:rPr lang="en-US" sz="2800" dirty="0" smtClean="0">
                <a:latin typeface="Comic Sans MS" pitchFamily="66" charset="0"/>
              </a:rPr>
              <a:t> beautiful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29998" y="2480578"/>
            <a:ext cx="28712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more</a:t>
            </a:r>
            <a:r>
              <a:rPr lang="en-US" sz="2800" dirty="0" smtClean="0">
                <a:latin typeface="Comic Sans MS" pitchFamily="66" charset="0"/>
              </a:rPr>
              <a:t> expensive 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87824" y="3090482"/>
            <a:ext cx="25811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more</a:t>
            </a:r>
            <a:r>
              <a:rPr lang="en-US" sz="2800" dirty="0" smtClean="0">
                <a:latin typeface="Comic Sans MS" pitchFamily="66" charset="0"/>
              </a:rPr>
              <a:t> exciting 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71600" y="4064754"/>
            <a:ext cx="47949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Comic Sans MS" pitchFamily="66" charset="0"/>
              </a:rPr>
              <a:t>Tisha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smtClean="0">
                <a:solidFill>
                  <a:srgbClr val="00B0F0"/>
                </a:solidFill>
                <a:latin typeface="Comic Sans MS" pitchFamily="66" charset="0"/>
              </a:rPr>
              <a:t>is </a:t>
            </a:r>
            <a:r>
              <a:rPr lang="en-US" sz="2800" dirty="0" smtClean="0">
                <a:solidFill>
                  <a:srgbClr val="7030A0"/>
                </a:solidFill>
                <a:latin typeface="Comic Sans MS" pitchFamily="66" charset="0"/>
              </a:rPr>
              <a:t>the 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most</a:t>
            </a:r>
            <a:r>
              <a:rPr lang="en-US" sz="2800" dirty="0" smtClean="0">
                <a:latin typeface="Comic Sans MS" pitchFamily="66" charset="0"/>
              </a:rPr>
              <a:t> beautiful.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47663" y="556099"/>
            <a:ext cx="55643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Two (three\four) -syllable (long) adjectives  </a:t>
            </a:r>
            <a:endParaRPr lang="ru-RU" sz="2000" b="1" dirty="0"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33150" y="1923678"/>
            <a:ext cx="33041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  <a:latin typeface="Comic Sans MS" pitchFamily="66" charset="0"/>
              </a:rPr>
              <a:t>t</a:t>
            </a:r>
            <a:r>
              <a:rPr lang="en-US" sz="2800" dirty="0" smtClean="0">
                <a:solidFill>
                  <a:srgbClr val="7030A0"/>
                </a:solidFill>
                <a:latin typeface="Comic Sans MS" pitchFamily="66" charset="0"/>
              </a:rPr>
              <a:t>he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 most </a:t>
            </a:r>
            <a:r>
              <a:rPr lang="en-US" sz="2800" dirty="0" smtClean="0">
                <a:latin typeface="Comic Sans MS" pitchFamily="66" charset="0"/>
              </a:rPr>
              <a:t>beautiful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33149" y="2480578"/>
            <a:ext cx="35269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  <a:latin typeface="Comic Sans MS" pitchFamily="66" charset="0"/>
              </a:rPr>
              <a:t>t</a:t>
            </a:r>
            <a:r>
              <a:rPr lang="en-US" sz="2800" dirty="0" smtClean="0">
                <a:solidFill>
                  <a:srgbClr val="7030A0"/>
                </a:solidFill>
                <a:latin typeface="Comic Sans MS" pitchFamily="66" charset="0"/>
              </a:rPr>
              <a:t>he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 most </a:t>
            </a:r>
            <a:r>
              <a:rPr lang="en-US" sz="2800" dirty="0" smtClean="0">
                <a:latin typeface="Comic Sans MS" pitchFamily="66" charset="0"/>
              </a:rPr>
              <a:t>expensive 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24128" y="3090482"/>
            <a:ext cx="32367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  <a:latin typeface="Comic Sans MS" pitchFamily="66" charset="0"/>
              </a:rPr>
              <a:t>t</a:t>
            </a:r>
            <a:r>
              <a:rPr lang="en-US" sz="2800" dirty="0" smtClean="0">
                <a:solidFill>
                  <a:srgbClr val="7030A0"/>
                </a:solidFill>
                <a:latin typeface="Comic Sans MS" pitchFamily="66" charset="0"/>
              </a:rPr>
              <a:t>he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 most </a:t>
            </a:r>
            <a:r>
              <a:rPr lang="en-US" sz="2800" dirty="0" smtClean="0">
                <a:latin typeface="Comic Sans MS" pitchFamily="66" charset="0"/>
              </a:rPr>
              <a:t>exciting 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9545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9031" y="410010"/>
            <a:ext cx="7906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Comic Sans MS" pitchFamily="66" charset="0"/>
              </a:rPr>
              <a:t>5</a:t>
            </a:r>
            <a:r>
              <a:rPr lang="en-US" sz="3200" b="1" dirty="0" smtClean="0">
                <a:latin typeface="Comic Sans MS" pitchFamily="66" charset="0"/>
              </a:rPr>
              <a:t>. </a:t>
            </a:r>
            <a:endParaRPr lang="ru-RU" sz="3200" b="1" dirty="0">
              <a:latin typeface="Comic Sans MS" pitchFamily="66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451619" y="410010"/>
            <a:ext cx="574577" cy="58477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964519" y="1923678"/>
            <a:ext cx="9653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good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1600" y="2480578"/>
            <a:ext cx="7938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bad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3075806"/>
            <a:ext cx="7248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far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29999" y="1923678"/>
            <a:ext cx="13051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better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75851" y="2480578"/>
            <a:ext cx="1164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worse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87824" y="3090482"/>
            <a:ext cx="14734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further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71600" y="4064754"/>
            <a:ext cx="3219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Comic Sans MS" pitchFamily="66" charset="0"/>
              </a:rPr>
              <a:t>Tisha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smtClean="0">
                <a:solidFill>
                  <a:srgbClr val="00B0F0"/>
                </a:solidFill>
                <a:latin typeface="Comic Sans MS" pitchFamily="66" charset="0"/>
              </a:rPr>
              <a:t>is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smtClean="0">
                <a:solidFill>
                  <a:srgbClr val="7030A0"/>
                </a:solidFill>
                <a:latin typeface="Comic Sans MS" pitchFamily="66" charset="0"/>
              </a:rPr>
              <a:t>the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best</a:t>
            </a:r>
            <a:r>
              <a:rPr lang="en-US" sz="2800" dirty="0" smtClean="0">
                <a:latin typeface="Comic Sans MS" pitchFamily="66" charset="0"/>
              </a:rPr>
              <a:t>.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47663" y="556099"/>
            <a:ext cx="27029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Irregular adjectives </a:t>
            </a:r>
            <a:endParaRPr lang="ru-RU" sz="2000" b="1" dirty="0"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00935" y="1923678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  <a:latin typeface="Comic Sans MS" pitchFamily="66" charset="0"/>
              </a:rPr>
              <a:t>t</a:t>
            </a:r>
            <a:r>
              <a:rPr lang="en-US" sz="2800" dirty="0" smtClean="0">
                <a:solidFill>
                  <a:srgbClr val="7030A0"/>
                </a:solidFill>
                <a:latin typeface="Comic Sans MS" pitchFamily="66" charset="0"/>
              </a:rPr>
              <a:t>he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 best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46787" y="2480578"/>
            <a:ext cx="19255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  <a:latin typeface="Comic Sans MS" pitchFamily="66" charset="0"/>
              </a:rPr>
              <a:t>the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 worst 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58760" y="3090482"/>
            <a:ext cx="2326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  <a:latin typeface="Comic Sans MS" pitchFamily="66" charset="0"/>
              </a:rPr>
              <a:t>t</a:t>
            </a:r>
            <a:r>
              <a:rPr lang="en-US" sz="2800" dirty="0" smtClean="0">
                <a:solidFill>
                  <a:srgbClr val="7030A0"/>
                </a:solidFill>
                <a:latin typeface="Comic Sans MS" pitchFamily="66" charset="0"/>
              </a:rPr>
              <a:t>he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 furthest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245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9031" y="410010"/>
            <a:ext cx="7906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Comic Sans MS" pitchFamily="66" charset="0"/>
              </a:rPr>
              <a:t>1. </a:t>
            </a:r>
            <a:endParaRPr lang="ru-RU" sz="3200" b="1" dirty="0">
              <a:latin typeface="Comic Sans MS" pitchFamily="66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451619" y="410010"/>
            <a:ext cx="574577" cy="58477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147663" y="556099"/>
            <a:ext cx="39036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One-syllable (short) adjectives</a:t>
            </a:r>
            <a:endParaRPr lang="ru-RU" sz="20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0880" y="994785"/>
            <a:ext cx="24208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u="sng" dirty="0">
                <a:solidFill>
                  <a:srgbClr val="7030A0"/>
                </a:solidFill>
                <a:latin typeface="Comic Sans MS" pitchFamily="66" charset="0"/>
              </a:rPr>
              <a:t>t</a:t>
            </a:r>
            <a:r>
              <a:rPr lang="en-US" sz="3600" b="1" u="sng" dirty="0" smtClean="0">
                <a:solidFill>
                  <a:srgbClr val="7030A0"/>
                </a:solidFill>
                <a:latin typeface="Comic Sans MS" pitchFamily="66" charset="0"/>
              </a:rPr>
              <a:t>he</a:t>
            </a:r>
            <a:r>
              <a:rPr lang="en-US" sz="3600" b="1" u="sng" dirty="0" smtClean="0">
                <a:solidFill>
                  <a:srgbClr val="FF0000"/>
                </a:solidFill>
                <a:latin typeface="Comic Sans MS" pitchFamily="66" charset="0"/>
              </a:rPr>
              <a:t>…+ </a:t>
            </a:r>
            <a:r>
              <a:rPr lang="en-US" sz="3600" b="1" u="sng" dirty="0" err="1" smtClean="0">
                <a:solidFill>
                  <a:srgbClr val="FF0000"/>
                </a:solidFill>
                <a:latin typeface="Comic Sans MS" pitchFamily="66" charset="0"/>
              </a:rPr>
              <a:t>est</a:t>
            </a:r>
            <a:endParaRPr lang="ru-RU" sz="3600" b="1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64519" y="1923678"/>
            <a:ext cx="8499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long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1600" y="2480578"/>
            <a:ext cx="8963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Comic Sans MS" pitchFamily="66" charset="0"/>
              </a:rPr>
              <a:t>f</a:t>
            </a:r>
            <a:r>
              <a:rPr lang="en-US" sz="2800" dirty="0" smtClean="0">
                <a:latin typeface="Comic Sans MS" pitchFamily="66" charset="0"/>
              </a:rPr>
              <a:t>ast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3075806"/>
            <a:ext cx="8915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slow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29999" y="1923678"/>
            <a:ext cx="12202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long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er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29998" y="2480578"/>
            <a:ext cx="12666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fast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er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29997" y="3090482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slow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er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71600" y="4064754"/>
            <a:ext cx="44630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Comic Sans MS" pitchFamily="66" charset="0"/>
              </a:rPr>
              <a:t>Tisha’s</a:t>
            </a:r>
            <a:r>
              <a:rPr lang="en-US" sz="2800" dirty="0" smtClean="0">
                <a:latin typeface="Comic Sans MS" pitchFamily="66" charset="0"/>
              </a:rPr>
              <a:t> tail </a:t>
            </a:r>
            <a:r>
              <a:rPr lang="en-US" sz="2800" dirty="0" smtClean="0">
                <a:solidFill>
                  <a:srgbClr val="00B0F0"/>
                </a:solidFill>
                <a:latin typeface="Comic Sans MS" pitchFamily="66" charset="0"/>
              </a:rPr>
              <a:t>is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smtClean="0">
                <a:solidFill>
                  <a:srgbClr val="7030A0"/>
                </a:solidFill>
                <a:latin typeface="Comic Sans MS" pitchFamily="66" charset="0"/>
              </a:rPr>
              <a:t>the</a:t>
            </a:r>
            <a:r>
              <a:rPr lang="en-US" sz="2800" dirty="0" smtClean="0">
                <a:latin typeface="Comic Sans MS" pitchFamily="66" charset="0"/>
              </a:rPr>
              <a:t> long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est</a:t>
            </a:r>
            <a:r>
              <a:rPr lang="en-US" sz="2800" dirty="0" smtClean="0">
                <a:latin typeface="Comic Sans MS" pitchFamily="66" charset="0"/>
              </a:rPr>
              <a:t>.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15221" y="1923678"/>
            <a:ext cx="20730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  <a:latin typeface="Comic Sans MS" pitchFamily="66" charset="0"/>
              </a:rPr>
              <a:t>t</a:t>
            </a:r>
            <a:r>
              <a:rPr lang="en-US" sz="2800" dirty="0" smtClean="0">
                <a:solidFill>
                  <a:srgbClr val="7030A0"/>
                </a:solidFill>
                <a:latin typeface="Comic Sans MS" pitchFamily="66" charset="0"/>
              </a:rPr>
              <a:t>he </a:t>
            </a:r>
            <a:r>
              <a:rPr lang="en-US" sz="2800" dirty="0" smtClean="0">
                <a:latin typeface="Comic Sans MS" pitchFamily="66" charset="0"/>
              </a:rPr>
              <a:t>long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est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99992" y="2480578"/>
            <a:ext cx="21194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  <a:latin typeface="Comic Sans MS" pitchFamily="66" charset="0"/>
              </a:rPr>
              <a:t>t</a:t>
            </a:r>
            <a:r>
              <a:rPr lang="en-US" sz="2800" dirty="0" smtClean="0">
                <a:solidFill>
                  <a:srgbClr val="7030A0"/>
                </a:solidFill>
                <a:latin typeface="Comic Sans MS" pitchFamily="66" charset="0"/>
              </a:rPr>
              <a:t>he</a:t>
            </a:r>
            <a:r>
              <a:rPr lang="en-US" sz="2800" dirty="0" smtClean="0">
                <a:latin typeface="Comic Sans MS" pitchFamily="66" charset="0"/>
              </a:rPr>
              <a:t> fast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est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99992" y="3075806"/>
            <a:ext cx="21146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  <a:latin typeface="Comic Sans MS" pitchFamily="66" charset="0"/>
              </a:rPr>
              <a:t>t</a:t>
            </a:r>
            <a:r>
              <a:rPr lang="en-US" sz="2800" dirty="0" smtClean="0">
                <a:solidFill>
                  <a:srgbClr val="7030A0"/>
                </a:solidFill>
                <a:latin typeface="Comic Sans MS" pitchFamily="66" charset="0"/>
              </a:rPr>
              <a:t>he</a:t>
            </a:r>
            <a:r>
              <a:rPr lang="en-US" sz="2800" dirty="0" smtClean="0">
                <a:latin typeface="Comic Sans MS" pitchFamily="66" charset="0"/>
              </a:rPr>
              <a:t> slow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est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1240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173" y="853068"/>
            <a:ext cx="2959151" cy="2572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480" b="99041" l="3785" r="9302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2339752" y="242379"/>
            <a:ext cx="3832542" cy="3183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27723" y="356001"/>
            <a:ext cx="10999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latin typeface="Comic Sans MS" pitchFamily="66" charset="0"/>
              </a:rPr>
              <a:t>Vasia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49390" y="-20538"/>
            <a:ext cx="12226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Comic Sans MS" pitchFamily="66" charset="0"/>
              </a:rPr>
              <a:t>Murzik</a:t>
            </a:r>
            <a:endParaRPr lang="ru-RU" sz="1400" b="1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rot="20199905">
            <a:off x="110307" y="1188789"/>
            <a:ext cx="7569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Comic Sans MS" pitchFamily="66" charset="0"/>
              </a:rPr>
              <a:t>long</a:t>
            </a:r>
            <a:endParaRPr lang="ru-RU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62611" y="876099"/>
            <a:ext cx="1180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Comic Sans MS" pitchFamily="66" charset="0"/>
              </a:rPr>
              <a:t>long</a:t>
            </a: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er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backgroundRemoval t="1163" b="100000" l="365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97053" y="1759756"/>
            <a:ext cx="4246947" cy="3332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007212" y="1359646"/>
            <a:ext cx="12226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Comic Sans MS" pitchFamily="66" charset="0"/>
              </a:rPr>
              <a:t>Tisha</a:t>
            </a:r>
            <a:endParaRPr lang="ru-RU" sz="1400" b="1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80979" y="2352074"/>
            <a:ext cx="19439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Comic Sans MS" pitchFamily="66" charset="0"/>
              </a:rPr>
              <a:t>the long</a:t>
            </a: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est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21341558">
            <a:off x="1377017" y="2066761"/>
            <a:ext cx="6431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Comic Sans MS" pitchFamily="66" charset="0"/>
              </a:rPr>
              <a:t>fat</a:t>
            </a:r>
            <a:endParaRPr lang="ru-RU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21341558">
            <a:off x="3106351" y="1870561"/>
            <a:ext cx="1103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Comic Sans MS" pitchFamily="66" charset="0"/>
              </a:rPr>
              <a:t>fat</a:t>
            </a: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ter</a:t>
            </a:r>
            <a:endParaRPr lang="ru-RU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21341558">
            <a:off x="5296259" y="3756269"/>
            <a:ext cx="15584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  <a:latin typeface="Comic Sans MS" pitchFamily="66" charset="0"/>
              </a:rPr>
              <a:t>t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he fat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test</a:t>
            </a:r>
            <a:endParaRPr lang="ru-RU" sz="1600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2920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9031" y="410010"/>
            <a:ext cx="7906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Comic Sans MS" pitchFamily="66" charset="0"/>
              </a:rPr>
              <a:t>2</a:t>
            </a:r>
            <a:r>
              <a:rPr lang="en-US" sz="3200" b="1" dirty="0" smtClean="0">
                <a:latin typeface="Comic Sans MS" pitchFamily="66" charset="0"/>
              </a:rPr>
              <a:t>. </a:t>
            </a:r>
            <a:endParaRPr lang="ru-RU" sz="3200" b="1" dirty="0">
              <a:latin typeface="Comic Sans MS" pitchFamily="66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451619" y="410010"/>
            <a:ext cx="574577" cy="58477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147663" y="556099"/>
            <a:ext cx="28841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VERY short adjectives</a:t>
            </a:r>
            <a:endParaRPr lang="ru-RU" sz="20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0880" y="994785"/>
            <a:ext cx="23102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u="sng" dirty="0">
                <a:solidFill>
                  <a:srgbClr val="7030A0"/>
                </a:solidFill>
                <a:latin typeface="Comic Sans MS" pitchFamily="66" charset="0"/>
              </a:rPr>
              <a:t>t</a:t>
            </a:r>
            <a:r>
              <a:rPr lang="en-US" sz="3600" b="1" u="sng" dirty="0" smtClean="0">
                <a:solidFill>
                  <a:srgbClr val="7030A0"/>
                </a:solidFill>
                <a:latin typeface="Comic Sans MS" pitchFamily="66" charset="0"/>
              </a:rPr>
              <a:t>he</a:t>
            </a:r>
            <a:r>
              <a:rPr lang="en-US" sz="3600" b="1" u="sng" dirty="0" smtClean="0">
                <a:solidFill>
                  <a:srgbClr val="FF0000"/>
                </a:solidFill>
                <a:latin typeface="Comic Sans MS" pitchFamily="66" charset="0"/>
              </a:rPr>
              <a:t> + </a:t>
            </a:r>
            <a:r>
              <a:rPr lang="en-US" sz="3600" b="1" u="sng" dirty="0" err="1" smtClean="0">
                <a:solidFill>
                  <a:srgbClr val="FF0000"/>
                </a:solidFill>
                <a:latin typeface="Comic Sans MS" pitchFamily="66" charset="0"/>
              </a:rPr>
              <a:t>est</a:t>
            </a:r>
            <a:endParaRPr lang="ru-RU" sz="3600" b="1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64519" y="1923678"/>
            <a:ext cx="721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fat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1600" y="2480578"/>
            <a:ext cx="7505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hot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3075806"/>
            <a:ext cx="689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big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29999" y="1923678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fat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ter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29998" y="2480578"/>
            <a:ext cx="12907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hot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ter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87824" y="3090482"/>
            <a:ext cx="12506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big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ger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71600" y="4064754"/>
            <a:ext cx="36054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Comic Sans MS" pitchFamily="66" charset="0"/>
              </a:rPr>
              <a:t>Tisha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smtClean="0">
                <a:solidFill>
                  <a:srgbClr val="00B0F0"/>
                </a:solidFill>
                <a:latin typeface="Comic Sans MS" pitchFamily="66" charset="0"/>
              </a:rPr>
              <a:t>is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smtClean="0">
                <a:solidFill>
                  <a:srgbClr val="7030A0"/>
                </a:solidFill>
                <a:latin typeface="Comic Sans MS" pitchFamily="66" charset="0"/>
              </a:rPr>
              <a:t>the</a:t>
            </a:r>
            <a:r>
              <a:rPr lang="en-US" sz="2800" dirty="0" smtClean="0">
                <a:latin typeface="Comic Sans MS" pitchFamily="66" charset="0"/>
              </a:rPr>
              <a:t> fat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test</a:t>
            </a:r>
            <a:r>
              <a:rPr lang="en-US" sz="2800" dirty="0" smtClean="0">
                <a:latin typeface="Comic Sans MS" pitchFamily="66" charset="0"/>
              </a:rPr>
              <a:t>.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75680" y="1923678"/>
            <a:ext cx="21146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  <a:latin typeface="Comic Sans MS" pitchFamily="66" charset="0"/>
              </a:rPr>
              <a:t>t</a:t>
            </a:r>
            <a:r>
              <a:rPr lang="en-US" sz="2800" dirty="0" smtClean="0">
                <a:solidFill>
                  <a:srgbClr val="7030A0"/>
                </a:solidFill>
                <a:latin typeface="Comic Sans MS" pitchFamily="66" charset="0"/>
              </a:rPr>
              <a:t>he</a:t>
            </a:r>
            <a:r>
              <a:rPr lang="en-US" sz="2800" dirty="0" smtClean="0">
                <a:latin typeface="Comic Sans MS" pitchFamily="66" charset="0"/>
              </a:rPr>
              <a:t> fat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test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75679" y="2480578"/>
            <a:ext cx="21435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  <a:latin typeface="Comic Sans MS" pitchFamily="66" charset="0"/>
              </a:rPr>
              <a:t>t</a:t>
            </a:r>
            <a:r>
              <a:rPr lang="en-US" sz="2800" dirty="0" smtClean="0">
                <a:solidFill>
                  <a:srgbClr val="7030A0"/>
                </a:solidFill>
                <a:latin typeface="Comic Sans MS" pitchFamily="66" charset="0"/>
              </a:rPr>
              <a:t>he</a:t>
            </a:r>
            <a:r>
              <a:rPr lang="en-US" sz="2800" dirty="0" smtClean="0">
                <a:latin typeface="Comic Sans MS" pitchFamily="66" charset="0"/>
              </a:rPr>
              <a:t> hot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test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33505" y="3090482"/>
            <a:ext cx="21034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  <a:latin typeface="Comic Sans MS" pitchFamily="66" charset="0"/>
              </a:rPr>
              <a:t>t</a:t>
            </a:r>
            <a:r>
              <a:rPr lang="en-US" sz="2800" dirty="0" smtClean="0">
                <a:solidFill>
                  <a:srgbClr val="7030A0"/>
                </a:solidFill>
                <a:latin typeface="Comic Sans MS" pitchFamily="66" charset="0"/>
              </a:rPr>
              <a:t>he</a:t>
            </a:r>
            <a:r>
              <a:rPr lang="en-US" sz="2800" dirty="0" smtClean="0">
                <a:latin typeface="Comic Sans MS" pitchFamily="66" charset="0"/>
              </a:rPr>
              <a:t> big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gest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2644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173" y="853068"/>
            <a:ext cx="2959151" cy="2572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480" b="99041" l="3785" r="9302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2339752" y="242379"/>
            <a:ext cx="3832542" cy="3183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27723" y="356001"/>
            <a:ext cx="10999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latin typeface="Comic Sans MS" pitchFamily="66" charset="0"/>
              </a:rPr>
              <a:t>Vasia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49390" y="-20538"/>
            <a:ext cx="12226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Comic Sans MS" pitchFamily="66" charset="0"/>
              </a:rPr>
              <a:t>Murzik</a:t>
            </a:r>
            <a:endParaRPr lang="ru-RU" sz="1400" b="1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rot="20199905">
            <a:off x="110307" y="1188789"/>
            <a:ext cx="7569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Comic Sans MS" pitchFamily="66" charset="0"/>
              </a:rPr>
              <a:t>long</a:t>
            </a:r>
            <a:endParaRPr lang="ru-RU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62611" y="876099"/>
            <a:ext cx="1180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Comic Sans MS" pitchFamily="66" charset="0"/>
              </a:rPr>
              <a:t>long</a:t>
            </a: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er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backgroundRemoval t="1163" b="100000" l="365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97053" y="1759756"/>
            <a:ext cx="4246947" cy="3332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006187" y="1251505"/>
            <a:ext cx="12226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Comic Sans MS" pitchFamily="66" charset="0"/>
              </a:rPr>
              <a:t>Tisha</a:t>
            </a:r>
            <a:endParaRPr lang="ru-RU" sz="1400" b="1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80979" y="2352074"/>
            <a:ext cx="19439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Comic Sans MS" pitchFamily="66" charset="0"/>
              </a:rPr>
              <a:t>the long</a:t>
            </a: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est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21341558">
            <a:off x="1377017" y="2066761"/>
            <a:ext cx="6431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fat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21341558">
            <a:off x="3106351" y="1870561"/>
            <a:ext cx="1103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fat</a:t>
            </a: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ter</a:t>
            </a:r>
            <a:endParaRPr lang="ru-RU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21341558">
            <a:off x="5363585" y="3771658"/>
            <a:ext cx="1423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  <a:latin typeface="Comic Sans MS" pitchFamily="66" charset="0"/>
              </a:rPr>
              <a:t>t</a:t>
            </a:r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he fat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test</a:t>
            </a:r>
            <a:endParaRPr lang="ru-RU" sz="1400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1659661">
            <a:off x="1807274" y="944307"/>
            <a:ext cx="8723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happy</a:t>
            </a:r>
            <a:endParaRPr lang="ru-RU" sz="1600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1659661">
            <a:off x="4224642" y="343564"/>
            <a:ext cx="1075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happ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ier</a:t>
            </a:r>
            <a:endParaRPr lang="ru-RU" sz="1600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396823">
            <a:off x="6254129" y="1645118"/>
            <a:ext cx="1532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the happ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iest</a:t>
            </a:r>
            <a:endParaRPr lang="ru-RU" sz="1400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9219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9031" y="410010"/>
            <a:ext cx="7906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Comic Sans MS" pitchFamily="66" charset="0"/>
              </a:rPr>
              <a:t>3</a:t>
            </a:r>
            <a:r>
              <a:rPr lang="en-US" sz="3200" b="1" dirty="0" smtClean="0">
                <a:latin typeface="Comic Sans MS" pitchFamily="66" charset="0"/>
              </a:rPr>
              <a:t>. </a:t>
            </a:r>
            <a:endParaRPr lang="ru-RU" sz="3200" b="1" dirty="0">
              <a:latin typeface="Comic Sans MS" pitchFamily="66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451619" y="410010"/>
            <a:ext cx="574577" cy="58477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600880" y="994785"/>
            <a:ext cx="37273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  <a:latin typeface="Comic Sans MS" pitchFamily="66" charset="0"/>
              </a:rPr>
              <a:t>the</a:t>
            </a:r>
            <a:r>
              <a:rPr lang="en-US" sz="3600" b="1" dirty="0" smtClean="0">
                <a:solidFill>
                  <a:srgbClr val="FF0000"/>
                </a:solidFill>
                <a:latin typeface="Comic Sans MS" pitchFamily="66" charset="0"/>
              </a:rPr>
              <a:t>… Y= i + </a:t>
            </a:r>
            <a:r>
              <a:rPr lang="en-US" sz="3600" b="1" u="sng" dirty="0" err="1" smtClean="0">
                <a:solidFill>
                  <a:srgbClr val="FF0000"/>
                </a:solidFill>
                <a:latin typeface="Comic Sans MS" pitchFamily="66" charset="0"/>
              </a:rPr>
              <a:t>est</a:t>
            </a:r>
            <a:endParaRPr lang="ru-RU" sz="3600" b="1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64519" y="1923678"/>
            <a:ext cx="11480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happy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1600" y="2480578"/>
            <a:ext cx="12747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pretty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3075806"/>
            <a:ext cx="11160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funny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29999" y="1923678"/>
            <a:ext cx="14318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happ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ier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29998" y="2480578"/>
            <a:ext cx="15584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prett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ier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87824" y="3090482"/>
            <a:ext cx="13981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funn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ier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71600" y="4064754"/>
            <a:ext cx="37753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Comic Sans MS" pitchFamily="66" charset="0"/>
              </a:rPr>
              <a:t>Tisha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smtClean="0">
                <a:solidFill>
                  <a:srgbClr val="00B0F0"/>
                </a:solidFill>
                <a:latin typeface="Comic Sans MS" pitchFamily="66" charset="0"/>
              </a:rPr>
              <a:t>is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smtClean="0">
                <a:solidFill>
                  <a:srgbClr val="7030A0"/>
                </a:solidFill>
                <a:latin typeface="Comic Sans MS" pitchFamily="66" charset="0"/>
              </a:rPr>
              <a:t>the</a:t>
            </a:r>
            <a:r>
              <a:rPr lang="en-US" sz="2800" dirty="0" smtClean="0">
                <a:latin typeface="Comic Sans MS" pitchFamily="66" charset="0"/>
              </a:rPr>
              <a:t> happ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iest</a:t>
            </a:r>
            <a:r>
              <a:rPr lang="en-US" sz="2800" dirty="0" smtClean="0">
                <a:latin typeface="Comic Sans MS" pitchFamily="66" charset="0"/>
              </a:rPr>
              <a:t>.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47663" y="556099"/>
            <a:ext cx="43749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One-syllable (short) adjectives  - </a:t>
            </a:r>
            <a:r>
              <a:rPr lang="en-US" sz="2000" b="1" dirty="0" smtClean="0">
                <a:latin typeface="Comic Sans MS" pitchFamily="66" charset="0"/>
              </a:rPr>
              <a:t>y</a:t>
            </a:r>
            <a:endParaRPr lang="ru-RU" sz="2000" b="1" dirty="0">
              <a:latin typeface="Comic Sans MS" pitchFamily="66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004048" y="483518"/>
            <a:ext cx="576064" cy="56599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4885769" y="1923678"/>
            <a:ext cx="2284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  <a:latin typeface="Comic Sans MS" pitchFamily="66" charset="0"/>
              </a:rPr>
              <a:t>t</a:t>
            </a:r>
            <a:r>
              <a:rPr lang="en-US" sz="2800" dirty="0" smtClean="0">
                <a:solidFill>
                  <a:srgbClr val="7030A0"/>
                </a:solidFill>
                <a:latin typeface="Comic Sans MS" pitchFamily="66" charset="0"/>
              </a:rPr>
              <a:t>he</a:t>
            </a:r>
            <a:r>
              <a:rPr lang="en-US" sz="2800" dirty="0" smtClean="0">
                <a:latin typeface="Comic Sans MS" pitchFamily="66" charset="0"/>
              </a:rPr>
              <a:t> happ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iest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85768" y="2480578"/>
            <a:ext cx="24112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  <a:latin typeface="Comic Sans MS" pitchFamily="66" charset="0"/>
              </a:rPr>
              <a:t>t</a:t>
            </a:r>
            <a:r>
              <a:rPr lang="en-US" sz="2800" dirty="0" smtClean="0">
                <a:solidFill>
                  <a:srgbClr val="7030A0"/>
                </a:solidFill>
                <a:latin typeface="Comic Sans MS" pitchFamily="66" charset="0"/>
              </a:rPr>
              <a:t>he</a:t>
            </a:r>
            <a:r>
              <a:rPr lang="en-US" sz="2800" dirty="0" smtClean="0">
                <a:latin typeface="Comic Sans MS" pitchFamily="66" charset="0"/>
              </a:rPr>
              <a:t> prett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iest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43594" y="3090482"/>
            <a:ext cx="22525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  <a:latin typeface="Comic Sans MS" pitchFamily="66" charset="0"/>
              </a:rPr>
              <a:t>t</a:t>
            </a:r>
            <a:r>
              <a:rPr lang="en-US" sz="2800" dirty="0" smtClean="0">
                <a:solidFill>
                  <a:srgbClr val="7030A0"/>
                </a:solidFill>
                <a:latin typeface="Comic Sans MS" pitchFamily="66" charset="0"/>
              </a:rPr>
              <a:t>he</a:t>
            </a:r>
            <a:r>
              <a:rPr lang="en-US" sz="2800" dirty="0" smtClean="0">
                <a:latin typeface="Comic Sans MS" pitchFamily="66" charset="0"/>
              </a:rPr>
              <a:t> funn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iest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2665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 animBg="1"/>
      <p:bldP spid="15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173" y="853068"/>
            <a:ext cx="2959151" cy="2572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480" b="99041" l="3785" r="9302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2339752" y="242379"/>
            <a:ext cx="3832542" cy="3183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27723" y="356001"/>
            <a:ext cx="10999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latin typeface="Comic Sans MS" pitchFamily="66" charset="0"/>
              </a:rPr>
              <a:t>Vasia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49390" y="-20538"/>
            <a:ext cx="12226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Comic Sans MS" pitchFamily="66" charset="0"/>
              </a:rPr>
              <a:t>Murzik</a:t>
            </a:r>
            <a:endParaRPr lang="ru-RU" sz="1400" b="1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rot="20199905">
            <a:off x="110307" y="1188789"/>
            <a:ext cx="7569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Comic Sans MS" pitchFamily="66" charset="0"/>
              </a:rPr>
              <a:t>long</a:t>
            </a:r>
            <a:endParaRPr lang="ru-RU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62611" y="876099"/>
            <a:ext cx="1180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Comic Sans MS" pitchFamily="66" charset="0"/>
              </a:rPr>
              <a:t>long</a:t>
            </a: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er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backgroundRemoval t="1163" b="100000" l="365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97053" y="1759756"/>
            <a:ext cx="4246947" cy="3332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006187" y="1251505"/>
            <a:ext cx="12226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Comic Sans MS" pitchFamily="66" charset="0"/>
              </a:rPr>
              <a:t>Tisha</a:t>
            </a:r>
            <a:endParaRPr lang="ru-RU" sz="1400" b="1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80979" y="2352074"/>
            <a:ext cx="19439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Comic Sans MS" pitchFamily="66" charset="0"/>
              </a:rPr>
              <a:t>the long</a:t>
            </a: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est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21341558">
            <a:off x="1377017" y="2066761"/>
            <a:ext cx="6431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fat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21341558">
            <a:off x="3106351" y="1870561"/>
            <a:ext cx="1103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fat</a:t>
            </a: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ter</a:t>
            </a:r>
            <a:endParaRPr lang="ru-RU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21341558">
            <a:off x="5363585" y="3771658"/>
            <a:ext cx="1423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  <a:latin typeface="Comic Sans MS" pitchFamily="66" charset="0"/>
              </a:rPr>
              <a:t>t</a:t>
            </a:r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he fat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test</a:t>
            </a:r>
            <a:endParaRPr lang="ru-RU" sz="1400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1659661">
            <a:off x="1807274" y="944307"/>
            <a:ext cx="8723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happy</a:t>
            </a:r>
            <a:endParaRPr lang="ru-RU" sz="1600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1659661">
            <a:off x="4224642" y="343564"/>
            <a:ext cx="1075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happ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ier</a:t>
            </a:r>
            <a:endParaRPr lang="ru-RU" sz="1600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396823">
            <a:off x="6254129" y="1645118"/>
            <a:ext cx="1532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the happ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iest</a:t>
            </a:r>
            <a:endParaRPr lang="ru-RU" sz="1400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43608" y="3323768"/>
            <a:ext cx="12682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beautiful</a:t>
            </a:r>
            <a:endParaRPr lang="ru-RU" sz="1600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39460" y="3369873"/>
            <a:ext cx="19431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  <a:latin typeface="Comic Sans MS" pitchFamily="66" charset="0"/>
              </a:rPr>
              <a:t>m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ore beautiful</a:t>
            </a:r>
            <a:endParaRPr lang="ru-RU" sz="1600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55776" y="4515966"/>
            <a:ext cx="24096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  <a:latin typeface="Comic Sans MS" pitchFamily="66" charset="0"/>
              </a:rPr>
              <a:t>t</a:t>
            </a:r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he most beautiful</a:t>
            </a:r>
            <a:endParaRPr lang="ru-RU" sz="1600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7536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9031" y="410010"/>
            <a:ext cx="7906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Comic Sans MS" pitchFamily="66" charset="0"/>
              </a:rPr>
              <a:t>4</a:t>
            </a:r>
            <a:r>
              <a:rPr lang="en-US" sz="3200" b="1" dirty="0" smtClean="0">
                <a:latin typeface="Comic Sans MS" pitchFamily="66" charset="0"/>
              </a:rPr>
              <a:t>. </a:t>
            </a:r>
            <a:endParaRPr lang="ru-RU" sz="3200" b="1" dirty="0">
              <a:latin typeface="Comic Sans MS" pitchFamily="66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451619" y="410010"/>
            <a:ext cx="574577" cy="58477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600880" y="994785"/>
            <a:ext cx="24529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u="sng" dirty="0">
                <a:solidFill>
                  <a:srgbClr val="7030A0"/>
                </a:solidFill>
                <a:latin typeface="Comic Sans MS" pitchFamily="66" charset="0"/>
              </a:rPr>
              <a:t>t</a:t>
            </a:r>
            <a:r>
              <a:rPr lang="en-US" sz="3600" b="1" u="sng" dirty="0" smtClean="0">
                <a:solidFill>
                  <a:srgbClr val="7030A0"/>
                </a:solidFill>
                <a:latin typeface="Comic Sans MS" pitchFamily="66" charset="0"/>
              </a:rPr>
              <a:t>he</a:t>
            </a:r>
            <a:r>
              <a:rPr lang="en-US" sz="3600" b="1" u="sng" dirty="0" smtClean="0">
                <a:solidFill>
                  <a:srgbClr val="FF0000"/>
                </a:solidFill>
                <a:latin typeface="Comic Sans MS" pitchFamily="66" charset="0"/>
              </a:rPr>
              <a:t> most+</a:t>
            </a:r>
            <a:endParaRPr lang="ru-RU" sz="3600" b="1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64519" y="1923678"/>
            <a:ext cx="17027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beautiful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1600" y="2480578"/>
            <a:ext cx="18181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expensive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3075806"/>
            <a:ext cx="1527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exciting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29999" y="1923678"/>
            <a:ext cx="26484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more</a:t>
            </a:r>
            <a:r>
              <a:rPr lang="en-US" sz="2800" dirty="0" smtClean="0">
                <a:latin typeface="Comic Sans MS" pitchFamily="66" charset="0"/>
              </a:rPr>
              <a:t> beautiful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29998" y="2480578"/>
            <a:ext cx="28712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more</a:t>
            </a:r>
            <a:r>
              <a:rPr lang="en-US" sz="2800" dirty="0" smtClean="0">
                <a:latin typeface="Comic Sans MS" pitchFamily="66" charset="0"/>
              </a:rPr>
              <a:t> expensive 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87824" y="3090482"/>
            <a:ext cx="25811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more</a:t>
            </a:r>
            <a:r>
              <a:rPr lang="en-US" sz="2800" dirty="0" smtClean="0">
                <a:latin typeface="Comic Sans MS" pitchFamily="66" charset="0"/>
              </a:rPr>
              <a:t> exciting 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71600" y="4064754"/>
            <a:ext cx="47949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Comic Sans MS" pitchFamily="66" charset="0"/>
              </a:rPr>
              <a:t>Tisha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smtClean="0">
                <a:solidFill>
                  <a:srgbClr val="00B0F0"/>
                </a:solidFill>
                <a:latin typeface="Comic Sans MS" pitchFamily="66" charset="0"/>
              </a:rPr>
              <a:t>is </a:t>
            </a:r>
            <a:r>
              <a:rPr lang="en-US" sz="2800" dirty="0" smtClean="0">
                <a:solidFill>
                  <a:srgbClr val="7030A0"/>
                </a:solidFill>
                <a:latin typeface="Comic Sans MS" pitchFamily="66" charset="0"/>
              </a:rPr>
              <a:t>the 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most</a:t>
            </a:r>
            <a:r>
              <a:rPr lang="en-US" sz="2800" dirty="0" smtClean="0">
                <a:latin typeface="Comic Sans MS" pitchFamily="66" charset="0"/>
              </a:rPr>
              <a:t> beautiful.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47663" y="556099"/>
            <a:ext cx="55643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Two (three\four) -syllable (long) adjectives  </a:t>
            </a:r>
            <a:endParaRPr lang="ru-RU" sz="2000" b="1" dirty="0"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33150" y="1923678"/>
            <a:ext cx="33041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  <a:latin typeface="Comic Sans MS" pitchFamily="66" charset="0"/>
              </a:rPr>
              <a:t>t</a:t>
            </a:r>
            <a:r>
              <a:rPr lang="en-US" sz="2800" dirty="0" smtClean="0">
                <a:solidFill>
                  <a:srgbClr val="7030A0"/>
                </a:solidFill>
                <a:latin typeface="Comic Sans MS" pitchFamily="66" charset="0"/>
              </a:rPr>
              <a:t>he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 most </a:t>
            </a:r>
            <a:r>
              <a:rPr lang="en-US" sz="2800" dirty="0" smtClean="0">
                <a:latin typeface="Comic Sans MS" pitchFamily="66" charset="0"/>
              </a:rPr>
              <a:t>beautiful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33149" y="2480578"/>
            <a:ext cx="35269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  <a:latin typeface="Comic Sans MS" pitchFamily="66" charset="0"/>
              </a:rPr>
              <a:t>t</a:t>
            </a:r>
            <a:r>
              <a:rPr lang="en-US" sz="2800" dirty="0" smtClean="0">
                <a:solidFill>
                  <a:srgbClr val="7030A0"/>
                </a:solidFill>
                <a:latin typeface="Comic Sans MS" pitchFamily="66" charset="0"/>
              </a:rPr>
              <a:t>he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 most </a:t>
            </a:r>
            <a:r>
              <a:rPr lang="en-US" sz="2800" dirty="0" smtClean="0">
                <a:latin typeface="Comic Sans MS" pitchFamily="66" charset="0"/>
              </a:rPr>
              <a:t>expensive 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24128" y="3090482"/>
            <a:ext cx="32367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  <a:latin typeface="Comic Sans MS" pitchFamily="66" charset="0"/>
              </a:rPr>
              <a:t>t</a:t>
            </a:r>
            <a:r>
              <a:rPr lang="en-US" sz="2800" dirty="0" smtClean="0">
                <a:solidFill>
                  <a:srgbClr val="7030A0"/>
                </a:solidFill>
                <a:latin typeface="Comic Sans MS" pitchFamily="66" charset="0"/>
              </a:rPr>
              <a:t>he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 most </a:t>
            </a:r>
            <a:r>
              <a:rPr lang="en-US" sz="2800" dirty="0" smtClean="0">
                <a:latin typeface="Comic Sans MS" pitchFamily="66" charset="0"/>
              </a:rPr>
              <a:t>exciting 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5532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9031" y="410010"/>
            <a:ext cx="7906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Comic Sans MS" pitchFamily="66" charset="0"/>
              </a:rPr>
              <a:t>5</a:t>
            </a:r>
            <a:r>
              <a:rPr lang="en-US" sz="3200" b="1" dirty="0" smtClean="0">
                <a:latin typeface="Comic Sans MS" pitchFamily="66" charset="0"/>
              </a:rPr>
              <a:t>. </a:t>
            </a:r>
            <a:endParaRPr lang="ru-RU" sz="3200" b="1" dirty="0">
              <a:latin typeface="Comic Sans MS" pitchFamily="66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451619" y="410010"/>
            <a:ext cx="574577" cy="58477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964519" y="1923678"/>
            <a:ext cx="9653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good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1600" y="2480578"/>
            <a:ext cx="7938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bad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3075806"/>
            <a:ext cx="7248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far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29999" y="1923678"/>
            <a:ext cx="13051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better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75851" y="2480578"/>
            <a:ext cx="1164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worse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87824" y="3090482"/>
            <a:ext cx="14734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further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71600" y="4064754"/>
            <a:ext cx="3219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Comic Sans MS" pitchFamily="66" charset="0"/>
              </a:rPr>
              <a:t>Tisha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smtClean="0">
                <a:solidFill>
                  <a:srgbClr val="00B0F0"/>
                </a:solidFill>
                <a:latin typeface="Comic Sans MS" pitchFamily="66" charset="0"/>
              </a:rPr>
              <a:t>is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smtClean="0">
                <a:solidFill>
                  <a:srgbClr val="7030A0"/>
                </a:solidFill>
                <a:latin typeface="Comic Sans MS" pitchFamily="66" charset="0"/>
              </a:rPr>
              <a:t>the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best</a:t>
            </a:r>
            <a:r>
              <a:rPr lang="en-US" sz="2800" dirty="0" smtClean="0">
                <a:latin typeface="Comic Sans MS" pitchFamily="66" charset="0"/>
              </a:rPr>
              <a:t>.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47663" y="556099"/>
            <a:ext cx="27029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Irregular adjectives </a:t>
            </a:r>
            <a:endParaRPr lang="ru-RU" sz="2000" b="1" dirty="0"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00935" y="1923678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  <a:latin typeface="Comic Sans MS" pitchFamily="66" charset="0"/>
              </a:rPr>
              <a:t>t</a:t>
            </a:r>
            <a:r>
              <a:rPr lang="en-US" sz="2800" dirty="0" smtClean="0">
                <a:solidFill>
                  <a:srgbClr val="7030A0"/>
                </a:solidFill>
                <a:latin typeface="Comic Sans MS" pitchFamily="66" charset="0"/>
              </a:rPr>
              <a:t>he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 best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46787" y="2480578"/>
            <a:ext cx="19255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  <a:latin typeface="Comic Sans MS" pitchFamily="66" charset="0"/>
              </a:rPr>
              <a:t>the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 worst 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58760" y="3090482"/>
            <a:ext cx="2326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  <a:latin typeface="Comic Sans MS" pitchFamily="66" charset="0"/>
              </a:rPr>
              <a:t>t</a:t>
            </a:r>
            <a:r>
              <a:rPr lang="en-US" sz="2800" dirty="0" smtClean="0">
                <a:solidFill>
                  <a:srgbClr val="7030A0"/>
                </a:solidFill>
                <a:latin typeface="Comic Sans MS" pitchFamily="66" charset="0"/>
              </a:rPr>
              <a:t>he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 furthest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1902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351</Words>
  <Application>Microsoft Office PowerPoint</Application>
  <PresentationFormat>Экран (16:9)</PresentationFormat>
  <Paragraphs>171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Суслик</dc:creator>
  <cp:lastModifiedBy>HP</cp:lastModifiedBy>
  <cp:revision>28</cp:revision>
  <dcterms:created xsi:type="dcterms:W3CDTF">2018-12-16T21:30:59Z</dcterms:created>
  <dcterms:modified xsi:type="dcterms:W3CDTF">2022-04-04T15:49:26Z</dcterms:modified>
</cp:coreProperties>
</file>