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87" r:id="rId2"/>
    <p:sldId id="279" r:id="rId3"/>
    <p:sldId id="289" r:id="rId4"/>
    <p:sldId id="274" r:id="rId5"/>
    <p:sldId id="272" r:id="rId6"/>
    <p:sldId id="273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282" r:id="rId58"/>
    <p:sldId id="284" r:id="rId59"/>
    <p:sldId id="285" r:id="rId60"/>
    <p:sldId id="288" r:id="rId6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99"/>
    <a:srgbClr val="4126A6"/>
    <a:srgbClr val="CC6600"/>
    <a:srgbClr val="660AC2"/>
    <a:srgbClr val="FFFFFF"/>
    <a:srgbClr val="E4F3FC"/>
    <a:srgbClr val="0099CC"/>
    <a:srgbClr val="B9E8FF"/>
    <a:srgbClr val="C1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5" autoAdjust="0"/>
    <p:restoredTop sz="94660"/>
  </p:normalViewPr>
  <p:slideViewPr>
    <p:cSldViewPr>
      <p:cViewPr>
        <p:scale>
          <a:sx n="50" d="100"/>
          <a:sy n="50" d="100"/>
        </p:scale>
        <p:origin x="-6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6.png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16.png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6.png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16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0F2F-F245-43FE-AAD1-C7A49EA77F98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DA75E-E190-4438-9B1F-32A92BB5D3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164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A75E-E190-4438-9B1F-32A92BB5D38C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1EAFF"/>
            </a:gs>
            <a:gs pos="50000">
              <a:schemeClr val="bg1"/>
            </a:gs>
            <a:gs pos="100000">
              <a:srgbClr val="B9E8FF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3.bin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5.bin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1.bin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3.bin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57.bin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63.bin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65.bin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67.bin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71.bin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73.bin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81.bin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85.bin"/><Relationship Id="rId4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7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92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800" y="0"/>
            <a:ext cx="8839200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Проверь, дружок,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 ли ты начать урок?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ль на месте, всё ль в порядке?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Книжка, ручка и тетрадка?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Проверили? Садитесь!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усердием трудитесь!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l0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1261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3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Точечный рисунок" r:id="rId3" imgW="1771429" imgH="2362530" progId="Paint.Picture">
                  <p:embed/>
                </p:oleObj>
              </mc:Choice>
              <mc:Fallback>
                <p:oleObj name="Точечный рисунок" r:id="rId3" imgW="1771429" imgH="23625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Точечный рисунок" r:id="rId5" imgW="3228571" imgH="5342857" progId="Paint.Picture">
                  <p:embed/>
                </p:oleObj>
              </mc:Choice>
              <mc:Fallback>
                <p:oleObj name="Точечный рисунок" r:id="rId5" imgW="3228571" imgH="5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757238"/>
                        <a:ext cx="3228975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78908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Точечный рисунок" r:id="rId3" imgW="1781424" imgH="1066667" progId="Paint.Picture">
                  <p:embed/>
                </p:oleObj>
              </mc:Choice>
              <mc:Fallback>
                <p:oleObj name="Точечный рисунок" r:id="rId3" imgW="1781424" imgH="1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7859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Точечный рисунок" r:id="rId3" imgW="1771429" imgH="2362530" progId="Paint.Picture">
                  <p:embed/>
                </p:oleObj>
              </mc:Choice>
              <mc:Fallback>
                <p:oleObj name="Точечный рисунок" r:id="rId3" imgW="1771429" imgH="23625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Точечный рисунок" r:id="rId5" imgW="3228571" imgH="5342857" progId="Paint.Picture">
                  <p:embed/>
                </p:oleObj>
              </mc:Choice>
              <mc:Fallback>
                <p:oleObj name="Точечный рисунок" r:id="rId5" imgW="3228571" imgH="5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757238"/>
                        <a:ext cx="3228975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55837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Точечный рисунок" r:id="rId3" imgW="1781424" imgH="1066667" progId="Paint.Picture">
                  <p:embed/>
                </p:oleObj>
              </mc:Choice>
              <mc:Fallback>
                <p:oleObj name="Точечный рисунок" r:id="rId3" imgW="1781424" imgH="1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2749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Точечный рисунок" r:id="rId3" imgW="1771429" imgH="2362530" progId="Paint.Picture">
                  <p:embed/>
                </p:oleObj>
              </mc:Choice>
              <mc:Fallback>
                <p:oleObj name="Точечный рисунок" r:id="rId3" imgW="1771429" imgH="23625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Точечный рисунок" r:id="rId5" imgW="3228571" imgH="5342857" progId="Paint.Picture">
                  <p:embed/>
                </p:oleObj>
              </mc:Choice>
              <mc:Fallback>
                <p:oleObj name="Точечный рисунок" r:id="rId5" imgW="3228571" imgH="5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757238"/>
                        <a:ext cx="3228975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75298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Точечный рисунок" r:id="rId3" imgW="1781424" imgH="1066667" progId="Paint.Picture">
                  <p:embed/>
                </p:oleObj>
              </mc:Choice>
              <mc:Fallback>
                <p:oleObj name="Точечный рисунок" r:id="rId3" imgW="1781424" imgH="1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62590"/>
      </p:ext>
    </p:extLst>
  </p:cSld>
  <p:clrMapOvr>
    <a:masterClrMapping/>
  </p:clrMapOvr>
  <p:transition advTm="5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Точечный рисунок" r:id="rId3" imgW="1771429" imgH="2362530" progId="Paint.Picture">
                  <p:embed/>
                </p:oleObj>
              </mc:Choice>
              <mc:Fallback>
                <p:oleObj name="Точечный рисунок" r:id="rId3" imgW="1771429" imgH="236253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957513" y="757238"/>
          <a:ext cx="3228975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Точечный рисунок" r:id="rId5" imgW="3228571" imgH="5342857" progId="Paint.Picture">
                  <p:embed/>
                </p:oleObj>
              </mc:Choice>
              <mc:Fallback>
                <p:oleObj name="Точечный рисунок" r:id="rId5" imgW="3228571" imgH="53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757238"/>
                        <a:ext cx="3228975" cy="534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230523"/>
      </p:ext>
    </p:extLst>
  </p:cSld>
  <p:clrMapOvr>
    <a:masterClrMapping/>
  </p:clrMapOvr>
  <p:transition advTm="59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Точечный рисунок" r:id="rId4" imgW="1590897" imgH="2457143" progId="Paint.Picture">
                  <p:embed/>
                </p:oleObj>
              </mc:Choice>
              <mc:Fallback>
                <p:oleObj name="Точечный рисунок" r:id="rId4" imgW="1590897" imgH="2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2555875" y="1628775"/>
          <a:ext cx="318135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Точечный рисунок" r:id="rId6" imgW="3180952" imgH="4772691" progId="Paint.Picture">
                  <p:embed/>
                </p:oleObj>
              </mc:Choice>
              <mc:Fallback>
                <p:oleObj name="Точечный рисунок" r:id="rId6" imgW="3180952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628775"/>
                        <a:ext cx="3181350" cy="484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05410772"/>
      </p:ext>
    </p:extLst>
  </p:cSld>
  <p:clrMapOvr>
    <a:masterClrMapping/>
  </p:clrMapOvr>
  <p:transition advTm="6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-0.00226 -0.12523 -0.00434 -0.25047 -0.00156 -0.25116 C 0.00122 -0.25185 0.01528 -0.00486 0.01667 -0.0044 C 0.01806 -0.00394 0.00504 -0.24885 0.00677 -0.24885 C 0.00851 -0.24885 0.02257 -0.00556 0.02674 -0.0044 C 0.0309 -0.00324 0.03038 -0.24144 0.03177 -0.24213 C 0.03316 -0.24283 0.03316 -0.00648 0.03507 -0.0088 C 0.03698 -0.01111 0.04254 -0.25417 0.0434 -0.25556 C 0.04427 -0.25695 0.03924 -0.02037 0.0401 -0.01783 C 0.04097 -0.01528 0.04601 -0.24121 0.04844 -0.24005 C 0.05087 -0.23889 0.05504 -0.04769 0.05504 -0.01111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Точечный рисунок" r:id="rId4" imgW="1809524" imgH="1933333" progId="Paint.Picture">
                  <p:embed/>
                </p:oleObj>
              </mc:Choice>
              <mc:Fallback>
                <p:oleObj name="Точечный рисунок" r:id="rId4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843213" y="2276475"/>
          <a:ext cx="249555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Точечный рисунок" r:id="rId6" imgW="2495238" imgH="4285714" progId="Paint.Picture">
                  <p:embed/>
                </p:oleObj>
              </mc:Choice>
              <mc:Fallback>
                <p:oleObj name="Точечный рисунок" r:id="rId6" imgW="2495238" imgH="4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76475"/>
                        <a:ext cx="249555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59643152"/>
      </p:ext>
    </p:extLst>
  </p:cSld>
  <p:clrMapOvr>
    <a:masterClrMapping/>
  </p:clrMapOvr>
  <p:transition advTm="5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C 0.00399 -0.12708 0.00816 -0.25417 0.0118 -0.25347 C 0.01545 -0.25278 0.01892 0.00486 0.0217 0.0044 C 0.02448 0.00394 0.02656 -0.25509 0.02847 -0.25555 C 0.03038 -0.25602 0.03038 0.00185 0.03333 0.00208 C 0.03628 0.00232 0.04392 -0.25278 0.0467 -0.25347 C 0.04948 -0.25417 0.04826 -0.00231 0.05 -0.00231 C 0.05173 -0.00231 0.05573 -0.25278 0.05677 -0.25347 C 0.05781 -0.25417 0.05712 -0.04676 0.05677 -0.00671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Точечный рисунок" r:id="rId5" imgW="2742857" imgH="5020376" progId="Paint.Picture">
                  <p:embed/>
                </p:oleObj>
              </mc:Choice>
              <mc:Fallback>
                <p:oleObj name="Точечный рисунок" r:id="rId5" imgW="2742857" imgH="5020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81075"/>
                        <a:ext cx="27432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7465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звук отличается от буквы?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отличить гласный звук от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029200"/>
            <a:ext cx="9144000" cy="2133600"/>
          </a:xfrm>
          <a:prstGeom prst="rect">
            <a:avLst/>
          </a:prstGeom>
          <a:noFill/>
          <a:ln w="57150" algn="in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буквы, обозначающие гласные звуки.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могут обозначать два звука?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указывают на мягкость согласного?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всегда обозначают мягкий звук?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2209800"/>
            <a:ext cx="5943600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буквы не обозначают звука?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05000" y="533400"/>
            <a:ext cx="55444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ЛЕНТА БУКВ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2" name="Picture 2" descr="E:\Рисунок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52400"/>
            <a:ext cx="1817687" cy="2770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Точечный рисунок" r:id="rId5" imgW="3057143" imgH="4742857" progId="Paint.Picture">
                  <p:embed/>
                </p:oleObj>
              </mc:Choice>
              <mc:Fallback>
                <p:oleObj name="Точечный рисунок" r:id="rId5" imgW="305714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981075"/>
                        <a:ext cx="3059113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11578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Точечный рисунок" r:id="rId5" imgW="2742857" imgH="5020376" progId="Paint.Picture">
                  <p:embed/>
                </p:oleObj>
              </mc:Choice>
              <mc:Fallback>
                <p:oleObj name="Точечный рисунок" r:id="rId5" imgW="2742857" imgH="5020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81075"/>
                        <a:ext cx="27432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48156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Точечный рисунок" r:id="rId5" imgW="3057143" imgH="4742857" progId="Paint.Picture">
                  <p:embed/>
                </p:oleObj>
              </mc:Choice>
              <mc:Fallback>
                <p:oleObj name="Точечный рисунок" r:id="rId5" imgW="305714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981075"/>
                        <a:ext cx="3059113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455293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Точечный рисунок" r:id="rId5" imgW="2742857" imgH="5020376" progId="Paint.Picture">
                  <p:embed/>
                </p:oleObj>
              </mc:Choice>
              <mc:Fallback>
                <p:oleObj name="Точечный рисунок" r:id="rId5" imgW="2742857" imgH="5020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81075"/>
                        <a:ext cx="27432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78875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Точечный рисунок" r:id="rId5" imgW="3057143" imgH="4742857" progId="Paint.Picture">
                  <p:embed/>
                </p:oleObj>
              </mc:Choice>
              <mc:Fallback>
                <p:oleObj name="Точечный рисунок" r:id="rId5" imgW="305714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981075"/>
                        <a:ext cx="3059113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743965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916238" y="981075"/>
          <a:ext cx="2743200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Точечный рисунок" r:id="rId5" imgW="2742857" imgH="5020376" progId="Paint.Picture">
                  <p:embed/>
                </p:oleObj>
              </mc:Choice>
              <mc:Fallback>
                <p:oleObj name="Точечный рисунок" r:id="rId5" imgW="2742857" imgH="50203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81075"/>
                        <a:ext cx="2743200" cy="501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98351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555875" y="981075"/>
          <a:ext cx="305911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Точечный рисунок" r:id="rId5" imgW="3057143" imgH="4742857" progId="Paint.Picture">
                  <p:embed/>
                </p:oleObj>
              </mc:Choice>
              <mc:Fallback>
                <p:oleObj name="Точечный рисунок" r:id="rId5" imgW="305714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981075"/>
                        <a:ext cx="3059113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85616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Точечный рисунок" r:id="rId5" imgW="4133333" imgH="4772691" progId="Paint.Picture">
                  <p:embed/>
                </p:oleObj>
              </mc:Choice>
              <mc:Fallback>
                <p:oleObj name="Точечный рисунок" r:id="rId5" imgW="4133333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042988"/>
                        <a:ext cx="4133850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811804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Точечный рисунок" r:id="rId5" imgW="3142857" imgH="4723810" progId="Paint.Picture">
                  <p:embed/>
                </p:oleObj>
              </mc:Choice>
              <mc:Fallback>
                <p:oleObj name="Точечный рисунок" r:id="rId5" imgW="3142857" imgH="4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066800"/>
                        <a:ext cx="3143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01589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Точечный рисунок" r:id="rId5" imgW="2847619" imgH="4571429" progId="Paint.Picture">
                  <p:embed/>
                </p:oleObj>
              </mc:Choice>
              <mc:Fallback>
                <p:oleObj name="Точечный рисунок" r:id="rId5" imgW="2847619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143000"/>
                        <a:ext cx="28479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563122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500188" y="857250"/>
            <a:ext cx="1000125" cy="1570038"/>
            <a:chOff x="1428728" y="928670"/>
            <a:chExt cx="1000132" cy="156966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728" y="928670"/>
              <a:ext cx="1000132" cy="14287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71604" y="928670"/>
              <a:ext cx="709790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А</a:t>
              </a:r>
              <a:endPara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857500" y="3357563"/>
            <a:ext cx="1000125" cy="1570037"/>
            <a:chOff x="2857488" y="3357562"/>
            <a:chExt cx="1000132" cy="156966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57488" y="3429000"/>
              <a:ext cx="1000132" cy="142876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57488" y="3357562"/>
              <a:ext cx="958917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Л</a:t>
              </a:r>
              <a:endParaRPr lang="ru-RU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500563" y="4929188"/>
            <a:ext cx="1076325" cy="1570037"/>
            <a:chOff x="4500562" y="4929198"/>
            <a:chExt cx="1075937" cy="156966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572000" y="5000636"/>
              <a:ext cx="1000132" cy="142876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00562" y="4929198"/>
              <a:ext cx="1075937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+mn-lt"/>
                </a:rPr>
                <a:t>Ф</a:t>
              </a:r>
              <a:endParaRPr lang="ru-RU" sz="9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endParaRPr>
            </a:p>
          </p:txBody>
        </p:sp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5072063" y="1285875"/>
            <a:ext cx="1000125" cy="1570038"/>
            <a:chOff x="5072066" y="1285860"/>
            <a:chExt cx="1000132" cy="156966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72066" y="1285860"/>
              <a:ext cx="1000132" cy="142876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72066" y="1285860"/>
              <a:ext cx="955711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spc="200" dirty="0">
                  <a:ln w="29210">
                    <a:solidFill>
                      <a:schemeClr val="accent3">
                        <a:tint val="10000"/>
                      </a:schemeClr>
                    </a:solidFill>
                  </a:ln>
                  <a:solidFill>
                    <a:schemeClr val="accent3">
                      <a:satMod val="200000"/>
                      <a:alpha val="50000"/>
                    </a:schemeClr>
                  </a:solidFill>
                  <a:effectLst>
                    <a:innerShdw blurRad="50800" dist="50800" dir="8100000">
                      <a:srgbClr val="7D7D7D">
                        <a:alpha val="73000"/>
                      </a:srgbClr>
                    </a:innerShdw>
                  </a:effectLst>
                  <a:latin typeface="+mn-lt"/>
                </a:rPr>
                <a:t>А</a:t>
              </a:r>
              <a:endParaRPr lang="ru-RU" sz="96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+mn-lt"/>
              </a:endParaRP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7572375" y="500063"/>
            <a:ext cx="1000125" cy="1570037"/>
            <a:chOff x="7572396" y="500042"/>
            <a:chExt cx="1000132" cy="156966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572396" y="571480"/>
              <a:ext cx="1000132" cy="142876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643834" y="500042"/>
              <a:ext cx="875561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+mn-lt"/>
                </a:rPr>
                <a:t>В</a:t>
              </a:r>
              <a:endParaRPr lang="ru-RU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endParaRP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6500813" y="4071938"/>
            <a:ext cx="1000125" cy="1570037"/>
            <a:chOff x="7072330" y="4214818"/>
            <a:chExt cx="1000132" cy="156966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072330" y="4286256"/>
              <a:ext cx="1000132" cy="14287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072330" y="4214818"/>
              <a:ext cx="987771" cy="1569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+mn-lt"/>
                </a:rPr>
                <a:t>И</a:t>
              </a:r>
              <a:endPara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42938" y="4286250"/>
            <a:ext cx="1000125" cy="1570038"/>
            <a:chOff x="642910" y="4286256"/>
            <a:chExt cx="1000132" cy="156966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42910" y="4286256"/>
              <a:ext cx="1000132" cy="142876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857224" y="4286256"/>
              <a:ext cx="642942" cy="156966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6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+mn-lt"/>
                </a:rPr>
                <a:t>Т</a:t>
              </a:r>
              <a:endParaRPr lang="ru-RU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endParaRPr>
            </a:p>
          </p:txBody>
        </p:sp>
      </p:grpSp>
      <p:pic>
        <p:nvPicPr>
          <p:cNvPr id="25" name="Рисунок 23" descr="Copy of professor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3929063"/>
            <a:ext cx="1928812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071802" y="428604"/>
            <a:ext cx="306205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ТЕМА УРОКА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7" name="Управляющая кнопка: настраиваемая 26">
            <a:hlinkClick r:id="rId3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Blank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9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34783E-7 L -0.1283 0.270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041 L -0.1507 -0.1038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2868 L -0.20069 -0.3327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61795E-6 L -0.12518 0.2083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71785E-6 L -0.26475 0.3124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69 0.03145 L -0.01354 -0.2079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991E-6 L 0.76094 -0.2287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Точечный рисунок" r:id="rId5" imgW="4133333" imgH="4772691" progId="Paint.Picture">
                  <p:embed/>
                </p:oleObj>
              </mc:Choice>
              <mc:Fallback>
                <p:oleObj name="Точечный рисунок" r:id="rId5" imgW="4133333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042988"/>
                        <a:ext cx="4133850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72634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Точечный рисунок" r:id="rId5" imgW="3142857" imgH="4723810" progId="Paint.Picture">
                  <p:embed/>
                </p:oleObj>
              </mc:Choice>
              <mc:Fallback>
                <p:oleObj name="Точечный рисунок" r:id="rId5" imgW="3142857" imgH="4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066800"/>
                        <a:ext cx="3143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519629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Точечный рисунок" r:id="rId5" imgW="2847619" imgH="4571429" progId="Paint.Picture">
                  <p:embed/>
                </p:oleObj>
              </mc:Choice>
              <mc:Fallback>
                <p:oleObj name="Точечный рисунок" r:id="rId5" imgW="2847619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143000"/>
                        <a:ext cx="28479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27714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Точечный рисунок" r:id="rId5" imgW="4133333" imgH="4772691" progId="Paint.Picture">
                  <p:embed/>
                </p:oleObj>
              </mc:Choice>
              <mc:Fallback>
                <p:oleObj name="Точечный рисунок" r:id="rId5" imgW="4133333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042988"/>
                        <a:ext cx="4133850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93818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Точечный рисунок" r:id="rId5" imgW="3142857" imgH="4723810" progId="Paint.Picture">
                  <p:embed/>
                </p:oleObj>
              </mc:Choice>
              <mc:Fallback>
                <p:oleObj name="Точечный рисунок" r:id="rId5" imgW="3142857" imgH="4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066800"/>
                        <a:ext cx="3143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808002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Точечный рисунок" r:id="rId5" imgW="2847619" imgH="4571429" progId="Paint.Picture">
                  <p:embed/>
                </p:oleObj>
              </mc:Choice>
              <mc:Fallback>
                <p:oleObj name="Точечный рисунок" r:id="rId5" imgW="2847619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143000"/>
                        <a:ext cx="28479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036238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2505075" y="1042988"/>
          <a:ext cx="4133850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Точечный рисунок" r:id="rId5" imgW="4133333" imgH="4772691" progId="Paint.Picture">
                  <p:embed/>
                </p:oleObj>
              </mc:Choice>
              <mc:Fallback>
                <p:oleObj name="Точечный рисунок" r:id="rId5" imgW="4133333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042988"/>
                        <a:ext cx="4133850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71890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3000375" y="1066800"/>
          <a:ext cx="314325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Точечный рисунок" r:id="rId5" imgW="3142857" imgH="4723810" progId="Paint.Picture">
                  <p:embed/>
                </p:oleObj>
              </mc:Choice>
              <mc:Fallback>
                <p:oleObj name="Точечный рисунок" r:id="rId5" imgW="3142857" imgH="4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066800"/>
                        <a:ext cx="314325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85011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3148013" y="1143000"/>
          <a:ext cx="28479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Точечный рисунок" r:id="rId5" imgW="2847619" imgH="4571429" progId="Paint.Picture">
                  <p:embed/>
                </p:oleObj>
              </mc:Choice>
              <mc:Fallback>
                <p:oleObj name="Точечный рисунок" r:id="rId5" imgW="2847619" imgH="457142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143000"/>
                        <a:ext cx="28479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53024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Точечный рисунок" r:id="rId4" imgW="1590897" imgH="2457143" progId="Paint.Picture">
                  <p:embed/>
                </p:oleObj>
              </mc:Choice>
              <mc:Fallback>
                <p:oleObj name="Точечный рисунок" r:id="rId4" imgW="1590897" imgH="2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555875" y="1628775"/>
          <a:ext cx="3181350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Точечный рисунок" r:id="rId6" imgW="3180952" imgH="4772691" progId="Paint.Picture">
                  <p:embed/>
                </p:oleObj>
              </mc:Choice>
              <mc:Fallback>
                <p:oleObj name="Точечный рисунок" r:id="rId6" imgW="3180952" imgH="47726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628775"/>
                        <a:ext cx="3181350" cy="484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67445038"/>
      </p:ext>
    </p:extLst>
  </p:cSld>
  <p:clrMapOvr>
    <a:masterClrMapping/>
  </p:clrMapOvr>
  <p:transition advTm="6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C -0.00226 -0.12523 -0.00434 -0.25047 -0.00156 -0.25116 C 0.00122 -0.25185 0.01528 -0.00486 0.01667 -0.0044 C 0.01806 -0.00394 0.00504 -0.24885 0.00677 -0.24885 C 0.00851 -0.24885 0.02257 -0.00556 0.02674 -0.0044 C 0.0309 -0.00324 0.03038 -0.24144 0.03177 -0.24213 C 0.03316 -0.24283 0.03316 -0.00648 0.03507 -0.0088 C 0.03698 -0.01111 0.04254 -0.25417 0.0434 -0.25556 C 0.04427 -0.25695 0.03924 -0.02037 0.0401 -0.01783 C 0.04097 -0.01528 0.04601 -0.24121 0.04844 -0.24005 C 0.05087 -0.23889 0.05504 -0.04769 0.05504 -0.01111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52400"/>
            <a:ext cx="1219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4724400" y="2057400"/>
            <a:ext cx="3886200" cy="4572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появилось тысячу лет назад из названий двух первых русских букв. Буква А называлась тогда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а буква Б-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Из этих названий-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БУКИ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- и получилось русское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слово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228600" y="2057400"/>
            <a:ext cx="3886200" cy="4648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006699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пришло к нам из греческого языка. В греческом языке первая буква называлась 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АЛЬФА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а вторая –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ВИТА</a:t>
            </a:r>
            <a:r>
              <a:rPr lang="ru-RU" sz="2400" b="1" i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, из этих двух названий получилось слово </a:t>
            </a:r>
            <a:r>
              <a:rPr lang="ru-RU" sz="2400" b="1" i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u="sng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400" b="1" i="1" u="sng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33600" y="152400"/>
            <a:ext cx="6096000" cy="1295400"/>
          </a:xfrm>
          <a:prstGeom prst="horizontalScroll">
            <a:avLst/>
          </a:prstGeom>
          <a:solidFill>
            <a:schemeClr val="bg1"/>
          </a:solidFill>
          <a:ln w="38100">
            <a:solidFill>
              <a:srgbClr val="412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Из толкового словаря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3348038" y="1125538"/>
          <a:ext cx="20955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Точечный рисунок" r:id="rId5" imgW="2095793" imgH="4742857" progId="Paint.Picture">
                  <p:embed/>
                </p:oleObj>
              </mc:Choice>
              <mc:Fallback>
                <p:oleObj name="Точечный рисунок" r:id="rId5" imgW="209579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25538"/>
                        <a:ext cx="20955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39000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132138" y="1196975"/>
          <a:ext cx="21717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Точечный рисунок" r:id="rId5" imgW="2172003" imgH="4638095" progId="Paint.Picture">
                  <p:embed/>
                </p:oleObj>
              </mc:Choice>
              <mc:Fallback>
                <p:oleObj name="Точечный рисунок" r:id="rId5" imgW="2172003" imgH="4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96975"/>
                        <a:ext cx="217170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11724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3348038" y="1125538"/>
          <a:ext cx="20955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Точечный рисунок" r:id="rId5" imgW="2095793" imgH="4742857" progId="Paint.Picture">
                  <p:embed/>
                </p:oleObj>
              </mc:Choice>
              <mc:Fallback>
                <p:oleObj name="Точечный рисунок" r:id="rId5" imgW="209579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25538"/>
                        <a:ext cx="20955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058008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3132138" y="1196975"/>
          <a:ext cx="21717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Точечный рисунок" r:id="rId5" imgW="2172003" imgH="4638095" progId="Paint.Picture">
                  <p:embed/>
                </p:oleObj>
              </mc:Choice>
              <mc:Fallback>
                <p:oleObj name="Точечный рисунок" r:id="rId5" imgW="2172003" imgH="4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96975"/>
                        <a:ext cx="217170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70574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348038" y="1125538"/>
          <a:ext cx="20955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Точечный рисунок" r:id="rId5" imgW="2095793" imgH="4742857" progId="Paint.Picture">
                  <p:embed/>
                </p:oleObj>
              </mc:Choice>
              <mc:Fallback>
                <p:oleObj name="Точечный рисунок" r:id="rId5" imgW="209579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25538"/>
                        <a:ext cx="20955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51787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3132138" y="1196975"/>
          <a:ext cx="21717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Точечный рисунок" r:id="rId5" imgW="2172003" imgH="4638095" progId="Paint.Picture">
                  <p:embed/>
                </p:oleObj>
              </mc:Choice>
              <mc:Fallback>
                <p:oleObj name="Точечный рисунок" r:id="rId5" imgW="2172003" imgH="4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96975"/>
                        <a:ext cx="217170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083345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348038" y="1125538"/>
          <a:ext cx="20955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Точечный рисунок" r:id="rId5" imgW="2095793" imgH="4742857" progId="Paint.Picture">
                  <p:embed/>
                </p:oleObj>
              </mc:Choice>
              <mc:Fallback>
                <p:oleObj name="Точечный рисунок" r:id="rId5" imgW="2095793" imgH="4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125538"/>
                        <a:ext cx="20955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97680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3132138" y="1196975"/>
          <a:ext cx="21717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Точечный рисунок" r:id="rId5" imgW="2172003" imgH="4638095" progId="Paint.Picture">
                  <p:embed/>
                </p:oleObj>
              </mc:Choice>
              <mc:Fallback>
                <p:oleObj name="Точечный рисунок" r:id="rId5" imgW="2172003" imgH="46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196975"/>
                        <a:ext cx="217170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906330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343275" y="1414463"/>
          <a:ext cx="245745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Точечный рисунок" r:id="rId5" imgW="2457143" imgH="4029637" progId="Paint.Picture">
                  <p:embed/>
                </p:oleObj>
              </mc:Choice>
              <mc:Fallback>
                <p:oleObj name="Точечный рисунок" r:id="rId5" imgW="2457143" imgH="4029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1414463"/>
                        <a:ext cx="245745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6860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3132138" y="1412875"/>
          <a:ext cx="263842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Точечный рисунок" r:id="rId5" imgW="2638095" imgH="4019048" progId="Paint.Picture">
                  <p:embed/>
                </p:oleObj>
              </mc:Choice>
              <mc:Fallback>
                <p:oleObj name="Точечный рисунок" r:id="rId5" imgW="2638095" imgH="4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12875"/>
                        <a:ext cx="2638425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20061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00" y="457200"/>
            <a:ext cx="40966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1026" name="Picture 2" descr="D:\Мои документы\Мама\Презентации по русскому языку\Алфавит\Работа в ней Алфавит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86000"/>
            <a:ext cx="2525713" cy="25320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расположение букв в определённом порядке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3343275" y="1414463"/>
          <a:ext cx="245745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Точечный рисунок" r:id="rId5" imgW="2457143" imgH="4029637" progId="Paint.Picture">
                  <p:embed/>
                </p:oleObj>
              </mc:Choice>
              <mc:Fallback>
                <p:oleObj name="Точечный рисунок" r:id="rId5" imgW="2457143" imgH="4029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1414463"/>
                        <a:ext cx="245745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43017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3132138" y="1412875"/>
          <a:ext cx="263842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Точечный рисунок" r:id="rId5" imgW="2638095" imgH="4019048" progId="Paint.Picture">
                  <p:embed/>
                </p:oleObj>
              </mc:Choice>
              <mc:Fallback>
                <p:oleObj name="Точечный рисунок" r:id="rId5" imgW="2638095" imgH="4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12875"/>
                        <a:ext cx="2638425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55700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3343275" y="1414463"/>
          <a:ext cx="245745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Точечный рисунок" r:id="rId5" imgW="2457143" imgH="4029637" progId="Paint.Picture">
                  <p:embed/>
                </p:oleObj>
              </mc:Choice>
              <mc:Fallback>
                <p:oleObj name="Точечный рисунок" r:id="rId5" imgW="2457143" imgH="4029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1414463"/>
                        <a:ext cx="245745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843921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132138" y="1412875"/>
          <a:ext cx="263842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Точечный рисунок" r:id="rId5" imgW="2638095" imgH="4019048" progId="Paint.Picture">
                  <p:embed/>
                </p:oleObj>
              </mc:Choice>
              <mc:Fallback>
                <p:oleObj name="Точечный рисунок" r:id="rId5" imgW="2638095" imgH="4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12875"/>
                        <a:ext cx="2638425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33484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343275" y="1414463"/>
          <a:ext cx="2457450" cy="402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Точечный рисунок" r:id="rId5" imgW="2457143" imgH="4029637" progId="Paint.Picture">
                  <p:embed/>
                </p:oleObj>
              </mc:Choice>
              <mc:Fallback>
                <p:oleObj name="Точечный рисунок" r:id="rId5" imgW="2457143" imgH="402963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1414463"/>
                        <a:ext cx="2457450" cy="402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20354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Точечный рисунок" r:id="rId3" imgW="1809524" imgH="1933333" progId="Paint.Picture">
                  <p:embed/>
                </p:oleObj>
              </mc:Choice>
              <mc:Fallback>
                <p:oleObj name="Точечный рисунок" r:id="rId3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132138" y="1412875"/>
          <a:ext cx="2638425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Точечный рисунок" r:id="rId5" imgW="2638095" imgH="4019048" progId="Paint.Picture">
                  <p:embed/>
                </p:oleObj>
              </mc:Choice>
              <mc:Fallback>
                <p:oleObj name="Точечный рисунок" r:id="rId5" imgW="2638095" imgH="40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412875"/>
                        <a:ext cx="2638425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297205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Точечный рисунок" r:id="rId4" imgW="1809524" imgH="1933333" progId="Paint.Picture">
                  <p:embed/>
                </p:oleObj>
              </mc:Choice>
              <mc:Fallback>
                <p:oleObj name="Точечный рисунок" r:id="rId4" imgW="1809524" imgH="1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1242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7461982"/>
      </p:ext>
    </p:extLst>
  </p:cSld>
  <p:clrMapOvr>
    <a:masterClrMapping/>
  </p:clrMapOvr>
  <p:transition advTm="5408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304800"/>
            <a:ext cx="6302623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а  б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г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ж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м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о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с  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ч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6000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э  </a:t>
            </a:r>
            <a:r>
              <a:rPr lang="ru-RU" sz="6000" u="sng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6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я</a:t>
            </a:r>
            <a:endParaRPr lang="ru-RU" sz="6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Рисунок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5381625"/>
            <a:ext cx="2647950" cy="1476375"/>
          </a:xfrm>
          <a:prstGeom prst="rect">
            <a:avLst/>
          </a:prstGeom>
          <a:noFill/>
        </p:spPr>
      </p:pic>
      <p:pic>
        <p:nvPicPr>
          <p:cNvPr id="205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2209800"/>
            <a:ext cx="944562" cy="954087"/>
          </a:xfrm>
          <a:prstGeom prst="rect">
            <a:avLst/>
          </a:prstGeom>
          <a:noFill/>
        </p:spPr>
      </p:pic>
      <p:pic>
        <p:nvPicPr>
          <p:cNvPr id="8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2209800"/>
            <a:ext cx="944562" cy="954087"/>
          </a:xfrm>
          <a:prstGeom prst="rect">
            <a:avLst/>
          </a:prstGeom>
          <a:noFill/>
        </p:spPr>
      </p:pic>
      <p:pic>
        <p:nvPicPr>
          <p:cNvPr id="9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0" y="2209800"/>
            <a:ext cx="944562" cy="954087"/>
          </a:xfrm>
          <a:prstGeom prst="rect">
            <a:avLst/>
          </a:prstGeom>
          <a:noFill/>
        </p:spPr>
      </p:pic>
      <p:pic>
        <p:nvPicPr>
          <p:cNvPr id="10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05400" y="1219200"/>
            <a:ext cx="944562" cy="954087"/>
          </a:xfrm>
          <a:prstGeom prst="rect">
            <a:avLst/>
          </a:prstGeom>
          <a:noFill/>
        </p:spPr>
      </p:pic>
      <p:pic>
        <p:nvPicPr>
          <p:cNvPr id="11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1295400"/>
            <a:ext cx="944562" cy="954087"/>
          </a:xfrm>
          <a:prstGeom prst="rect">
            <a:avLst/>
          </a:prstGeom>
          <a:noFill/>
        </p:spPr>
      </p:pic>
      <p:pic>
        <p:nvPicPr>
          <p:cNvPr id="12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124200"/>
            <a:ext cx="944562" cy="954087"/>
          </a:xfrm>
          <a:prstGeom prst="rect">
            <a:avLst/>
          </a:prstGeom>
          <a:noFill/>
        </p:spPr>
      </p:pic>
      <p:pic>
        <p:nvPicPr>
          <p:cNvPr id="13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09800" y="4038600"/>
            <a:ext cx="944562" cy="954087"/>
          </a:xfrm>
          <a:prstGeom prst="rect">
            <a:avLst/>
          </a:prstGeom>
          <a:noFill/>
        </p:spPr>
      </p:pic>
      <p:pic>
        <p:nvPicPr>
          <p:cNvPr id="14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3048000"/>
            <a:ext cx="944562" cy="954087"/>
          </a:xfrm>
          <a:prstGeom prst="rect">
            <a:avLst/>
          </a:prstGeom>
          <a:noFill/>
        </p:spPr>
      </p:pic>
      <p:pic>
        <p:nvPicPr>
          <p:cNvPr id="15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9000" y="3124200"/>
            <a:ext cx="944562" cy="954087"/>
          </a:xfrm>
          <a:prstGeom prst="rect">
            <a:avLst/>
          </a:prstGeom>
          <a:noFill/>
        </p:spPr>
      </p:pic>
      <p:pic>
        <p:nvPicPr>
          <p:cNvPr id="16" name="Picture 3" descr="E:\Рисунок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2209800"/>
            <a:ext cx="944562" cy="954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5401 0.56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2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25 L 0.2401 0.58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3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 -0.025 L 0.63021 0.4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944 L 0.53021 0.48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9011 0.46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0" y="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02657 0.4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651 0.3416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151 0.341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6151 0.208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11"/>
          <p:cNvSpPr>
            <a:spLocks noChangeArrowheads="1"/>
          </p:cNvSpPr>
          <p:nvPr/>
        </p:nvSpPr>
        <p:spPr bwMode="gray">
          <a:xfrm>
            <a:off x="4648200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55" name="Oval 11"/>
          <p:cNvSpPr>
            <a:spLocks noChangeArrowheads="1"/>
          </p:cNvSpPr>
          <p:nvPr/>
        </p:nvSpPr>
        <p:spPr bwMode="gray">
          <a:xfrm>
            <a:off x="228600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14600" y="1524000"/>
            <a:ext cx="1636712" cy="1636713"/>
            <a:chOff x="4166" y="1706"/>
            <a:chExt cx="1252" cy="1252"/>
          </a:xfrm>
        </p:grpSpPr>
        <p:sp>
          <p:nvSpPr>
            <p:cNvPr id="1026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7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876800" y="1600200"/>
            <a:ext cx="1636712" cy="1636713"/>
            <a:chOff x="4166" y="1706"/>
            <a:chExt cx="1252" cy="1252"/>
          </a:xfrm>
        </p:grpSpPr>
        <p:sp>
          <p:nvSpPr>
            <p:cNvPr id="10264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5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266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37" name="Text Box 17"/>
          <p:cNvSpPr txBox="1">
            <a:spLocks noChangeArrowheads="1"/>
          </p:cNvSpPr>
          <p:nvPr/>
        </p:nvSpPr>
        <p:spPr bwMode="gray">
          <a:xfrm>
            <a:off x="228600" y="228600"/>
            <a:ext cx="8694515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4126A6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Расположи времена года в алфавитном порядке: зима, весна, лето, осень.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gray">
          <a:xfrm>
            <a:off x="6983413" y="13716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8" name="Oval 11"/>
          <p:cNvSpPr>
            <a:spLocks noChangeArrowheads="1"/>
          </p:cNvSpPr>
          <p:nvPr/>
        </p:nvSpPr>
        <p:spPr bwMode="gray">
          <a:xfrm>
            <a:off x="0" y="1295400"/>
            <a:ext cx="2160587" cy="2160588"/>
          </a:xfrm>
          <a:prstGeom prst="ellipse">
            <a:avLst/>
          </a:prstGeom>
          <a:gradFill rotWithShape="1">
            <a:gsLst>
              <a:gs pos="0">
                <a:srgbClr val="0033CC">
                  <a:alpha val="31765"/>
                </a:srgb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41" name="Group 15"/>
          <p:cNvGrpSpPr>
            <a:grpSpLocks/>
          </p:cNvGrpSpPr>
          <p:nvPr/>
        </p:nvGrpSpPr>
        <p:grpSpPr bwMode="auto">
          <a:xfrm>
            <a:off x="228600" y="1447800"/>
            <a:ext cx="1636712" cy="1636713"/>
            <a:chOff x="4166" y="1706"/>
            <a:chExt cx="1252" cy="1252"/>
          </a:xfrm>
        </p:grpSpPr>
        <p:sp>
          <p:nvSpPr>
            <p:cNvPr id="4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46" name="Group 15"/>
          <p:cNvGrpSpPr>
            <a:grpSpLocks/>
          </p:cNvGrpSpPr>
          <p:nvPr/>
        </p:nvGrpSpPr>
        <p:grpSpPr bwMode="auto">
          <a:xfrm>
            <a:off x="7239000" y="1600200"/>
            <a:ext cx="1636712" cy="1636713"/>
            <a:chOff x="4166" y="1706"/>
            <a:chExt cx="1252" cy="1252"/>
          </a:xfrm>
        </p:grpSpPr>
        <p:sp>
          <p:nvSpPr>
            <p:cNvPr id="47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2" name="Oval 19"/>
          <p:cNvSpPr>
            <a:spLocks noChangeArrowheads="1"/>
          </p:cNvSpPr>
          <p:nvPr/>
        </p:nvSpPr>
        <p:spPr bwMode="gray">
          <a:xfrm>
            <a:off x="381000" y="16002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gray">
          <a:xfrm>
            <a:off x="457200" y="1981200"/>
            <a:ext cx="108670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4572000"/>
            <a:ext cx="5867401" cy="17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Oval 19"/>
          <p:cNvSpPr>
            <a:spLocks noChangeArrowheads="1"/>
          </p:cNvSpPr>
          <p:nvPr/>
        </p:nvSpPr>
        <p:spPr bwMode="gray">
          <a:xfrm>
            <a:off x="2667000" y="1676400"/>
            <a:ext cx="1350418" cy="121053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4" name="Text Box 38"/>
          <p:cNvSpPr txBox="1">
            <a:spLocks noChangeArrowheads="1"/>
          </p:cNvSpPr>
          <p:nvPr/>
        </p:nvSpPr>
        <p:spPr bwMode="gray">
          <a:xfrm>
            <a:off x="2362200" y="2057400"/>
            <a:ext cx="18573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572000"/>
            <a:ext cx="5867400" cy="176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Oval 19"/>
          <p:cNvSpPr>
            <a:spLocks noChangeArrowheads="1"/>
          </p:cNvSpPr>
          <p:nvPr/>
        </p:nvSpPr>
        <p:spPr bwMode="gray">
          <a:xfrm>
            <a:off x="5029200" y="1752600"/>
            <a:ext cx="1350418" cy="121054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75" name="Text Box 38"/>
          <p:cNvSpPr txBox="1">
            <a:spLocks noChangeArrowheads="1"/>
          </p:cNvSpPr>
          <p:nvPr/>
        </p:nvSpPr>
        <p:spPr bwMode="gray">
          <a:xfrm>
            <a:off x="5257800" y="2057400"/>
            <a:ext cx="89646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gray">
          <a:xfrm>
            <a:off x="7391400" y="1752600"/>
            <a:ext cx="1350418" cy="12863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28800" y="4572000"/>
            <a:ext cx="5867400" cy="1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 Box 38"/>
          <p:cNvSpPr txBox="1">
            <a:spLocks noChangeArrowheads="1"/>
          </p:cNvSpPr>
          <p:nvPr/>
        </p:nvSpPr>
        <p:spPr bwMode="gray">
          <a:xfrm>
            <a:off x="7543800" y="2133600"/>
            <a:ext cx="108234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28800" y="4572000"/>
            <a:ext cx="5867400" cy="169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5" grpId="0" animBg="1"/>
      <p:bldP spid="40" grpId="0" animBg="1"/>
      <p:bldP spid="38" grpId="0" animBg="1"/>
      <p:bldP spid="52" grpId="0" animBg="1"/>
      <p:bldP spid="73" grpId="0"/>
      <p:bldP spid="34" grpId="0" animBg="1"/>
      <p:bldP spid="74" grpId="0"/>
      <p:bldP spid="36" grpId="0" animBg="1"/>
      <p:bldP spid="75" grpId="0"/>
      <p:bldP spid="53" grpId="0" animBg="1"/>
      <p:bldP spid="7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286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38400" y="44958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858962"/>
          </a:xfrm>
          <a:solidFill>
            <a:schemeClr val="bg1"/>
          </a:solidFill>
          <a:ln w="38100">
            <a:solidFill>
              <a:srgbClr val="0033CC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отрывного календаря выпали листки с названием дней недели. Расположите по алфавиту.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7244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934200" y="4419600"/>
            <a:ext cx="2057400" cy="2209800"/>
          </a:xfrm>
          <a:prstGeom prst="round2DiagRect">
            <a:avLst/>
          </a:prstGeom>
          <a:solidFill>
            <a:schemeClr val="bg1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Рисунок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77038" y="1295400"/>
            <a:ext cx="2366962" cy="243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2917 -0.327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-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375 -0.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375 -0.138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555 L 0.73334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0800" y="152400"/>
            <a:ext cx="40966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4126A6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4126A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371600"/>
            <a:ext cx="5410200" cy="5182972"/>
          </a:xfrm>
          <a:prstGeom prst="rect">
            <a:avLst/>
          </a:prstGeom>
          <a:noFill/>
          <a:ln w="349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857224" y="714356"/>
            <a:ext cx="807249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Поздравляю,  ты знаешь алфавит!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200024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24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928662" y="11429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Отдохнём!</a:t>
            </a:r>
            <a:endParaRPr lang="ru-RU" dirty="0"/>
          </a:p>
        </p:txBody>
      </p:sp>
      <p:pic>
        <p:nvPicPr>
          <p:cNvPr id="5" name="Picture 3" descr="C:\Documents and Settings\UserXP\Рабочий стол\c32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714620"/>
            <a:ext cx="1619257" cy="161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08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857595"/>
              </p:ext>
            </p:extLst>
          </p:nvPr>
        </p:nvGraphicFramePr>
        <p:xfrm>
          <a:off x="2937669" y="4343400"/>
          <a:ext cx="31242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Точечный рисунок" r:id="rId4" imgW="3123810" imgH="2161905" progId="Paint.Picture">
                  <p:embed/>
                </p:oleObj>
              </mc:Choice>
              <mc:Fallback>
                <p:oleObj name="Точечный рисунок" r:id="rId4" imgW="3123810" imgH="21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669" y="4343400"/>
                        <a:ext cx="3124200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6624638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Wooden Ship Decorated"/>
              </a:rPr>
              <a:t>Буратино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1876425" y="3167063"/>
            <a:ext cx="5391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электронная физминутка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33632285"/>
      </p:ext>
    </p:extLst>
  </p:cSld>
  <p:clrMapOvr>
    <a:masterClrMapping/>
  </p:clrMapOvr>
  <p:transition advTm="35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Точечный рисунок" r:id="rId3" imgW="1781424" imgH="1066667" progId="Paint.Picture">
                  <p:embed/>
                </p:oleObj>
              </mc:Choice>
              <mc:Fallback>
                <p:oleObj name="Точечный рисунок" r:id="rId3" imgW="1781424" imgH="10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890588"/>
            <a:ext cx="310515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268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261</Words>
  <Application>Microsoft Office PowerPoint</Application>
  <PresentationFormat>Экран (4:3)</PresentationFormat>
  <Paragraphs>57</Paragraphs>
  <Slides>60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Office Theme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отрывного календаря выпали листки с названием дней недели. Расположите по алфавиту.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147</cp:revision>
  <dcterms:modified xsi:type="dcterms:W3CDTF">2015-02-01T07:25:41Z</dcterms:modified>
</cp:coreProperties>
</file>