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75" r:id="rId4"/>
    <p:sldId id="270" r:id="rId5"/>
    <p:sldId id="271" r:id="rId6"/>
    <p:sldId id="277" r:id="rId7"/>
    <p:sldId id="276" r:id="rId8"/>
    <p:sldId id="283" r:id="rId9"/>
    <p:sldId id="284" r:id="rId10"/>
    <p:sldId id="285" r:id="rId11"/>
    <p:sldId id="286" r:id="rId12"/>
    <p:sldId id="289" r:id="rId13"/>
    <p:sldId id="287" r:id="rId14"/>
    <p:sldId id="290" r:id="rId15"/>
    <p:sldId id="282" r:id="rId16"/>
    <p:sldId id="25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3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0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5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41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087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0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86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7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9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2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4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8DF654-5C73-464C-A48C-BDD9E368A84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C94CAC-587E-4AB7-B876-93E4A3CFE1C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4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6530" y="1548196"/>
            <a:ext cx="8344469" cy="371983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РУССКИЙ ЯЗЫК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УРОК 22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ТЕМА</a:t>
            </a:r>
            <a:r>
              <a:rPr lang="ru-RU" sz="2800" b="1" smtClean="0">
                <a:solidFill>
                  <a:srgbClr val="7030A0"/>
                </a:solidFill>
              </a:rPr>
              <a:t>: Глагол.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35636" y="4960137"/>
            <a:ext cx="3775364" cy="146304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УЧИТЕЛЬ: КОШИКОВА МАРИНА </a:t>
            </a:r>
            <a:r>
              <a:rPr lang="ru-RU" sz="2400" b="1" dirty="0" smtClean="0">
                <a:solidFill>
                  <a:srgbClr val="00B050"/>
                </a:solidFill>
              </a:rPr>
              <a:t>ЕВГЕНЬЕВНА,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МОБУ СОШ №66 Г. СОЧИ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4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203" y="798394"/>
            <a:ext cx="6540691" cy="2422478"/>
          </a:xfrm>
        </p:spPr>
        <p:txBody>
          <a:bodyPr>
            <a:normAutofit/>
          </a:bodyPr>
          <a:lstStyle/>
          <a:p>
            <a:r>
              <a:rPr lang="ru-RU" sz="2400" dirty="0"/>
              <a:t>3. Отметьте строку, в которой </a:t>
            </a:r>
            <a:r>
              <a:rPr lang="ru-RU" sz="2400" b="1" i="1" dirty="0"/>
              <a:t>неверно</a:t>
            </a:r>
            <a:r>
              <a:rPr lang="ru-RU" sz="2400" dirty="0"/>
              <a:t> указан глагол неопределённой формы.</a:t>
            </a:r>
          </a:p>
          <a:p>
            <a:r>
              <a:rPr lang="ru-RU" sz="2400" dirty="0"/>
              <a:t>А) вставал – вставать;</a:t>
            </a:r>
          </a:p>
          <a:p>
            <a:r>
              <a:rPr lang="ru-RU" sz="2400" dirty="0"/>
              <a:t>Б) решаем – решить;</a:t>
            </a:r>
          </a:p>
          <a:p>
            <a:r>
              <a:rPr lang="ru-RU" sz="2400" dirty="0"/>
              <a:t>В) полежите – полежать.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63070" y="-332733"/>
            <a:ext cx="596748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B050"/>
                </a:solidFill>
              </a:rPr>
              <a:t>ТЕСТ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35021" y="3029803"/>
            <a:ext cx="94351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robotobold"/>
              </a:rPr>
              <a:t>Проверьте себя по эталону:</a:t>
            </a:r>
            <a:endParaRPr lang="ru-RU" sz="2800" dirty="0">
              <a:solidFill>
                <a:srgbClr val="FF0000"/>
              </a:solidFill>
              <a:latin typeface="robotoregular"/>
            </a:endParaRP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1 Б</a:t>
            </a: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2 В</a:t>
            </a: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3 Б</a:t>
            </a: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Три правильных ответа – «Отличный результат!»</a:t>
            </a: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Два правильных ответа – «Хороший результат!»</a:t>
            </a:r>
          </a:p>
          <a:p>
            <a:r>
              <a:rPr lang="ru-RU" sz="2800" dirty="0">
                <a:solidFill>
                  <a:srgbClr val="1D1D1B"/>
                </a:solidFill>
                <a:latin typeface="robotoregular"/>
              </a:rPr>
              <a:t>Один правильный ответ – «Потренируйтесь ещё!»</a:t>
            </a:r>
            <a:endParaRPr lang="ru-RU" sz="2800" b="0" dirty="0">
              <a:solidFill>
                <a:srgbClr val="1D1D1B"/>
              </a:solidFill>
              <a:effectLst/>
              <a:latin typeface="robotoregular"/>
            </a:endParaRPr>
          </a:p>
        </p:txBody>
      </p:sp>
    </p:spTree>
    <p:extLst>
      <p:ext uri="{BB962C8B-B14F-4D97-AF65-F5344CB8AC3E}">
        <p14:creationId xmlns:p14="http://schemas.microsoft.com/office/powerpoint/2010/main" val="51216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2442" y="585216"/>
            <a:ext cx="6731758" cy="149961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По какому правилу слова объединены в группы?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625104"/>
              </p:ext>
            </p:extLst>
          </p:nvPr>
        </p:nvGraphicFramePr>
        <p:xfrm>
          <a:off x="3016155" y="3507474"/>
          <a:ext cx="8902299" cy="209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7494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470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коньки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мальки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кольцо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меньше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прилечь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стеречь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стричь</a:t>
                      </a:r>
                    </a:p>
                    <a:p>
                      <a:r>
                        <a:rPr lang="ru-RU">
                          <a:effectLst/>
                          <a:latin typeface="robotoregular"/>
                        </a:rPr>
                        <a:t>вовлечь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льют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вьют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разобьёт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пришьют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30321" y="185933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1D1D1B"/>
                </a:solidFill>
                <a:latin typeface="robotoregular"/>
              </a:rPr>
              <a:t>В какой группе </a:t>
            </a:r>
            <a:r>
              <a:rPr lang="ru-RU" sz="2400" b="1" dirty="0">
                <a:solidFill>
                  <a:srgbClr val="1D1D1B"/>
                </a:solidFill>
                <a:latin typeface="robotobold"/>
              </a:rPr>
              <a:t>Ь</a:t>
            </a:r>
            <a:r>
              <a:rPr lang="ru-RU" sz="2400" dirty="0">
                <a:solidFill>
                  <a:srgbClr val="1D1D1B"/>
                </a:solidFill>
                <a:latin typeface="robotoregular"/>
              </a:rPr>
              <a:t> служит для обозначения мягкости согласных? (___) В какой группе </a:t>
            </a:r>
            <a:r>
              <a:rPr lang="ru-RU" sz="2400" b="1" dirty="0">
                <a:solidFill>
                  <a:srgbClr val="1D1D1B"/>
                </a:solidFill>
                <a:latin typeface="robotobold"/>
              </a:rPr>
              <a:t>Ь</a:t>
            </a:r>
            <a:r>
              <a:rPr lang="ru-RU" sz="2400" dirty="0">
                <a:solidFill>
                  <a:srgbClr val="1D1D1B"/>
                </a:solidFill>
                <a:latin typeface="robotoregular"/>
              </a:rPr>
              <a:t> указывает на форму слов? (___).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545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8100" y="585216"/>
            <a:ext cx="7369793" cy="1499616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C00000"/>
                </a:solidFill>
              </a:rPr>
              <a:t>Проверьте себя по эталону: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7409" y="2286000"/>
            <a:ext cx="6226792" cy="40233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какой группе </a:t>
            </a:r>
            <a:r>
              <a:rPr lang="ru-RU" sz="2400" b="1" dirty="0"/>
              <a:t>Ь</a:t>
            </a:r>
            <a:r>
              <a:rPr lang="ru-RU" sz="2400" dirty="0"/>
              <a:t> служит для обозначения мягкости согласных? (1) В какой группе </a:t>
            </a:r>
            <a:r>
              <a:rPr lang="ru-RU" sz="2400" b="1" dirty="0"/>
              <a:t>Ь</a:t>
            </a:r>
            <a:r>
              <a:rPr lang="ru-RU" sz="2400" dirty="0"/>
              <a:t> указывает на форму слов? (2</a:t>
            </a:r>
            <a:r>
              <a:rPr lang="ru-RU" sz="2400" dirty="0" smtClean="0"/>
              <a:t>).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Для чего нужен Ь в словах третьей группы?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5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53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15904" y="0"/>
            <a:ext cx="9884391" cy="14996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ПОВТОРИМ: </a:t>
            </a:r>
            <a:r>
              <a:rPr lang="ru-RU" sz="4000" b="1" dirty="0" smtClean="0">
                <a:solidFill>
                  <a:srgbClr val="00B050"/>
                </a:solidFill>
              </a:rPr>
              <a:t>Личные </a:t>
            </a:r>
            <a:r>
              <a:rPr lang="ru-RU" sz="4000" b="1" dirty="0">
                <a:solidFill>
                  <a:srgbClr val="00B050"/>
                </a:solidFill>
              </a:rPr>
              <a:t>местоимения.</a:t>
            </a:r>
            <a:endParaRPr lang="ru-RU" sz="2700" b="1" dirty="0">
              <a:solidFill>
                <a:srgbClr val="00B05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674655"/>
              </p:ext>
            </p:extLst>
          </p:nvPr>
        </p:nvGraphicFramePr>
        <p:xfrm>
          <a:off x="3617876" y="1156393"/>
          <a:ext cx="7354923" cy="266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2336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Лицо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Единственное число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robotoregular"/>
                        </a:rPr>
                        <a:t>Множественное</a:t>
                      </a:r>
                      <a:r>
                        <a:rPr lang="ru-RU" baseline="0" dirty="0" smtClean="0">
                          <a:effectLst/>
                          <a:latin typeface="robotoregular"/>
                        </a:rPr>
                        <a:t> число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3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1-е лицо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robotoregular"/>
                        </a:rPr>
                        <a:t>Мы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3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2-е лицо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robotoregular"/>
                        </a:rPr>
                        <a:t>Вы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337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latin typeface="robotoregular"/>
                        </a:rPr>
                        <a:t>3-е лицо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Он, она, оно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effectLst/>
                          <a:latin typeface="robotoregular"/>
                        </a:rPr>
                        <a:t>Они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 rot="11172418" flipV="1">
            <a:off x="3897606" y="4327043"/>
            <a:ext cx="773452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regular"/>
              </a:rPr>
              <a:t>Очень важно при поиске неопределённой формы глагола, при изменении глагола по лицам и числам не заменять один глагол другим. </a:t>
            </a:r>
            <a:r>
              <a:rPr lang="ru-RU" altLang="ru-RU" sz="2400" dirty="0">
                <a:solidFill>
                  <a:srgbClr val="1D1D1B"/>
                </a:solidFill>
                <a:latin typeface="robotoregular"/>
              </a:rPr>
              <a:t>Вот почему надо следить за приставкой с- в вопросе </a:t>
            </a:r>
            <a:r>
              <a:rPr lang="ru-RU" altLang="ru-RU" sz="2400" dirty="0" smtClean="0">
                <a:solidFill>
                  <a:srgbClr val="1D1D1B"/>
                </a:solidFill>
                <a:latin typeface="robotoregular"/>
              </a:rPr>
              <a:t>глагола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/>
              <a:t>(что делать? или что сделать?).</a:t>
            </a:r>
            <a:endParaRPr lang="ru-RU" altLang="ru-RU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 descr="https://resh.edu.ru/uploads/lesson_extract/6352/20190805155907/OEBPS/objects/c_russ_4_58_1/9b512ecc-ca59-4d2b-8d95-4ad9c9e7a66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9350" y="-1143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5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53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0054" y="585216"/>
            <a:ext cx="7414146" cy="14996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Измени глаголы по лицам</a:t>
            </a:r>
            <a:endParaRPr lang="ru-RU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978561"/>
              </p:ext>
            </p:extLst>
          </p:nvPr>
        </p:nvGraphicFramePr>
        <p:xfrm>
          <a:off x="4203700" y="1753737"/>
          <a:ext cx="65405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Неопределенная форма глагола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лицо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Читать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Собирать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Прочитать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Собрать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Узнавать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Видеть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Увидеть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6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9656" y="393192"/>
            <a:ext cx="9720072" cy="149961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AutoShape 2" descr="https://s1.slide-share.ru/s_slide/9bc6235bc4775ee23f41d62af7d57fe5/d833160f-4dc3-498b-b561-2627ee0fa53d.jpeg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5540992" y="2286000"/>
            <a:ext cx="5203210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ВЫПОЛНИ </a:t>
            </a:r>
            <a:r>
              <a:rPr lang="ru-RU" sz="2800" b="1" dirty="0">
                <a:solidFill>
                  <a:srgbClr val="C00000"/>
                </a:solidFill>
              </a:rPr>
              <a:t>ЗАДАНИЯ: 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СТР 98-99 </a:t>
            </a:r>
            <a:r>
              <a:rPr lang="ru-RU" sz="2800" b="1" dirty="0">
                <a:solidFill>
                  <a:srgbClr val="C00000"/>
                </a:solidFill>
              </a:rPr>
              <a:t>В ПОСОБИИ 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«К ПЯТЕРКЕ ШАГ ЗА ШАГОМ».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49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374880">
            <a:off x="-392246" y="1909873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ДО СКОРОЙ </a:t>
            </a:r>
            <a:br>
              <a:rPr lang="ru-RU" sz="7200" b="1" dirty="0" smtClean="0">
                <a:solidFill>
                  <a:srgbClr val="00B050"/>
                </a:solidFill>
              </a:rPr>
            </a:br>
            <a:r>
              <a:rPr lang="ru-RU" sz="7200" b="1" dirty="0">
                <a:solidFill>
                  <a:srgbClr val="00B050"/>
                </a:solidFill>
              </a:rPr>
              <a:t> </a:t>
            </a:r>
            <a:r>
              <a:rPr lang="ru-RU" sz="7200" b="1" dirty="0" smtClean="0">
                <a:solidFill>
                  <a:srgbClr val="00B050"/>
                </a:solidFill>
              </a:rPr>
              <a:t>                             ВСТРЕЧИ!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460134">
            <a:off x="9584972" y="3380977"/>
            <a:ext cx="159047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</a:t>
            </a:r>
            <a:endParaRPr lang="ru-RU" sz="20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6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32012"/>
            <a:ext cx="9720072" cy="10781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ДЕВИЗ УРОКА: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4019" y="1542197"/>
            <a:ext cx="6103962" cy="40233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Придумай девиз в стихотворной форме.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5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8" y="203079"/>
            <a:ext cx="11409528" cy="87509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ТЕМА: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ГЛАГОЛ.</a:t>
            </a: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endParaRPr lang="ru-RU" sz="44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s://otvet.imgsmail.ru/download/u_52d9e50de057ce72934c3002d882af10_8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" t="4061" r="4609" b="4238"/>
          <a:stretch/>
        </p:blipFill>
        <p:spPr bwMode="auto">
          <a:xfrm>
            <a:off x="3070746" y="720875"/>
            <a:ext cx="7849025" cy="5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64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62316" y="241322"/>
            <a:ext cx="73288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B050"/>
                </a:solidFill>
                <a:latin typeface="+mj-lt"/>
              </a:rPr>
              <a:t>Неопределённая форма глагола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 – форма, в которой нельзя определить число, лицо, род. Отвечает на вопросы </a:t>
            </a:r>
            <a:r>
              <a:rPr lang="ru-RU" sz="2400" i="1" dirty="0">
                <a:solidFill>
                  <a:srgbClr val="1D1D1B"/>
                </a:solidFill>
                <a:latin typeface="+mj-lt"/>
              </a:rPr>
              <a:t>что делать? что сделать? 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Является начальной формой глагола. </a:t>
            </a:r>
            <a:endParaRPr lang="ru-RU" sz="2400" dirty="0" smtClean="0">
              <a:solidFill>
                <a:srgbClr val="1D1D1B"/>
              </a:solidFill>
              <a:latin typeface="+mj-lt"/>
            </a:endParaRPr>
          </a:p>
          <a:p>
            <a:r>
              <a:rPr lang="ru-RU" sz="2400" dirty="0" smtClean="0">
                <a:solidFill>
                  <a:srgbClr val="1D1D1B"/>
                </a:solidFill>
                <a:latin typeface="+mj-lt"/>
              </a:rPr>
              <a:t>Неопределённая 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форма глагола чаще всего оканчивается на -</a:t>
            </a:r>
            <a:r>
              <a:rPr lang="ru-RU" sz="2400" dirty="0" err="1">
                <a:solidFill>
                  <a:srgbClr val="1D1D1B"/>
                </a:solidFill>
                <a:latin typeface="+mj-lt"/>
              </a:rPr>
              <a:t>ть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 или -</a:t>
            </a:r>
            <a:r>
              <a:rPr lang="ru-RU" sz="2400" dirty="0" err="1">
                <a:solidFill>
                  <a:srgbClr val="1D1D1B"/>
                </a:solidFill>
                <a:latin typeface="+mj-lt"/>
              </a:rPr>
              <a:t>ти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: </a:t>
            </a:r>
            <a:r>
              <a:rPr lang="ru-RU" sz="2400" i="1" dirty="0">
                <a:solidFill>
                  <a:srgbClr val="1D1D1B"/>
                </a:solidFill>
                <a:latin typeface="+mj-lt"/>
              </a:rPr>
              <a:t>рисовать, лепить, нести, идти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. Есть также глаголы, которые оканчиваются на -</a:t>
            </a:r>
            <a:r>
              <a:rPr lang="ru-RU" sz="2400" dirty="0" err="1">
                <a:solidFill>
                  <a:srgbClr val="1D1D1B"/>
                </a:solidFill>
                <a:latin typeface="+mj-lt"/>
              </a:rPr>
              <a:t>чь</a:t>
            </a:r>
            <a:r>
              <a:rPr lang="ru-RU" sz="2400" dirty="0">
                <a:solidFill>
                  <a:srgbClr val="1D1D1B"/>
                </a:solidFill>
                <a:latin typeface="+mj-lt"/>
              </a:rPr>
              <a:t>: </a:t>
            </a:r>
            <a:r>
              <a:rPr lang="ru-RU" sz="2400" i="1" dirty="0">
                <a:solidFill>
                  <a:srgbClr val="1D1D1B"/>
                </a:solidFill>
                <a:latin typeface="+mj-lt"/>
              </a:rPr>
              <a:t>стеречь, прилечь.</a:t>
            </a:r>
            <a:endParaRPr lang="ru-RU" sz="2400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28947"/>
              </p:ext>
            </p:extLst>
          </p:nvPr>
        </p:nvGraphicFramePr>
        <p:xfrm>
          <a:off x="3530979" y="4704082"/>
          <a:ext cx="8128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>
                          <a:effectLst/>
                          <a:latin typeface="robotoregular"/>
                        </a:rPr>
                        <a:t>что делать?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  <a:latin typeface="robotoregular"/>
                        </a:rPr>
                        <a:t>что сделать?</a:t>
                      </a:r>
                      <a:endParaRPr lang="ru-RU">
                        <a:effectLst/>
                        <a:latin typeface="robotoregular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решать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надевать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давать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пожимать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губить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  <a:latin typeface="robotoregular"/>
                        </a:rPr>
                        <a:t>решить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надеть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дать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пожать</a:t>
                      </a:r>
                    </a:p>
                    <a:p>
                      <a:r>
                        <a:rPr lang="ru-RU" dirty="0">
                          <a:effectLst/>
                          <a:latin typeface="robotoregular"/>
                        </a:rPr>
                        <a:t>погубить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30054" y="3780752"/>
            <a:ext cx="8529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Обратите внимание</a:t>
            </a:r>
            <a:r>
              <a:rPr lang="ru-RU" b="1" dirty="0">
                <a:solidFill>
                  <a:srgbClr val="1D1D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что глаголы, которые отвечают на вопросы </a:t>
            </a:r>
            <a:r>
              <a:rPr lang="ru-RU" b="1" i="1" dirty="0">
                <a:solidFill>
                  <a:srgbClr val="1D1D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делать?</a:t>
            </a:r>
            <a:r>
              <a:rPr lang="ru-RU" b="1" dirty="0">
                <a:solidFill>
                  <a:srgbClr val="1D1D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b="1" i="1" dirty="0">
                <a:solidFill>
                  <a:srgbClr val="1D1D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сделать?</a:t>
            </a:r>
            <a:r>
              <a:rPr lang="ru-RU" b="1" dirty="0">
                <a:solidFill>
                  <a:srgbClr val="1D1D1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являются разными словами, даже если они однокоренные: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7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534" y="0"/>
            <a:ext cx="122875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2949031" y="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endParaRPr lang="ru-RU" sz="32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244977"/>
              </p:ext>
            </p:extLst>
          </p:nvPr>
        </p:nvGraphicFramePr>
        <p:xfrm>
          <a:off x="2197645" y="4445738"/>
          <a:ext cx="9720262" cy="731520"/>
        </p:xfrm>
        <a:graphic>
          <a:graphicData uri="http://schemas.openxmlformats.org/drawingml/2006/table">
            <a:tbl>
              <a:tblPr/>
              <a:tblGrid>
                <a:gridCol w="486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i="1" dirty="0">
                          <a:effectLst/>
                          <a:latin typeface="robotoregular"/>
                        </a:rPr>
                        <a:t>что делать?</a:t>
                      </a:r>
                      <a:endParaRPr lang="ru-RU" dirty="0">
                        <a:effectLst/>
                        <a:latin typeface="robotoregular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>
                          <a:effectLst/>
                          <a:latin typeface="robotoregular"/>
                        </a:rPr>
                        <a:t>что сделать?</a:t>
                      </a:r>
                      <a:endParaRPr lang="ru-RU">
                        <a:effectLst/>
                        <a:latin typeface="robotoregular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98794" y="1864979"/>
            <a:ext cx="7528829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regular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robotoregular"/>
              </a:rPr>
              <a:t> 1. </a:t>
            </a:r>
            <a:r>
              <a:rPr lang="ru-RU" altLang="ru-RU" sz="2400" dirty="0" smtClean="0">
                <a:solidFill>
                  <a:srgbClr val="1D1D1B"/>
                </a:solidFill>
                <a:latin typeface="robotoregular"/>
              </a:rPr>
              <a:t>Распредели </a:t>
            </a:r>
            <a:r>
              <a:rPr lang="ru-RU" altLang="ru-RU" sz="2400" dirty="0">
                <a:solidFill>
                  <a:srgbClr val="1D1D1B"/>
                </a:solidFill>
                <a:latin typeface="robotoregular"/>
              </a:rPr>
              <a:t>глаголы в две группы.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regular"/>
              </a:rPr>
              <a:t>Падать, упасть, склеить, клеить, рассказывать, рассказать, сбежать, бежать, зацвести, цвести, прилететь, лететь.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rgbClr val="1D1D1B"/>
                </a:solidFill>
                <a:effectLst/>
                <a:latin typeface="robotobold"/>
              </a:rPr>
              <a:t>Проверьте себя по эталону: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robotoregular"/>
            </a:endParaRPr>
          </a:p>
        </p:txBody>
      </p:sp>
      <p:pic>
        <p:nvPicPr>
          <p:cNvPr id="2050" name="Picture 2" descr="https://resh.edu.ru/uploads/lesson_extract/6352/20190805155907/OEBPS/objects/c_russ_4_58_1/4c08a92c-3cbe-441d-8267-77201bdc9e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8417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resh.edu.ru/uploads/lesson_extract/6352/20190805155907/OEBPS/objects/c_russ_4_58_1/a42b5319-c839-41c5-a5db-5c4e818330e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00" y="38417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53134" y="184237"/>
            <a:ext cx="72060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B050"/>
                </a:solidFill>
              </a:rPr>
              <a:t>ЗАДАНИЯ ТРЕНИРОВОЧНОГО МОДУЛЯ</a:t>
            </a:r>
            <a:endParaRPr lang="ru-RU" altLang="ru-RU" sz="4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00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251276" y="1584993"/>
            <a:ext cx="73925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2. Прочитайте </a:t>
            </a:r>
            <a:r>
              <a:rPr lang="ru-RU" sz="2400" b="1" dirty="0"/>
              <a:t>текст. Подчеркните глаголы в неопределённой форме.</a:t>
            </a:r>
            <a:endParaRPr lang="ru-RU" sz="2400" dirty="0"/>
          </a:p>
          <a:p>
            <a:r>
              <a:rPr lang="ru-RU" sz="2400" dirty="0"/>
              <a:t>Ольга Николаевна стала объяснять нам, что, для того чтобы успешно учиться, надо правильно распределять свой день. Надо пораньше ложиться спать и пораньше вставать. Утром делать зарядку, почаще бывать на свежем воздухе. Уроки нужно делать не сейчас же после школы, а сначала часа полтора-два отдохнуть. Уроки обязательно делать днём. Поздно вечером заниматься вредно. Сначала надо делать уроки, которые потрудней, а потом те, что полегче.</a:t>
            </a:r>
          </a:p>
          <a:p>
            <a:r>
              <a:rPr lang="ru-RU" sz="2400" i="1" dirty="0"/>
              <a:t>(По Н. Носову)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53134" y="184237"/>
            <a:ext cx="72060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B050"/>
                </a:solidFill>
              </a:rPr>
              <a:t>ЗАДАНИЯ ТРЕНИРОВОЧНОГО МОДУЛЯ</a:t>
            </a:r>
            <a:endParaRPr lang="ru-RU" altLang="ru-RU" sz="4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99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3450" y="65024"/>
            <a:ext cx="8320039" cy="14996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29099" y="1683853"/>
            <a:ext cx="7603510" cy="48807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3. Образуйте </a:t>
            </a:r>
            <a:r>
              <a:rPr lang="ru-RU" sz="2400" b="1" dirty="0"/>
              <a:t>от имён существительных однокоренные глаголы в неопределённой форме, которые отвечают на вопрос </a:t>
            </a:r>
            <a:r>
              <a:rPr lang="ru-RU" sz="2400" b="1" i="1" dirty="0"/>
              <a:t>что делать?</a:t>
            </a:r>
            <a:r>
              <a:rPr lang="ru-RU" sz="2400" b="1" dirty="0"/>
              <a:t> Запишите их.</a:t>
            </a:r>
            <a:endParaRPr lang="ru-RU" sz="2400" dirty="0"/>
          </a:p>
          <a:p>
            <a:r>
              <a:rPr lang="ru-RU" sz="2400" dirty="0"/>
              <a:t>Ходьба – ________________, скука – ________________, жизнь – ________________, победа – ________________, лечение – ________________, жалость – ________________, любовь – ________________, горе – ________________, покупка – ________________, молчание – ________________.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53134" y="184237"/>
            <a:ext cx="72060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000" b="1" dirty="0" smtClean="0">
                <a:solidFill>
                  <a:srgbClr val="00B050"/>
                </a:solidFill>
              </a:rPr>
              <a:t>ЗАДАНИЯ ТРЕНИРОВОЧНОГО МОДУЛЯ</a:t>
            </a:r>
            <a:endParaRPr lang="ru-RU" altLang="ru-RU" sz="4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96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7964" y="0"/>
            <a:ext cx="5967484" cy="14996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ТЕСТ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8920" y="1039822"/>
            <a:ext cx="9376011" cy="4778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Прочитайте стихотворение. Сколько в нём глаголов в неопределённой форме?</a:t>
            </a:r>
          </a:p>
          <a:p>
            <a:r>
              <a:rPr lang="ru-RU" sz="2400" i="1" dirty="0"/>
              <a:t>Коли спорить, так уж смело.</a:t>
            </a:r>
            <a:endParaRPr lang="ru-RU" sz="2400" dirty="0"/>
          </a:p>
          <a:p>
            <a:r>
              <a:rPr lang="ru-RU" sz="2400" i="1" dirty="0"/>
              <a:t>Коль карать, так уж за дело.</a:t>
            </a:r>
            <a:endParaRPr lang="ru-RU" sz="2400" dirty="0"/>
          </a:p>
          <a:p>
            <a:r>
              <a:rPr lang="ru-RU" sz="2400" i="1" dirty="0"/>
              <a:t>Коль простить, так всей душой.</a:t>
            </a:r>
            <a:endParaRPr lang="ru-RU" sz="2400" dirty="0"/>
          </a:p>
          <a:p>
            <a:r>
              <a:rPr lang="ru-RU" sz="2400" i="1" dirty="0"/>
              <a:t>Коли пир, так пир горой.</a:t>
            </a:r>
            <a:endParaRPr lang="ru-RU" sz="2400" dirty="0"/>
          </a:p>
          <a:p>
            <a:r>
              <a:rPr lang="ru-RU" sz="2400" i="1" dirty="0"/>
              <a:t>(А. Толстой)</a:t>
            </a:r>
            <a:endParaRPr lang="ru-RU" sz="2400" dirty="0"/>
          </a:p>
          <a:p>
            <a:r>
              <a:rPr lang="ru-RU" sz="2400" dirty="0"/>
              <a:t>В этом стихотворении …</a:t>
            </a:r>
          </a:p>
          <a:p>
            <a:r>
              <a:rPr lang="ru-RU" sz="2400" dirty="0"/>
              <a:t>А) 2 глагола в неопределённой форме;</a:t>
            </a:r>
          </a:p>
          <a:p>
            <a:r>
              <a:rPr lang="ru-RU" sz="2400" dirty="0"/>
              <a:t>Б) 3 глагола в неопределённой форме;</a:t>
            </a:r>
          </a:p>
          <a:p>
            <a:r>
              <a:rPr lang="ru-RU" sz="2400" dirty="0"/>
              <a:t>В) 4 глагола в неопределённой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313253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honoteka.org/uploads/posts/2021-04/1618371853_5-phonoteka_org-p-skazochnii-vesennii-fo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28475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466" y="2286000"/>
            <a:ext cx="7274256" cy="4023360"/>
          </a:xfrm>
        </p:spPr>
        <p:txBody>
          <a:bodyPr>
            <a:normAutofit/>
          </a:bodyPr>
          <a:lstStyle/>
          <a:p>
            <a:r>
              <a:rPr lang="ru-RU" sz="2400" dirty="0"/>
              <a:t>2. Отметьте предложение, в котором все глаголы в неопределённой форме.</a:t>
            </a:r>
          </a:p>
          <a:p>
            <a:r>
              <a:rPr lang="ru-RU" sz="2400" dirty="0"/>
              <a:t>А) Ребята принялись разглядывать друг друга и рассказывать, кто как провёл лето. (Н. Носов)</a:t>
            </a:r>
          </a:p>
          <a:p>
            <a:r>
              <a:rPr lang="ru-RU" sz="2400" dirty="0"/>
              <a:t>Б) Петушок с высокой спицы стал стеречь его границы. (А. Пушкин)</a:t>
            </a:r>
          </a:p>
          <a:p>
            <a:r>
              <a:rPr lang="ru-RU" sz="2400" dirty="0"/>
              <a:t>В) Уметь говорить – хорошо, уметь слушать – ещё лучше. (Пословица)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47964" y="0"/>
            <a:ext cx="596748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B050"/>
                </a:solidFill>
              </a:rPr>
              <a:t>ТЕСТ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31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816</TotalTime>
  <Words>549</Words>
  <Application>Microsoft Office PowerPoint</Application>
  <PresentationFormat>Широкоэкранный</PresentationFormat>
  <Paragraphs>122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robotobold</vt:lpstr>
      <vt:lpstr>robotoregular</vt:lpstr>
      <vt:lpstr>Tw Cen MT</vt:lpstr>
      <vt:lpstr>Tw Cen MT Condensed</vt:lpstr>
      <vt:lpstr>Wingdings 3</vt:lpstr>
      <vt:lpstr>Интеграл</vt:lpstr>
      <vt:lpstr>РУССКИЙ ЯЗЫК УРОК 22 ТЕМА: Глагол.</vt:lpstr>
      <vt:lpstr>ДЕВИЗ УРОКА:</vt:lpstr>
      <vt:lpstr>ТЕМА: ГЛАГОЛ. </vt:lpstr>
      <vt:lpstr>Презентация PowerPoint</vt:lpstr>
      <vt:lpstr>Презентация PowerPoint</vt:lpstr>
      <vt:lpstr>Презентация PowerPoint</vt:lpstr>
      <vt:lpstr> </vt:lpstr>
      <vt:lpstr>ТЕСТ</vt:lpstr>
      <vt:lpstr>Презентация PowerPoint</vt:lpstr>
      <vt:lpstr>Презентация PowerPoint</vt:lpstr>
      <vt:lpstr>По какому правилу слова объединены в группы?</vt:lpstr>
      <vt:lpstr>Проверьте себя по эталону:</vt:lpstr>
      <vt:lpstr>ПОВТОРИМ: Личные местоимения.</vt:lpstr>
      <vt:lpstr>Измени глаголы по лицам</vt:lpstr>
      <vt:lpstr>ДОМАШНЕЕ ЗАДАНИЕ</vt:lpstr>
      <vt:lpstr>ДО СКОРОЙ                                ВСТРЕЧИ!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User</cp:lastModifiedBy>
  <cp:revision>192</cp:revision>
  <dcterms:created xsi:type="dcterms:W3CDTF">2021-10-30T17:34:40Z</dcterms:created>
  <dcterms:modified xsi:type="dcterms:W3CDTF">2022-11-29T15:21:03Z</dcterms:modified>
</cp:coreProperties>
</file>