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288" y="-77"/>
      </p:cViewPr>
      <p:guideLst>
        <p:guide orient="horz" pos="3155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DC573-71C3-412A-A318-6253E61A01B3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1FB63-9BC1-4920-A6FE-68CA20CFA051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Польза</a:t>
          </a:r>
          <a:endParaRPr lang="ru-RU" dirty="0" smtClean="0"/>
        </a:p>
        <a:p>
          <a:r>
            <a:rPr lang="ru-RU" dirty="0" smtClean="0"/>
            <a:t>шахмат</a:t>
          </a:r>
          <a:endParaRPr lang="ru-RU" dirty="0"/>
        </a:p>
      </dgm:t>
    </dgm:pt>
    <dgm:pt modelId="{4CF15080-AD44-4EE6-9797-096148E6FA42}" type="parTrans" cxnId="{2FFB4F4D-7FF8-49D0-8E15-6F56161CE5CD}">
      <dgm:prSet/>
      <dgm:spPr/>
      <dgm:t>
        <a:bodyPr/>
        <a:lstStyle/>
        <a:p>
          <a:endParaRPr lang="ru-RU"/>
        </a:p>
      </dgm:t>
    </dgm:pt>
    <dgm:pt modelId="{6AD7E690-3FE0-484D-A0E6-D335AC9EE5DD}" type="sibTrans" cxnId="{2FFB4F4D-7FF8-49D0-8E15-6F56161CE5CD}">
      <dgm:prSet/>
      <dgm:spPr/>
      <dgm:t>
        <a:bodyPr/>
        <a:lstStyle/>
        <a:p>
          <a:endParaRPr lang="ru-RU"/>
        </a:p>
      </dgm:t>
    </dgm:pt>
    <dgm:pt modelId="{5F821855-6D76-4E92-B876-8082A5D8B6AF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Особенности «Шахмат </a:t>
          </a:r>
          <a:r>
            <a:rPr lang="ru-RU" dirty="0" smtClean="0"/>
            <a:t>в </a:t>
          </a:r>
          <a:r>
            <a:rPr lang="ru-RU" dirty="0" smtClean="0"/>
            <a:t>школ»</a:t>
          </a:r>
          <a:endParaRPr lang="ru-RU" dirty="0"/>
        </a:p>
      </dgm:t>
    </dgm:pt>
    <dgm:pt modelId="{9EF84F44-6BF8-4954-8479-42F2A681D96A}" type="parTrans" cxnId="{E437190D-9EAC-4432-8F18-17D17765C5B5}">
      <dgm:prSet/>
      <dgm:spPr/>
      <dgm:t>
        <a:bodyPr/>
        <a:lstStyle/>
        <a:p>
          <a:endParaRPr lang="ru-RU"/>
        </a:p>
      </dgm:t>
    </dgm:pt>
    <dgm:pt modelId="{9A11096B-6C60-4E5F-BD68-6297CCA9EDB9}" type="sibTrans" cxnId="{E437190D-9EAC-4432-8F18-17D17765C5B5}">
      <dgm:prSet/>
      <dgm:spPr/>
      <dgm:t>
        <a:bodyPr/>
        <a:lstStyle/>
        <a:p>
          <a:endParaRPr lang="ru-RU"/>
        </a:p>
      </dgm:t>
    </dgm:pt>
    <dgm:pt modelId="{C24ADAB8-8190-45B2-B823-3E8FF802A08E}">
      <dgm:prSet phldrT="[Текст]"/>
      <dgm:spPr/>
      <dgm:t>
        <a:bodyPr/>
        <a:lstStyle/>
        <a:p>
          <a:r>
            <a:rPr lang="ru-RU" dirty="0" smtClean="0"/>
            <a:t>Типы </a:t>
          </a:r>
          <a:r>
            <a:rPr lang="ru-RU" dirty="0" smtClean="0"/>
            <a:t>уроков по шахматам</a:t>
          </a:r>
          <a:endParaRPr lang="ru-RU" dirty="0" smtClean="0"/>
        </a:p>
        <a:p>
          <a:endParaRPr lang="ru-RU" dirty="0"/>
        </a:p>
      </dgm:t>
    </dgm:pt>
    <dgm:pt modelId="{1BA3D741-AED2-4B83-B99B-F01DDDA10E48}" type="parTrans" cxnId="{83BB0604-AE65-4DE1-B71E-9A1F5824FBED}">
      <dgm:prSet/>
      <dgm:spPr/>
      <dgm:t>
        <a:bodyPr/>
        <a:lstStyle/>
        <a:p>
          <a:endParaRPr lang="ru-RU"/>
        </a:p>
      </dgm:t>
    </dgm:pt>
    <dgm:pt modelId="{D5637E54-E93B-47AB-B74D-3EE085002342}" type="sibTrans" cxnId="{83BB0604-AE65-4DE1-B71E-9A1F5824FBED}">
      <dgm:prSet/>
      <dgm:spPr/>
      <dgm:t>
        <a:bodyPr/>
        <a:lstStyle/>
        <a:p>
          <a:endParaRPr lang="ru-RU"/>
        </a:p>
      </dgm:t>
    </dgm:pt>
    <dgm:pt modelId="{C50C5E2B-B51E-4A4B-8208-6720C05D4B65}">
      <dgm:prSet phldrT="[Текст]"/>
      <dgm:spPr/>
      <dgm:t>
        <a:bodyPr/>
        <a:lstStyle/>
        <a:p>
          <a:r>
            <a:rPr lang="ru-RU" dirty="0" smtClean="0"/>
            <a:t>Дистанционная работа </a:t>
          </a:r>
          <a:r>
            <a:rPr lang="ru-RU" dirty="0" smtClean="0"/>
            <a:t>по </a:t>
          </a:r>
          <a:r>
            <a:rPr lang="ru-RU" dirty="0" smtClean="0"/>
            <a:t>шахматам</a:t>
          </a:r>
          <a:endParaRPr lang="ru-RU" dirty="0"/>
        </a:p>
      </dgm:t>
    </dgm:pt>
    <dgm:pt modelId="{BC957C8C-8F0F-4357-B802-872FDE3A3E62}" type="parTrans" cxnId="{C3103906-C533-4C6C-8CEC-CDE06D5F64AA}">
      <dgm:prSet/>
      <dgm:spPr/>
      <dgm:t>
        <a:bodyPr/>
        <a:lstStyle/>
        <a:p>
          <a:endParaRPr lang="ru-RU"/>
        </a:p>
      </dgm:t>
    </dgm:pt>
    <dgm:pt modelId="{E585E039-5E66-465D-80E6-457725F5BA10}" type="sibTrans" cxnId="{C3103906-C533-4C6C-8CEC-CDE06D5F64AA}">
      <dgm:prSet/>
      <dgm:spPr/>
      <dgm:t>
        <a:bodyPr/>
        <a:lstStyle/>
        <a:p>
          <a:endParaRPr lang="ru-RU"/>
        </a:p>
      </dgm:t>
    </dgm:pt>
    <dgm:pt modelId="{42D253B0-EBE9-4CD0-944D-DD8A6092E33D}" type="pres">
      <dgm:prSet presAssocID="{911DC573-71C3-412A-A318-6253E61A01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06074-2CCE-4E97-9D38-FCC44309092C}" type="pres">
      <dgm:prSet presAssocID="{9271FB63-9BC1-4920-A6FE-68CA20CFA051}" presName="compNode" presStyleCnt="0"/>
      <dgm:spPr/>
    </dgm:pt>
    <dgm:pt modelId="{84A29B6D-6C7C-4554-A285-6E334A4140B9}" type="pres">
      <dgm:prSet presAssocID="{9271FB63-9BC1-4920-A6FE-68CA20CFA051}" presName="pictRect" presStyleLbl="node1" presStyleIdx="0" presStyleCnt="4" custLinFactNeighborX="-3432" custLinFactNeighborY="105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  <dgm:pt modelId="{EFDE1589-3F88-4FFC-A056-49C59BB87F36}" type="pres">
      <dgm:prSet presAssocID="{9271FB63-9BC1-4920-A6FE-68CA20CFA051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C6F69-2ADC-4C70-8D1D-8BABF8FDF3E8}" type="pres">
      <dgm:prSet presAssocID="{6AD7E690-3FE0-484D-A0E6-D335AC9EE5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303D59-88D6-470C-BFA7-3F9406BAD314}" type="pres">
      <dgm:prSet presAssocID="{5F821855-6D76-4E92-B876-8082A5D8B6AF}" presName="compNode" presStyleCnt="0"/>
      <dgm:spPr/>
    </dgm:pt>
    <dgm:pt modelId="{24EE7098-D656-4D91-B4B5-0B2ADE8B031E}" type="pres">
      <dgm:prSet presAssocID="{5F821855-6D76-4E92-B876-8082A5D8B6AF}" presName="pictRect" presStyleLbl="node1" presStyleIdx="1" presStyleCnt="4" custLinFactNeighborX="763" custLinFactNeighborY="1217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8C2ED3D0-17EE-4812-916A-3A70EBFE0566}" type="pres">
      <dgm:prSet presAssocID="{5F821855-6D76-4E92-B876-8082A5D8B6AF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77C2D-C1B4-46A2-A1E5-CA0AE7AE4C64}" type="pres">
      <dgm:prSet presAssocID="{9A11096B-6C60-4E5F-BD68-6297CCA9ED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A66FD4-E465-4543-8A00-8B83C009D20A}" type="pres">
      <dgm:prSet presAssocID="{C24ADAB8-8190-45B2-B823-3E8FF802A08E}" presName="compNode" presStyleCnt="0"/>
      <dgm:spPr/>
    </dgm:pt>
    <dgm:pt modelId="{6EBA6442-FCCD-4680-9689-8EA8CCFA9768}" type="pres">
      <dgm:prSet presAssocID="{C24ADAB8-8190-45B2-B823-3E8FF802A08E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</dgm:pt>
    <dgm:pt modelId="{1A6DAF2E-57B6-4180-807E-F57CA75AF9DF}" type="pres">
      <dgm:prSet presAssocID="{C24ADAB8-8190-45B2-B823-3E8FF802A08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A62A8-FD84-4EC3-AB1D-6AA99D8CF626}" type="pres">
      <dgm:prSet presAssocID="{D5637E54-E93B-47AB-B74D-3EE08500234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78E12C-A3E3-449F-89C9-439AC22456A0}" type="pres">
      <dgm:prSet presAssocID="{C50C5E2B-B51E-4A4B-8208-6720C05D4B65}" presName="compNode" presStyleCnt="0"/>
      <dgm:spPr/>
    </dgm:pt>
    <dgm:pt modelId="{9FF98466-8774-4714-81E0-AD826F7B1A2F}" type="pres">
      <dgm:prSet presAssocID="{C50C5E2B-B51E-4A4B-8208-6720C05D4B65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510322F1-0ED4-42D5-84F3-A57E59088ADE}" type="pres">
      <dgm:prSet presAssocID="{C50C5E2B-B51E-4A4B-8208-6720C05D4B6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289A63-3CD9-4858-9195-6DB94AC7F057}" type="presOf" srcId="{9A11096B-6C60-4E5F-BD68-6297CCA9EDB9}" destId="{18077C2D-C1B4-46A2-A1E5-CA0AE7AE4C64}" srcOrd="0" destOrd="0" presId="urn:microsoft.com/office/officeart/2005/8/layout/pList1#1"/>
    <dgm:cxn modelId="{EFD47106-5B82-4DF1-B0F4-C1770AD8AEA1}" type="presOf" srcId="{6AD7E690-3FE0-484D-A0E6-D335AC9EE5DD}" destId="{639C6F69-2ADC-4C70-8D1D-8BABF8FDF3E8}" srcOrd="0" destOrd="0" presId="urn:microsoft.com/office/officeart/2005/8/layout/pList1#1"/>
    <dgm:cxn modelId="{C3103906-C533-4C6C-8CEC-CDE06D5F64AA}" srcId="{911DC573-71C3-412A-A318-6253E61A01B3}" destId="{C50C5E2B-B51E-4A4B-8208-6720C05D4B65}" srcOrd="3" destOrd="0" parTransId="{BC957C8C-8F0F-4357-B802-872FDE3A3E62}" sibTransId="{E585E039-5E66-465D-80E6-457725F5BA10}"/>
    <dgm:cxn modelId="{E176CF07-289A-42AA-B2DF-83B4C8F416AE}" type="presOf" srcId="{5F821855-6D76-4E92-B876-8082A5D8B6AF}" destId="{8C2ED3D0-17EE-4812-916A-3A70EBFE0566}" srcOrd="0" destOrd="0" presId="urn:microsoft.com/office/officeart/2005/8/layout/pList1#1"/>
    <dgm:cxn modelId="{E437190D-9EAC-4432-8F18-17D17765C5B5}" srcId="{911DC573-71C3-412A-A318-6253E61A01B3}" destId="{5F821855-6D76-4E92-B876-8082A5D8B6AF}" srcOrd="1" destOrd="0" parTransId="{9EF84F44-6BF8-4954-8479-42F2A681D96A}" sibTransId="{9A11096B-6C60-4E5F-BD68-6297CCA9EDB9}"/>
    <dgm:cxn modelId="{C4B95B44-C80E-4AB2-A403-BBD59C0B323C}" type="presOf" srcId="{C50C5E2B-B51E-4A4B-8208-6720C05D4B65}" destId="{510322F1-0ED4-42D5-84F3-A57E59088ADE}" srcOrd="0" destOrd="0" presId="urn:microsoft.com/office/officeart/2005/8/layout/pList1#1"/>
    <dgm:cxn modelId="{EE209ED3-9015-409B-AD7C-3B402FB8F878}" type="presOf" srcId="{9271FB63-9BC1-4920-A6FE-68CA20CFA051}" destId="{EFDE1589-3F88-4FFC-A056-49C59BB87F36}" srcOrd="0" destOrd="0" presId="urn:microsoft.com/office/officeart/2005/8/layout/pList1#1"/>
    <dgm:cxn modelId="{2FFB4F4D-7FF8-49D0-8E15-6F56161CE5CD}" srcId="{911DC573-71C3-412A-A318-6253E61A01B3}" destId="{9271FB63-9BC1-4920-A6FE-68CA20CFA051}" srcOrd="0" destOrd="0" parTransId="{4CF15080-AD44-4EE6-9797-096148E6FA42}" sibTransId="{6AD7E690-3FE0-484D-A0E6-D335AC9EE5DD}"/>
    <dgm:cxn modelId="{9A41FD37-2D80-45F8-BB95-6E2CA3556F49}" type="presOf" srcId="{C24ADAB8-8190-45B2-B823-3E8FF802A08E}" destId="{1A6DAF2E-57B6-4180-807E-F57CA75AF9DF}" srcOrd="0" destOrd="0" presId="urn:microsoft.com/office/officeart/2005/8/layout/pList1#1"/>
    <dgm:cxn modelId="{B458B199-D14A-46EA-8F04-B25873AD105B}" type="presOf" srcId="{911DC573-71C3-412A-A318-6253E61A01B3}" destId="{42D253B0-EBE9-4CD0-944D-DD8A6092E33D}" srcOrd="0" destOrd="0" presId="urn:microsoft.com/office/officeart/2005/8/layout/pList1#1"/>
    <dgm:cxn modelId="{83BB0604-AE65-4DE1-B71E-9A1F5824FBED}" srcId="{911DC573-71C3-412A-A318-6253E61A01B3}" destId="{C24ADAB8-8190-45B2-B823-3E8FF802A08E}" srcOrd="2" destOrd="0" parTransId="{1BA3D741-AED2-4B83-B99B-F01DDDA10E48}" sibTransId="{D5637E54-E93B-47AB-B74D-3EE085002342}"/>
    <dgm:cxn modelId="{57CC0DAF-E7C4-4BFE-BB1A-697A891E8816}" type="presOf" srcId="{D5637E54-E93B-47AB-B74D-3EE085002342}" destId="{3E1A62A8-FD84-4EC3-AB1D-6AA99D8CF626}" srcOrd="0" destOrd="0" presId="urn:microsoft.com/office/officeart/2005/8/layout/pList1#1"/>
    <dgm:cxn modelId="{DCC53540-42FC-496F-BF71-1A75C84AC668}" type="presParOf" srcId="{42D253B0-EBE9-4CD0-944D-DD8A6092E33D}" destId="{E7F06074-2CCE-4E97-9D38-FCC44309092C}" srcOrd="0" destOrd="0" presId="urn:microsoft.com/office/officeart/2005/8/layout/pList1#1"/>
    <dgm:cxn modelId="{798A54DD-07F5-484A-9213-C268579F6DEE}" type="presParOf" srcId="{E7F06074-2CCE-4E97-9D38-FCC44309092C}" destId="{84A29B6D-6C7C-4554-A285-6E334A4140B9}" srcOrd="0" destOrd="0" presId="urn:microsoft.com/office/officeart/2005/8/layout/pList1#1"/>
    <dgm:cxn modelId="{FD9D30FE-FFCC-4382-940D-95D00C23B9CF}" type="presParOf" srcId="{E7F06074-2CCE-4E97-9D38-FCC44309092C}" destId="{EFDE1589-3F88-4FFC-A056-49C59BB87F36}" srcOrd="1" destOrd="0" presId="urn:microsoft.com/office/officeart/2005/8/layout/pList1#1"/>
    <dgm:cxn modelId="{1B388097-1EAB-4A39-AB57-C8122EF407FA}" type="presParOf" srcId="{42D253B0-EBE9-4CD0-944D-DD8A6092E33D}" destId="{639C6F69-2ADC-4C70-8D1D-8BABF8FDF3E8}" srcOrd="1" destOrd="0" presId="urn:microsoft.com/office/officeart/2005/8/layout/pList1#1"/>
    <dgm:cxn modelId="{6A326800-C711-4F9E-BFE6-0A8E6B789D85}" type="presParOf" srcId="{42D253B0-EBE9-4CD0-944D-DD8A6092E33D}" destId="{32303D59-88D6-470C-BFA7-3F9406BAD314}" srcOrd="2" destOrd="0" presId="urn:microsoft.com/office/officeart/2005/8/layout/pList1#1"/>
    <dgm:cxn modelId="{A0362BC8-8DC0-4B6E-B0CA-EE593801CB59}" type="presParOf" srcId="{32303D59-88D6-470C-BFA7-3F9406BAD314}" destId="{24EE7098-D656-4D91-B4B5-0B2ADE8B031E}" srcOrd="0" destOrd="0" presId="urn:microsoft.com/office/officeart/2005/8/layout/pList1#1"/>
    <dgm:cxn modelId="{20FA0C60-D51D-49A9-91D5-05CD54A0420F}" type="presParOf" srcId="{32303D59-88D6-470C-BFA7-3F9406BAD314}" destId="{8C2ED3D0-17EE-4812-916A-3A70EBFE0566}" srcOrd="1" destOrd="0" presId="urn:microsoft.com/office/officeart/2005/8/layout/pList1#1"/>
    <dgm:cxn modelId="{C173BF91-C4A1-4075-9B46-6B909841F592}" type="presParOf" srcId="{42D253B0-EBE9-4CD0-944D-DD8A6092E33D}" destId="{18077C2D-C1B4-46A2-A1E5-CA0AE7AE4C64}" srcOrd="3" destOrd="0" presId="urn:microsoft.com/office/officeart/2005/8/layout/pList1#1"/>
    <dgm:cxn modelId="{5A6BDF0B-0DC7-46D4-8063-FC5732440C0E}" type="presParOf" srcId="{42D253B0-EBE9-4CD0-944D-DD8A6092E33D}" destId="{86A66FD4-E465-4543-8A00-8B83C009D20A}" srcOrd="4" destOrd="0" presId="urn:microsoft.com/office/officeart/2005/8/layout/pList1#1"/>
    <dgm:cxn modelId="{0FE62054-BAFC-4EC9-917C-34587B14703D}" type="presParOf" srcId="{86A66FD4-E465-4543-8A00-8B83C009D20A}" destId="{6EBA6442-FCCD-4680-9689-8EA8CCFA9768}" srcOrd="0" destOrd="0" presId="urn:microsoft.com/office/officeart/2005/8/layout/pList1#1"/>
    <dgm:cxn modelId="{77D2E42E-DFFD-44A9-B27A-29819C3A0878}" type="presParOf" srcId="{86A66FD4-E465-4543-8A00-8B83C009D20A}" destId="{1A6DAF2E-57B6-4180-807E-F57CA75AF9DF}" srcOrd="1" destOrd="0" presId="urn:microsoft.com/office/officeart/2005/8/layout/pList1#1"/>
    <dgm:cxn modelId="{D6BD8764-B3B4-4A14-BE1D-A35705D2547E}" type="presParOf" srcId="{42D253B0-EBE9-4CD0-944D-DD8A6092E33D}" destId="{3E1A62A8-FD84-4EC3-AB1D-6AA99D8CF626}" srcOrd="5" destOrd="0" presId="urn:microsoft.com/office/officeart/2005/8/layout/pList1#1"/>
    <dgm:cxn modelId="{1BD967A3-8A19-4E29-BB90-32C50BC89B5E}" type="presParOf" srcId="{42D253B0-EBE9-4CD0-944D-DD8A6092E33D}" destId="{7978E12C-A3E3-449F-89C9-439AC22456A0}" srcOrd="6" destOrd="0" presId="urn:microsoft.com/office/officeart/2005/8/layout/pList1#1"/>
    <dgm:cxn modelId="{6F0A761E-7F04-40A1-82D1-5699BD413FEF}" type="presParOf" srcId="{7978E12C-A3E3-449F-89C9-439AC22456A0}" destId="{9FF98466-8774-4714-81E0-AD826F7B1A2F}" srcOrd="0" destOrd="0" presId="urn:microsoft.com/office/officeart/2005/8/layout/pList1#1"/>
    <dgm:cxn modelId="{A80A5AE0-A10A-4B77-A787-A2097CD5472B}" type="presParOf" srcId="{7978E12C-A3E3-449F-89C9-439AC22456A0}" destId="{510322F1-0ED4-42D5-84F3-A57E59088ADE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A29B6D-6C7C-4554-A285-6E334A4140B9}">
      <dsp:nvSpPr>
        <dsp:cNvPr id="0" name=""/>
        <dsp:cNvSpPr/>
      </dsp:nvSpPr>
      <dsp:spPr>
        <a:xfrm>
          <a:off x="644876" y="177226"/>
          <a:ext cx="2397887" cy="165214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E1589-3F88-4FFC-A056-49C59BB87F36}">
      <dsp:nvSpPr>
        <dsp:cNvPr id="0" name=""/>
        <dsp:cNvSpPr/>
      </dsp:nvSpPr>
      <dsp:spPr>
        <a:xfrm>
          <a:off x="727172" y="1655631"/>
          <a:ext cx="2397887" cy="889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Польза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шахмат</a:t>
          </a:r>
          <a:endParaRPr lang="ru-RU" sz="1500" kern="1200" dirty="0"/>
        </a:p>
      </dsp:txBody>
      <dsp:txXfrm>
        <a:off x="727172" y="1655631"/>
        <a:ext cx="2397887" cy="889616"/>
      </dsp:txXfrm>
    </dsp:sp>
    <dsp:sp modelId="{24EE7098-D656-4D91-B4B5-0B2ADE8B031E}">
      <dsp:nvSpPr>
        <dsp:cNvPr id="0" name=""/>
        <dsp:cNvSpPr/>
      </dsp:nvSpPr>
      <dsp:spPr>
        <a:xfrm>
          <a:off x="3383245" y="204651"/>
          <a:ext cx="2397887" cy="1652144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ED3D0-17EE-4812-916A-3A70EBFE0566}">
      <dsp:nvSpPr>
        <dsp:cNvPr id="0" name=""/>
        <dsp:cNvSpPr/>
      </dsp:nvSpPr>
      <dsp:spPr>
        <a:xfrm>
          <a:off x="3364949" y="1655631"/>
          <a:ext cx="2397887" cy="889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Особенности «Шахмат </a:t>
          </a:r>
          <a:r>
            <a:rPr lang="ru-RU" sz="1500" kern="1200" dirty="0" smtClean="0"/>
            <a:t>в </a:t>
          </a:r>
          <a:r>
            <a:rPr lang="ru-RU" sz="1500" kern="1200" dirty="0" smtClean="0"/>
            <a:t>школ»</a:t>
          </a:r>
          <a:endParaRPr lang="ru-RU" sz="1500" kern="1200" dirty="0"/>
        </a:p>
      </dsp:txBody>
      <dsp:txXfrm>
        <a:off x="3364949" y="1655631"/>
        <a:ext cx="2397887" cy="889616"/>
      </dsp:txXfrm>
    </dsp:sp>
    <dsp:sp modelId="{6EBA6442-FCCD-4680-9689-8EA8CCFA9768}">
      <dsp:nvSpPr>
        <dsp:cNvPr id="0" name=""/>
        <dsp:cNvSpPr/>
      </dsp:nvSpPr>
      <dsp:spPr>
        <a:xfrm>
          <a:off x="727172" y="2785036"/>
          <a:ext cx="2397887" cy="1652144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DAF2E-57B6-4180-807E-F57CA75AF9DF}">
      <dsp:nvSpPr>
        <dsp:cNvPr id="0" name=""/>
        <dsp:cNvSpPr/>
      </dsp:nvSpPr>
      <dsp:spPr>
        <a:xfrm>
          <a:off x="727172" y="4437181"/>
          <a:ext cx="2397887" cy="889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Типы </a:t>
          </a:r>
          <a:r>
            <a:rPr lang="ru-RU" sz="1500" kern="1200" dirty="0" smtClean="0"/>
            <a:t>уроков по шахматам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727172" y="4437181"/>
        <a:ext cx="2397887" cy="889616"/>
      </dsp:txXfrm>
    </dsp:sp>
    <dsp:sp modelId="{9FF98466-8774-4714-81E0-AD826F7B1A2F}">
      <dsp:nvSpPr>
        <dsp:cNvPr id="0" name=""/>
        <dsp:cNvSpPr/>
      </dsp:nvSpPr>
      <dsp:spPr>
        <a:xfrm>
          <a:off x="3364949" y="2785036"/>
          <a:ext cx="2397887" cy="165214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322F1-0ED4-42D5-84F3-A57E59088ADE}">
      <dsp:nvSpPr>
        <dsp:cNvPr id="0" name=""/>
        <dsp:cNvSpPr/>
      </dsp:nvSpPr>
      <dsp:spPr>
        <a:xfrm>
          <a:off x="3364949" y="4437181"/>
          <a:ext cx="2397887" cy="889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Дистанционная работа </a:t>
          </a:r>
          <a:r>
            <a:rPr lang="ru-RU" sz="1500" kern="1200" dirty="0" smtClean="0"/>
            <a:t>по </a:t>
          </a:r>
          <a:r>
            <a:rPr lang="ru-RU" sz="1500" kern="1200" dirty="0" smtClean="0"/>
            <a:t>шахматам</a:t>
          </a:r>
          <a:endParaRPr lang="ru-RU" sz="1500" kern="1200" dirty="0"/>
        </a:p>
      </dsp:txBody>
      <dsp:txXfrm>
        <a:off x="3364949" y="4437181"/>
        <a:ext cx="2397887" cy="889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AB099-6C72-40F2-8E6D-16236597C8C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7CC3-AD1E-47A0-BF5E-FA5A0ABDB2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7CC3-AD1E-47A0-BF5E-FA5A0ABDB21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D34DFA-BC10-402D-B322-CF97994DCAF2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8485F1-AFB3-435E-BBDC-E996F614B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021" y="2755017"/>
            <a:ext cx="7411979" cy="416989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0913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  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1800" i="1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10" y="873175"/>
            <a:ext cx="7549376" cy="564229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Особенности </a:t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</a:b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преподавания шахмат </a:t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2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,3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-го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года обучения </a:t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</a:b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из школьной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практики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8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2234"/>
            <a:ext cx="8596668" cy="984303"/>
          </a:xfrm>
        </p:spPr>
        <p:txBody>
          <a:bodyPr/>
          <a:lstStyle/>
          <a:p>
            <a:pPr algn="ctr"/>
            <a:r>
              <a:rPr lang="ru-RU" b="1" u="sng" dirty="0" smtClean="0"/>
              <a:t>ВАЖНО! И ДОКАЗАНО!</a:t>
            </a:r>
            <a:endParaRPr lang="ru-RU" b="1" u="sng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182029"/>
            <a:ext cx="8596668" cy="567597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Дети 5-6 лет способны решить не только задачу в наглядном плане, но совершить преобразование объекта. Развитие мышления сопровождается освоением мыслительных средств. Кроме того, после пяти с половиной лет на смену правополушарному (творческому) мышлению приходит левополушарное (логическое) мышление (кроме левшей), совершенствуются обобщения.</a:t>
            </a:r>
          </a:p>
          <a:p>
            <a:r>
              <a:rPr lang="ru-RU" sz="1600" dirty="0" smtClean="0"/>
              <a:t>С 5 до 6 лет у ребенка наблюдаются значительные сдвиги в усовершенствовании моторики и силы. Скорость его движений продолжает возрастать, и заметно улучшается их координация. Свои познания ребенок применяет в играх, выдумывая сам сюжет для них и зная, как он может сделать замысел реальным</a:t>
            </a:r>
            <a:r>
              <a:rPr lang="ru-RU" sz="1600" b="1" dirty="0" smtClean="0"/>
              <a:t>. В этот период ребенок </a:t>
            </a:r>
            <a:r>
              <a:rPr lang="ru-RU" sz="1600" b="1" u="sng" dirty="0" smtClean="0"/>
              <a:t>становится сознательно самостоятельным</a:t>
            </a:r>
            <a:r>
              <a:rPr lang="ru-RU" sz="1600" b="1" dirty="0" smtClean="0"/>
              <a:t>!</a:t>
            </a:r>
          </a:p>
          <a:p>
            <a:r>
              <a:rPr lang="ru-RU" sz="1600" b="1" dirty="0" smtClean="0"/>
              <a:t>К возрасту 6-7 лет у ребенка сформирована достаточно высокая компетентность в различных видах деятельности и в сфере отношений. Он способен принимать собственные решения на основе имеющихся знаний, умений и навыков. В этом возрасте значительно возрастают: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 smtClean="0"/>
              <a:t>концентрация;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 smtClean="0"/>
              <a:t>Объем и устойчивость внимания;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 smtClean="0"/>
              <a:t>Складываются элементы произвольности в управлении внимания на основе развития речи, познавательных интересов, внимание становится опосредованным, связано с интересами ребенка к деятельности.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002" y="121761"/>
            <a:ext cx="2296477" cy="22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8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0294"/>
            <a:ext cx="8596668" cy="1138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ВАЖНО! И ДОКАЗАНО</a:t>
            </a:r>
            <a:r>
              <a:rPr lang="ru-RU" b="1" u="sng" dirty="0" smtClean="0"/>
              <a:t>! </a:t>
            </a:r>
            <a:br>
              <a:rPr lang="ru-RU" b="1" u="sng" dirty="0" smtClean="0"/>
            </a:br>
            <a:r>
              <a:rPr lang="ru-RU" b="1" u="sng" dirty="0" smtClean="0"/>
              <a:t>Из школьной практики.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9590"/>
            <a:ext cx="10871538" cy="4638908"/>
          </a:xfrm>
        </p:spPr>
        <p:txBody>
          <a:bodyPr>
            <a:noAutofit/>
          </a:bodyPr>
          <a:lstStyle/>
          <a:p>
            <a:r>
              <a:rPr lang="ru-RU" dirty="0" smtClean="0"/>
              <a:t>В начальных классах у детей формируется осознанное критическое мышление. Это происходит благодаря тому, что в классе обсуждаются пути решения задач, рассматриваются различные варианты решения, учитель постоянно требует от школьников обосновывать, рассказывать, доказывать правильность своего суждения, т.е. требуют от детей, чтоб они решали задачи самостоятельно. </a:t>
            </a:r>
          </a:p>
          <a:p>
            <a:r>
              <a:rPr lang="ru-RU" dirty="0" smtClean="0"/>
              <a:t>Умение планировать свои действия также активно формируется у младших школьников в процессе школьного обучения. Учеба побуждает в начале прослеживать план решения задачи, а только потом приступать к ее практическому решению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6529" y="309739"/>
            <a:ext cx="2243889" cy="22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9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4898"/>
            <a:ext cx="8596668" cy="1495502"/>
          </a:xfrm>
        </p:spPr>
        <p:txBody>
          <a:bodyPr/>
          <a:lstStyle/>
          <a:p>
            <a:pPr algn="ctr"/>
            <a:r>
              <a:rPr lang="ru-RU" b="1" u="sng" dirty="0" smtClean="0"/>
              <a:t>Раздел 2. Методы и технология обучения шахматам.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25794"/>
          </a:xfrm>
        </p:spPr>
        <p:txBody>
          <a:bodyPr>
            <a:normAutofit/>
          </a:bodyPr>
          <a:lstStyle/>
          <a:p>
            <a:r>
              <a:rPr lang="ru-RU" sz="1900" dirty="0" smtClean="0"/>
              <a:t>Формирование шахматного мышления у ребенка проходит через ряд этапов от репродуктивного повторения алгоритмов и схем в типовых положениях до творческого применения знаний на практике, подразумевающих, зачастую, отказ от общепринятых закономерностей. 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</a:t>
            </a:r>
            <a:r>
              <a:rPr lang="ru-RU" sz="1900" dirty="0"/>
              <a:t>П</a:t>
            </a:r>
            <a:r>
              <a:rPr lang="ru-RU" sz="1900" dirty="0" smtClean="0"/>
              <a:t>ри изучении дебютной теории основным методом является частично-поисковый. Наиболее эффективно изучение дебютной теории осуществляется в том случае, когда большую часть работы ребенок проделывает самостоятельно. 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На более поздних этапах в обучении применяется творческий метод для совершенствования тактического мастерства обучающихся (самостоятельное составление позиций, предусматривающих определенные тактические удары, мат в определенное количество ходов и т.д.)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Метод проблемного обучения используется при разборе партий разных направлений, творческое их осмысление помогает ребенку выработать свой собственный подход к игре.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4633" y="297737"/>
            <a:ext cx="3404839" cy="21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5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767"/>
          </a:xfrm>
        </p:spPr>
        <p:txBody>
          <a:bodyPr/>
          <a:lstStyle/>
          <a:p>
            <a:pPr algn="ctr"/>
            <a:r>
              <a:rPr lang="ru-RU" b="1" u="sng" dirty="0" smtClean="0"/>
              <a:t>2.1. Методы обучения.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8867"/>
            <a:ext cx="8596668" cy="550337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Для повышения эффективности обучения необходимо использовать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и другие методы: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объяснительно-иллюстративный метод, включающий беседы, рассказы, ознакомление детей с литературой по шахматам;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Лекция – при подаче объемного по содержанию материала, например, разбор вариантов при построении дебютного репертуара;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Объяснение – при подаче нового материала, в основном для воспитанников 1-4 годов обучения.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Наглядный метод, включающий: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- Показ – при разборе сыгранных партий.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- Игру – для закрепления полученных знаний.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- Фронтальный опрос – при закреплении пройденного материала;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Репродуктивный метод – копирование, повторение комбинаций технических приемов, ходов вслед за педагогом.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Проигрывание проблемных ситуаций (создание комбинаций тактических приемов)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Создание ярких творческих иллюстраций на тему шахматной игры и фигур.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5597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2595"/>
            <a:ext cx="8596668" cy="13070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 Методы воспитания, используемые при обучении шахматам.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19618"/>
            <a:ext cx="8120979" cy="4321745"/>
          </a:xfrm>
        </p:spPr>
        <p:txBody>
          <a:bodyPr>
            <a:noAutofit/>
          </a:bodyPr>
          <a:lstStyle/>
          <a:p>
            <a:r>
              <a:rPr lang="ru-RU" b="1" dirty="0" smtClean="0"/>
              <a:t>Приучение – привитие новых правил и норм спортивного поведения, нового характера отношений с педагогом-тренером и сверстниками.</a:t>
            </a:r>
          </a:p>
          <a:p>
            <a:r>
              <a:rPr lang="ru-RU" b="1" dirty="0" smtClean="0"/>
              <a:t>Упражнение – освоение основных знаний, тактических приемов.</a:t>
            </a:r>
          </a:p>
          <a:p>
            <a:r>
              <a:rPr lang="ru-RU" b="1" dirty="0" smtClean="0"/>
              <a:t>Убеждение – формирование и закрепление у детей положительных нравственных качеств, спортивного поведения и устранение отрицательных черт в характере и поведении.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17622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2.3. Педагогическая технология обучения.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10332042" cy="47024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анализе практической деятельности обучающиеся совместно  с педагогом определяют, каких знаний и умений им не достает, и всесторонне продумывают, как, каким способом дополнить недостающие знания, умения, учатся оперировать полученными знаниями и умениями и применять их на практике. </a:t>
            </a:r>
          </a:p>
          <a:p>
            <a:r>
              <a:rPr lang="ru-RU" b="1" u="sng" dirty="0" smtClean="0"/>
              <a:t>Педагогическая технология обучения шахматам строится на шахматной педагогике.</a:t>
            </a:r>
          </a:p>
          <a:p>
            <a:pPr marL="0" indent="0" algn="just">
              <a:buNone/>
            </a:pPr>
            <a:r>
              <a:rPr lang="ru-RU" dirty="0" smtClean="0"/>
              <a:t>        В традиционном стиле преподавания шахмат при решении задач используется пробно-поисковой метод. Работа педагога сводится к фиксированию правильных и неправильных ответов, а также к необходимости следить за детьми, чтобы обучающиеся не отвлекались. Такой </a:t>
            </a:r>
            <a:r>
              <a:rPr lang="ru-RU" b="1" u="sng" dirty="0" smtClean="0"/>
              <a:t>метод</a:t>
            </a:r>
            <a:r>
              <a:rPr lang="ru-RU" dirty="0" smtClean="0"/>
              <a:t> решения задач называется – </a:t>
            </a:r>
            <a:r>
              <a:rPr lang="ru-RU" u="sng" dirty="0" smtClean="0"/>
              <a:t>закрытым.</a:t>
            </a:r>
            <a:r>
              <a:rPr lang="ru-RU" dirty="0" smtClean="0"/>
              <a:t> Главным недостатком этого метода является отсутствие помощи затрудняющимся детям.</a:t>
            </a:r>
          </a:p>
          <a:p>
            <a:pPr marL="0" indent="0" algn="just">
              <a:buNone/>
            </a:pPr>
            <a:r>
              <a:rPr lang="ru-RU" dirty="0" smtClean="0"/>
              <a:t>        В педагогически направленном стиле преподавания (шахматной педагогике) используется </a:t>
            </a:r>
            <a:r>
              <a:rPr lang="ru-RU" b="1" u="sng" dirty="0" smtClean="0"/>
              <a:t>развернутый метод, </a:t>
            </a:r>
            <a:r>
              <a:rPr lang="ru-RU" dirty="0" smtClean="0"/>
              <a:t>суть которого составляет ориентировочно-поисковая деятельность. Сначала обучающиеся исследуют позицию и устанавливают значимые ориентиры в наглядной форме, либо на шахматных досках, либо на диаграммах. При этом педагог контролирует правильность выполнения этого этапа и при необходимости помогает затрудняющимся ученикам.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xmlns="" val="41768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6050"/>
            <a:ext cx="8596668" cy="864136"/>
          </a:xfrm>
        </p:spPr>
        <p:txBody>
          <a:bodyPr/>
          <a:lstStyle/>
          <a:p>
            <a:pPr algn="ctr"/>
            <a:r>
              <a:rPr lang="ru-RU" b="1" u="sng" dirty="0" smtClean="0"/>
              <a:t>2.3. Продолжение.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5415"/>
            <a:ext cx="8596668" cy="453594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При многократном использовании этого метода происходит автоматизация,  в последствии, обучающиеся находят ход без развернутой ориентировки, поскольку у них выработался алгоритм действия при узнавании ориентиров данного типа. </a:t>
            </a:r>
          </a:p>
          <a:p>
            <a:pPr algn="just"/>
            <a:r>
              <a:rPr lang="ru-RU" dirty="0" smtClean="0"/>
              <a:t>В обычном классе учатся дети с разными способностями к обучению шахматам. Нельзя игнорировать тот факт, что половина, и более из них, нуждается в предметной среде, внешнем совершении своих действий. Разрешая обучающимся совершать ход на доске, педагог контролирует правильность выполнения этого этапа и при необходимости помогает затрудняющимся ученикам. Это помогает им создать прочный фундамент, состоящий из автоматизации элементарных шахматных навыков. </a:t>
            </a:r>
          </a:p>
          <a:p>
            <a:pPr algn="just"/>
            <a:r>
              <a:rPr lang="ru-RU" dirty="0" smtClean="0"/>
              <a:t>Большую помощь в автоматизации навыков, ходов шахматных фигур в частности, и обучению шахматам в целом, оказывают обучающие компьютерные шахматные программы и информационно-коммуникативные технологии (далее ИКТ).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0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472"/>
          </a:xfrm>
        </p:spPr>
        <p:txBody>
          <a:bodyPr/>
          <a:lstStyle/>
          <a:p>
            <a:pPr algn="ctr"/>
            <a:r>
              <a:rPr lang="ru-RU" b="1" u="sng" dirty="0" smtClean="0"/>
              <a:t>2.4. Методы с ИКТ.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2073"/>
            <a:ext cx="8596668" cy="53089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Кроме компьютерной жеребьевки на занятиях целесообразно применять такие обучающие методы с ИКТ:</a:t>
            </a:r>
          </a:p>
          <a:p>
            <a:pPr>
              <a:buAutoNum type="arabicPeriod"/>
            </a:pPr>
            <a:r>
              <a:rPr lang="ru-RU" dirty="0" smtClean="0"/>
              <a:t>видео-брейки (просмотр видео на шахматную тематику, например, о творчестве известных шахматистов, небольшие отснятые видеоролики о прошедших соревнованиях с участием самих обучающихся или мультфильмы/фильмы на шахматную тематику).</a:t>
            </a:r>
          </a:p>
          <a:p>
            <a:pPr>
              <a:buAutoNum type="arabicPeriod"/>
            </a:pPr>
            <a:r>
              <a:rPr lang="ru-RU" dirty="0" smtClean="0"/>
              <a:t>Мультимедийные презентации (слайды которые оживляют занятие, формируют фантазию, развивают творческие и интеллектуальные способности).</a:t>
            </a:r>
          </a:p>
          <a:p>
            <a:pPr>
              <a:buAutoNum type="arabicPeriod"/>
            </a:pPr>
            <a:r>
              <a:rPr lang="ru-RU" dirty="0" smtClean="0"/>
              <a:t>Шахматные конкурсы с подсчетом заработанных очков (решение шахматных задач и этюдов)</a:t>
            </a:r>
          </a:p>
          <a:p>
            <a:pPr>
              <a:buAutoNum type="arabicPeriod"/>
            </a:pPr>
            <a:r>
              <a:rPr lang="ru-RU" dirty="0" smtClean="0"/>
              <a:t>Сеансы одновременной игры, где сеанс может проводить один из обучающихся, независимо от его силы игры, такие тренировки позволяют правильно распределять внимание и время в течении игры;</a:t>
            </a:r>
          </a:p>
          <a:p>
            <a:pPr>
              <a:buAutoNum type="arabicPeriod"/>
            </a:pPr>
            <a:r>
              <a:rPr lang="ru-RU" dirty="0" smtClean="0"/>
              <a:t>Проведение шахматных турниров, что способствует усвоению турнирных правил, повышает уровень мастерства, укрепляет дружбу между шахматистами.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014" y="1714500"/>
            <a:ext cx="322598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8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710"/>
          </a:xfrm>
        </p:spPr>
        <p:txBody>
          <a:bodyPr/>
          <a:lstStyle/>
          <a:p>
            <a:pPr algn="ctr"/>
            <a:r>
              <a:rPr lang="ru-RU" b="1" u="sng" dirty="0" smtClean="0"/>
              <a:t>2.5. Успеваемость и мотивация.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8439"/>
            <a:ext cx="8596668" cy="431292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Обучающиеся по-разному справляются с учебными заданиями. Поэтому возникает необходимость в составлении заданий на каждый урок, содержащих три уровня сложности : простые, средние и сложные.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Таким образом, всем обучающимся на уроке будет предоставлена одна тема, но задания по ней будут выполняться на разном уровне. При таком подходе </a:t>
            </a:r>
            <a:r>
              <a:rPr lang="ru-RU" b="1" u="sng" dirty="0" smtClean="0"/>
              <a:t>обеспечена высокая успеваемость и мотивация. 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u="sng" dirty="0" smtClean="0"/>
              <a:t>! Важно: </a:t>
            </a:r>
            <a:r>
              <a:rPr lang="ru-RU" dirty="0" smtClean="0"/>
              <a:t>Соблюдать основное правило работы на начальном этапе, заключающееся в дозировании шахматной информации - избыток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информации препятствует формированию мышления.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u="sng" dirty="0" smtClean="0"/>
              <a:t>Целью шахматной педагогики </a:t>
            </a:r>
            <a:r>
              <a:rPr lang="ru-RU" dirty="0" smtClean="0"/>
              <a:t>является создание условий для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проявления исследовательской активности обучающихся.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xmlns="" val="9502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2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3. Ключевые правила</a:t>
            </a:r>
            <a:r>
              <a:rPr lang="ru-RU" b="1" u="sng" dirty="0"/>
              <a:t> </a:t>
            </a:r>
            <a:r>
              <a:rPr lang="ru-RU" b="1" u="sng" dirty="0" smtClean="0"/>
              <a:t>в построении урока.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29161"/>
            <a:ext cx="8596668" cy="492883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Шахматы – </a:t>
            </a:r>
            <a:r>
              <a:rPr lang="ru-RU" dirty="0" err="1" smtClean="0"/>
              <a:t>здоровьесберегающий</a:t>
            </a:r>
            <a:r>
              <a:rPr lang="ru-RU" dirty="0" smtClean="0"/>
              <a:t> учебный предмет.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Шахматы – это не только популярная игра, но и действенное, эффективное средство интеллектуального развития детей. И сделать его </a:t>
            </a:r>
            <a:r>
              <a:rPr lang="ru-RU" dirty="0" err="1" smtClean="0"/>
              <a:t>здоровьесберегающим</a:t>
            </a:r>
            <a:r>
              <a:rPr lang="ru-RU" dirty="0" smtClean="0"/>
              <a:t> для обучающихся помогут следующие правила: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dirty="0" smtClean="0"/>
              <a:t>Обучение игре не самоцель, шахматы – это средство обучения.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/>
              <a:t>Шахматы следует </a:t>
            </a:r>
            <a:r>
              <a:rPr lang="ru-RU" dirty="0" smtClean="0"/>
              <a:t>рассматривать </a:t>
            </a:r>
            <a:r>
              <a:rPr lang="ru-RU" dirty="0"/>
              <a:t>как не спортивную игру с победителями и побежденными, а как учебный предмет, в котором процесс обучения можно выстроить в формах, доступных детям любой возрастной группы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 smtClean="0"/>
              <a:t>Шахматы следует понимать как четко структурированную систему постепенно усложняющихся развивающих заданий и дидактических игр.  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 smtClean="0"/>
              <a:t>Шахматные задания должны носить занимательный характер.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 smtClean="0"/>
              <a:t>Использовать в учебном процессе не только всю доску, но и ее части, фрагменты. 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 smtClean="0"/>
              <a:t>Применять в учебном процессе блоки игровых  позиций на фрагментах доски.</a:t>
            </a:r>
          </a:p>
          <a:p>
            <a:pPr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 smtClean="0"/>
              <a:t>Чередовать выполнение заданий на доске и на диаграммах.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 3" charset="2"/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8167" y="2411729"/>
            <a:ext cx="3162857" cy="23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0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091134" cy="1551383"/>
          </a:xfrm>
        </p:spPr>
        <p:txBody>
          <a:bodyPr>
            <a:normAutofit/>
          </a:bodyPr>
          <a:lstStyle/>
          <a:p>
            <a:r>
              <a:rPr lang="ru-RU" dirty="0" smtClean="0"/>
              <a:t>МАУ</a:t>
            </a:r>
            <a:r>
              <a:rPr lang="ru-RU" dirty="0" smtClean="0"/>
              <a:t>ДО </a:t>
            </a:r>
            <a:r>
              <a:rPr lang="ru-RU" dirty="0" smtClean="0"/>
              <a:t>ДЮЦ «НА МОЛОДЕЖНОЙ»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7176" y="4669536"/>
            <a:ext cx="8007096" cy="457200"/>
          </a:xfrm>
        </p:spPr>
        <p:txBody>
          <a:bodyPr/>
          <a:lstStyle/>
          <a:p>
            <a:r>
              <a:rPr lang="ru-RU" sz="2000" u="sng" dirty="0" smtClean="0"/>
              <a:t>Подготовил </a:t>
            </a:r>
            <a:r>
              <a:rPr lang="ru-RU" sz="2000" u="sng" dirty="0" smtClean="0"/>
              <a:t>курс:</a:t>
            </a:r>
            <a:endParaRPr lang="ru-RU" sz="2000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896112" y="2737245"/>
            <a:ext cx="8377889" cy="33041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ЛОСЕВ АНДРЕЙ ЮРЬЕВИЧ</a:t>
            </a:r>
            <a:endParaRPr lang="ru-RU" sz="2400" dirty="0" smtClean="0"/>
          </a:p>
          <a:p>
            <a:pPr marL="0" indent="0">
              <a:buNone/>
            </a:pPr>
            <a:r>
              <a:rPr lang="ru-RU" dirty="0" smtClean="0"/>
              <a:t>Педагог дополнительного образования, тренер по шахматам, </a:t>
            </a:r>
            <a:r>
              <a:rPr lang="ru-RU" dirty="0" smtClean="0"/>
              <a:t>судья всероссийской категории</a:t>
            </a:r>
            <a:r>
              <a:rPr lang="ru-RU" dirty="0" smtClean="0"/>
              <a:t>, </a:t>
            </a:r>
            <a:r>
              <a:rPr lang="ru-RU" dirty="0" smtClean="0"/>
              <a:t>кандидат в мастера спорта России</a:t>
            </a:r>
            <a:r>
              <a:rPr lang="en-US" dirty="0" smtClean="0"/>
              <a:t>,</a:t>
            </a:r>
            <a:r>
              <a:rPr lang="ru-RU" dirty="0" smtClean="0"/>
              <a:t> автор методических пособий.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7536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70" cy="1123666"/>
          </a:xfrm>
        </p:spPr>
        <p:txBody>
          <a:bodyPr/>
          <a:lstStyle/>
          <a:p>
            <a:pPr algn="ctr"/>
            <a:r>
              <a:rPr lang="ru-RU" b="1" u="sng" dirty="0" smtClean="0"/>
              <a:t>В интерактивном  курсе:</a:t>
            </a:r>
            <a:endParaRPr lang="ru-RU" b="1" u="sng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4512636"/>
              </p:ext>
            </p:extLst>
          </p:nvPr>
        </p:nvGraphicFramePr>
        <p:xfrm>
          <a:off x="301083" y="1326996"/>
          <a:ext cx="6490010" cy="533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10145" y="2160589"/>
            <a:ext cx="4650059" cy="3880773"/>
          </a:xfrm>
        </p:spPr>
        <p:txBody>
          <a:bodyPr/>
          <a:lstStyle/>
          <a:p>
            <a:r>
              <a:rPr lang="ru-RU" sz="2400" dirty="0" smtClean="0"/>
              <a:t>«Шахматы </a:t>
            </a:r>
            <a:r>
              <a:rPr lang="ru-RU" sz="2400" dirty="0"/>
              <a:t>учат правильно оценивать свои силы, анализировать, логически мыслить, не говоря уже о том, что шахматы развивают </a:t>
            </a:r>
            <a:r>
              <a:rPr lang="ru-RU" sz="2400" dirty="0" smtClean="0"/>
              <a:t>память»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Анатолий </a:t>
            </a:r>
            <a:r>
              <a:rPr lang="ru-RU" b="1" i="1" dirty="0" smtClean="0"/>
              <a:t>      Евгеньевич </a:t>
            </a:r>
            <a:r>
              <a:rPr lang="ru-RU" b="1" i="1" dirty="0" smtClean="0"/>
              <a:t>Карпов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/>
              <a:t>(Российский и советский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/>
              <a:t> шахматист, 12-й чемпион мира)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6042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 1. </a:t>
            </a:r>
            <a:r>
              <a:rPr lang="ru-RU" b="1" u="sng" dirty="0" smtClean="0"/>
              <a:t>Формы шахматного образования в общеобразовательной школе.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Обучение шахматной игре является </a:t>
            </a:r>
            <a:r>
              <a:rPr lang="ru-RU" dirty="0" smtClean="0"/>
              <a:t>занимательным процессом</a:t>
            </a:r>
            <a:r>
              <a:rPr lang="ru-RU" dirty="0" smtClean="0"/>
              <a:t>. Поэтому очень важно донести до сознания обучающихся то, что достижение спортивного успеха возможно только при настойчивости, трудолюбии и постоянной аналитической работе. Без воспитания в себе </a:t>
            </a:r>
            <a:r>
              <a:rPr lang="ru-RU" dirty="0" smtClean="0"/>
              <a:t>привычки </a:t>
            </a:r>
            <a:r>
              <a:rPr lang="ru-RU" dirty="0" smtClean="0"/>
              <a:t>к самостоятельным занятиям, </a:t>
            </a:r>
            <a:r>
              <a:rPr lang="ru-RU" dirty="0" smtClean="0"/>
              <a:t>общей физической </a:t>
            </a:r>
            <a:r>
              <a:rPr lang="ru-RU" dirty="0" smtClean="0"/>
              <a:t>подготовки нельзя добиться серьезных результатов в шахматах. В тоже время арсенал педагога, обучающего детей курсу шахмат, состоит из </a:t>
            </a:r>
            <a:r>
              <a:rPr lang="ru-RU" dirty="0" smtClean="0"/>
              <a:t>масштабной информационной базы (МИБ).</a:t>
            </a:r>
            <a:endParaRPr lang="ru-RU" dirty="0" smtClean="0"/>
          </a:p>
          <a:p>
            <a:pPr algn="just"/>
            <a:r>
              <a:rPr lang="ru-RU" dirty="0" smtClean="0"/>
              <a:t>МИБ, </a:t>
            </a:r>
            <a:r>
              <a:rPr lang="ru-RU" dirty="0" smtClean="0"/>
              <a:t>которую формирует для себя педагог в обучении шахматам должна способствовать достижению </a:t>
            </a:r>
            <a:r>
              <a:rPr lang="ru-RU" dirty="0" smtClean="0"/>
              <a:t>шахматных </a:t>
            </a:r>
            <a:r>
              <a:rPr lang="ru-RU" dirty="0" smtClean="0"/>
              <a:t>компетенций </a:t>
            </a:r>
            <a:r>
              <a:rPr lang="ru-RU" dirty="0" smtClean="0"/>
              <a:t>обучающихся.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5444" y="359135"/>
            <a:ext cx="1834100" cy="15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1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1.1. </a:t>
            </a:r>
            <a:r>
              <a:rPr lang="ru-RU" b="1" u="sng" dirty="0" smtClean="0"/>
              <a:t>Компетенция</a:t>
            </a:r>
            <a:endParaRPr lang="ru-RU" b="1" u="sng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416205"/>
            <a:ext cx="9224949" cy="54417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Компетенция </a:t>
            </a:r>
            <a:r>
              <a:rPr lang="ru-RU" b="1" dirty="0" smtClean="0"/>
              <a:t>формируется в процессе осуществления обучающимися следующей деятельности: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b="1" dirty="0" smtClean="0"/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b="1" dirty="0" smtClean="0"/>
              <a:t>Участие в тренировочных играх, соревнованиях по шахматам;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b="1" dirty="0" smtClean="0"/>
              <a:t>Решение шахматных задач </a:t>
            </a:r>
            <a:r>
              <a:rPr lang="ru-RU" b="1" dirty="0" smtClean="0"/>
              <a:t>и композиций, </a:t>
            </a:r>
            <a:r>
              <a:rPr lang="ru-RU" b="1" dirty="0" smtClean="0"/>
              <a:t>сеансах одновременной игры.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Формирование ключевых компетенций обучающихся должно быть выражено </a:t>
            </a:r>
            <a:r>
              <a:rPr lang="ru-RU" b="1" dirty="0" smtClean="0"/>
              <a:t>на </a:t>
            </a:r>
            <a:r>
              <a:rPr lang="ru-RU" b="1" dirty="0" smtClean="0"/>
              <a:t>разных этапах: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в</a:t>
            </a:r>
            <a:r>
              <a:rPr lang="ru-RU" b="1" dirty="0" smtClean="0"/>
              <a:t> проведении педагогом инструктажей;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в</a:t>
            </a:r>
            <a:r>
              <a:rPr lang="ru-RU" b="1" dirty="0" smtClean="0"/>
              <a:t> применении индивидуальных форм работы;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в</a:t>
            </a:r>
            <a:r>
              <a:rPr lang="ru-RU" b="1" dirty="0" smtClean="0"/>
              <a:t> корректировке игры;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в</a:t>
            </a:r>
            <a:r>
              <a:rPr lang="ru-RU" b="1" dirty="0" smtClean="0"/>
              <a:t> рекомендациях по выполнению комбинаций.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Формами отслеживания роста </a:t>
            </a:r>
            <a:r>
              <a:rPr lang="ru-RU" b="1" dirty="0" smtClean="0"/>
              <a:t>компетенции </a:t>
            </a:r>
            <a:r>
              <a:rPr lang="ru-RU" b="1" dirty="0" smtClean="0"/>
              <a:t>являются: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1. Педагогическое наблюдение;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2. Учет результативности участия обучающихся в соревнованиях.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90382" cy="14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8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   1.2</a:t>
            </a:r>
            <a:r>
              <a:rPr lang="ru-RU" b="1" u="sng" dirty="0" smtClean="0"/>
              <a:t>. Интеллектуальная компетенция.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00" y="1446663"/>
            <a:ext cx="8596668" cy="541133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Интеллектуальная компетенция формируется в процессе осуществления обучающимися следующей деятельности: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AutoNum type="arabicPeriod"/>
            </a:pPr>
            <a:r>
              <a:rPr lang="ru-RU" b="1" dirty="0" smtClean="0"/>
              <a:t>Анализ и прогноз игры обучающимися;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b="1" dirty="0" smtClean="0"/>
              <a:t>Изучение специализированной литературы;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b="1" dirty="0" smtClean="0"/>
              <a:t>Просмотр и обсуждение сыгранных партий лучших (ведущих) шахматистов.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/>
              <a:t>Формирование ключевых компетенций обучающихся должно быть выражено </a:t>
            </a:r>
            <a:r>
              <a:rPr lang="ru-RU" b="1" dirty="0" smtClean="0"/>
              <a:t>на следующих этапах: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В организации педагогом консультирования при отборе тематического материала;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В проведении бесед;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В применении индивидуальных и групповых форм работы.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Формами отслеживания роста интеллектуальной предметной компетенции являются: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1. Оценка результативности участия обучаемых в соревнования и первенствах по шахматам;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2. Определение уровня эрудиции обучаемых.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995"/>
            <a:ext cx="1532238" cy="12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5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006"/>
          </a:xfrm>
        </p:spPr>
        <p:txBody>
          <a:bodyPr/>
          <a:lstStyle/>
          <a:p>
            <a:pPr algn="ctr"/>
            <a:r>
              <a:rPr lang="ru-RU" b="1" u="sng" dirty="0" smtClean="0"/>
              <a:t>1.3. Основная форма обучения.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6815"/>
            <a:ext cx="8596668" cy="44645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Основной формой обучения шахматам является индивидуально-групповая и практическая игра в группах. С шахматистами – призерами областных и региональных соревнований – заниматься лучше индивидуально. 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Другие формы обучения шахматам включают: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Теоретические занятия;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Игры (учебные, дидактические);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Тренировочные и тематические партии между обучающимися и с педагогом;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Конкурсы решения </a:t>
            </a:r>
            <a:r>
              <a:rPr lang="ru-RU" b="1" dirty="0" smtClean="0"/>
              <a:t>комбинаций и  композиций.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7341" y="221434"/>
            <a:ext cx="1548936" cy="1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6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6119"/>
          </a:xfrm>
        </p:spPr>
        <p:txBody>
          <a:bodyPr/>
          <a:lstStyle/>
          <a:p>
            <a:pPr algn="ctr"/>
            <a:r>
              <a:rPr lang="ru-RU" b="1" u="sng" dirty="0" smtClean="0"/>
              <a:t>1.4. Форма отбора.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53089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Общепризнанным является тот факт, что современная система подготовки юных шахматистов должна строится с учетов всех психических процессов ребенка, его деятельности, его индивидуально-психологических особенностей.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В связи с тем, что шахматы могут оказать неблагоприятное влияние на здоровье ребенка, то начало систематических занятий с детьми должен предшествовать медицинский отбор, задача которого прежде всего исключить или не допустить к занятиям больных детей, особенно с неустойчивой психикой и заболеваниями сердечно-сосудистой системы, так как шахматы являются такой формы спортивной деятельности, которая приводит к большой эмоциональной и интеллектуальной нагрузке на играющего.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Важнейшим фактором содействия формирования интеллектуальных способностей ребенка является создание воспитательно-образовательного </a:t>
            </a:r>
            <a:r>
              <a:rPr lang="ru-RU" dirty="0" smtClean="0"/>
              <a:t>процесса. В </a:t>
            </a:r>
            <a:r>
              <a:rPr lang="ru-RU" dirty="0" smtClean="0"/>
              <a:t>работе с родителями используются различные формы и методы работы, что делает процесс обучения детей игре в </a:t>
            </a:r>
            <a:r>
              <a:rPr lang="ru-RU" dirty="0" smtClean="0"/>
              <a:t>шахматы </a:t>
            </a:r>
            <a:r>
              <a:rPr lang="ru-RU" dirty="0" smtClean="0"/>
              <a:t>более эффективным.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983" y="609600"/>
            <a:ext cx="2448622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7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710"/>
          </a:xfrm>
        </p:spPr>
        <p:txBody>
          <a:bodyPr/>
          <a:lstStyle/>
          <a:p>
            <a:pPr algn="ctr"/>
            <a:r>
              <a:rPr lang="ru-RU" b="1" u="sng" dirty="0" smtClean="0"/>
              <a:t>1.5. Шахматное образование.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9229"/>
            <a:ext cx="8596668" cy="504817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Шахматное образование включает в себя: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Теорию </a:t>
            </a:r>
            <a:r>
              <a:rPr lang="ru-RU" b="1" dirty="0" smtClean="0"/>
              <a:t>и практику шахматной игры;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Воспитание интеллектуальной культуры;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Создание интеллектуального потенциала;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Раннее развитие у детей навыков волевой регуляции.</a:t>
            </a:r>
          </a:p>
          <a:p>
            <a:pPr marL="0" indent="0">
              <a:buNone/>
            </a:pPr>
            <a:r>
              <a:rPr lang="ru-RU" b="1" dirty="0" smtClean="0"/>
              <a:t>В зависимости от возрастных особенностей обучающихся эффективно применение тех или иных форм и методов: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Уроки, групповые и индивидуальные занятия;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Игровая деятельность, конкурсы решения задач;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Турнирная практика, разбор партий.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Работа с компьютером.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3711" y="0"/>
            <a:ext cx="1373975" cy="11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0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1135</TotalTime>
  <Words>1911</Words>
  <Application>Microsoft Office PowerPoint</Application>
  <PresentationFormat>Произвольный</PresentationFormat>
  <Paragraphs>141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                                                            </vt:lpstr>
      <vt:lpstr>МАУДО ДЮЦ «НА МОЛОДЕЖНОЙ»</vt:lpstr>
      <vt:lpstr>В интерактивном  курсе:</vt:lpstr>
      <vt:lpstr>Раздел 1. Формы шахматного образования в общеобразовательной школе. </vt:lpstr>
      <vt:lpstr>1.1. Компетенция</vt:lpstr>
      <vt:lpstr>   1.2. Интеллектуальная компетенция.</vt:lpstr>
      <vt:lpstr>1.3. Основная форма обучения.</vt:lpstr>
      <vt:lpstr>1.4. Форма отбора.</vt:lpstr>
      <vt:lpstr>1.5. Шахматное образование.</vt:lpstr>
      <vt:lpstr>ВАЖНО! И ДОКАЗАНО!</vt:lpstr>
      <vt:lpstr>ВАЖНО! И ДОКАЗАНО!  Из школьной практики. </vt:lpstr>
      <vt:lpstr>Раздел 2. Методы и технология обучения шахматам.</vt:lpstr>
      <vt:lpstr>2.1. Методы обучения. </vt:lpstr>
      <vt:lpstr>2.2. Методы воспитания, используемые при обучении шахматам.</vt:lpstr>
      <vt:lpstr>2.3. Педагогическая технология обучения. </vt:lpstr>
      <vt:lpstr>2.3. Продолжение.</vt:lpstr>
      <vt:lpstr>2.4. Методы с ИКТ. </vt:lpstr>
      <vt:lpstr>2.5. Успеваемость и мотивация. </vt:lpstr>
      <vt:lpstr>3. Ключевые правила в построении урока.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Admin</cp:lastModifiedBy>
  <cp:revision>64</cp:revision>
  <cp:lastPrinted>2022-09-30T13:10:05Z</cp:lastPrinted>
  <dcterms:created xsi:type="dcterms:W3CDTF">2022-09-27T20:24:19Z</dcterms:created>
  <dcterms:modified xsi:type="dcterms:W3CDTF">2022-10-15T14:47:09Z</dcterms:modified>
</cp:coreProperties>
</file>