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3" r:id="rId7"/>
    <p:sldId id="266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76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EAF36-B993-49AB-ABEF-26FFE6FA5181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93121-52AF-4F2F-9C42-17788D624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CD6DE8E-EC4B-4D2F-A5E7-1B6D4EEF721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7C18ABC-CE6C-4AB7-997A-6CE4FF27B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DE8E-EC4B-4D2F-A5E7-1B6D4EEF721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8ABC-CE6C-4AB7-997A-6CE4FF27B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DE8E-EC4B-4D2F-A5E7-1B6D4EEF721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8ABC-CE6C-4AB7-997A-6CE4FF27B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D6DE8E-EC4B-4D2F-A5E7-1B6D4EEF721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C18ABC-CE6C-4AB7-997A-6CE4FF27B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CD6DE8E-EC4B-4D2F-A5E7-1B6D4EEF721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7C18ABC-CE6C-4AB7-997A-6CE4FF27B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DE8E-EC4B-4D2F-A5E7-1B6D4EEF721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8ABC-CE6C-4AB7-997A-6CE4FF27B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DE8E-EC4B-4D2F-A5E7-1B6D4EEF721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8ABC-CE6C-4AB7-997A-6CE4FF27B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D6DE8E-EC4B-4D2F-A5E7-1B6D4EEF721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C18ABC-CE6C-4AB7-997A-6CE4FF27B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DE8E-EC4B-4D2F-A5E7-1B6D4EEF721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8ABC-CE6C-4AB7-997A-6CE4FF27B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D6DE8E-EC4B-4D2F-A5E7-1B6D4EEF721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C18ABC-CE6C-4AB7-997A-6CE4FF27B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D6DE8E-EC4B-4D2F-A5E7-1B6D4EEF721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C18ABC-CE6C-4AB7-997A-6CE4FF27B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D6DE8E-EC4B-4D2F-A5E7-1B6D4EEF721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C18ABC-CE6C-4AB7-997A-6CE4FF27B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886728" cy="194151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Формирование сенсорной основы восприятия музыки у глухих детей младшего 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0429915" y="5143512"/>
            <a:ext cx="45719" cy="4952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6700" y="4733925"/>
            <a:ext cx="1257300" cy="212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9813" y="4545013"/>
            <a:ext cx="4857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5072074"/>
            <a:ext cx="620713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5715016"/>
            <a:ext cx="600075" cy="55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4929198"/>
            <a:ext cx="47625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500166" y="357166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МКС(К)ОУ школа – интернат для глухих детей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5429264"/>
            <a:ext cx="5643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Учитель музыкально-ритмических  занятий: Леонтьева Надежда Борисовна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г.Нижний Новгород</a:t>
            </a:r>
          </a:p>
          <a:p>
            <a:pPr algn="ctr"/>
            <a:r>
              <a:rPr lang="ru-RU" dirty="0"/>
              <a:t>2021г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00013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Актуальность: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7715304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      Мелодическая и эмоциональная структура музыки  очень сходна с интонационной выразительностью речи, поэтому работа по формированию сенсорной основы восприятия музыки и основных её элементов является важной частью общей системы коррекционно-развивающего обучения по развитию слухового восприятия глухих школьников.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5643578"/>
            <a:ext cx="630579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286908" cy="143985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Цель</a:t>
            </a:r>
            <a:r>
              <a:rPr lang="ru-RU" sz="2400" dirty="0">
                <a:solidFill>
                  <a:schemeClr val="tx1"/>
                </a:solidFill>
              </a:rPr>
              <a:t>: Обучить детей дифференцированному восприятию на слух основных элементов музыки: темповых, ритмических и динамических соотношений.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0108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Задачи :</a:t>
            </a:r>
          </a:p>
          <a:p>
            <a:r>
              <a:rPr lang="ru-RU" sz="2400" dirty="0"/>
              <a:t>Учить детей различать, узнавать и распознавать  на слух основные свойства музыкальных звуков – высоты, силы, длительности, тембра в различных сочетаниях</a:t>
            </a:r>
          </a:p>
          <a:p>
            <a:r>
              <a:rPr lang="ru-RU" sz="2400" dirty="0"/>
              <a:t>Научить слушать и воспринимать музыку, выработать устойчивый навык пользования остаточным слухом</a:t>
            </a:r>
          </a:p>
          <a:p>
            <a:r>
              <a:rPr lang="ru-RU" sz="2400" dirty="0"/>
              <a:t>Работать над  формированием и развитием ритмико-интонационной стороны речи на основе музыкально-эмоциональной отзывчивости на  музыку,   характеризующейся  мимическими, </a:t>
            </a:r>
          </a:p>
          <a:p>
            <a:pPr>
              <a:buNone/>
            </a:pPr>
            <a:r>
              <a:rPr lang="ru-RU" dirty="0"/>
              <a:t>    </a:t>
            </a:r>
            <a:r>
              <a:rPr lang="ru-RU" sz="2400" dirty="0"/>
              <a:t>двигательными и речевыми проявлениями</a:t>
            </a:r>
          </a:p>
          <a:p>
            <a:r>
              <a:rPr lang="ru-RU" sz="2400" dirty="0"/>
              <a:t> Способствовать выявлению и развитию творческих способностей глухих детей в различных видах музыкально-художественной деятельности.</a:t>
            </a:r>
          </a:p>
          <a:p>
            <a:pPr>
              <a:buNone/>
            </a:pPr>
            <a:r>
              <a:rPr lang="ru-RU" sz="2400" dirty="0"/>
              <a:t> 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5643578"/>
            <a:ext cx="630579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141763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СОБЕННОСТИ ВОСПРИЯТИЯ МУЗЫКИ ГЛУХИМИ ДЕТЬМИ:</a:t>
            </a:r>
            <a:br>
              <a:rPr lang="ru-RU" sz="2400" dirty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643050"/>
            <a:ext cx="7786742" cy="521495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основе вибрационной чувствительности:</a:t>
            </a:r>
            <a:r>
              <a:rPr lang="ru-RU" dirty="0">
                <a:solidFill>
                  <a:srgbClr val="FFFF00"/>
                </a:solidFill>
              </a:rPr>
              <a:t>:         </a:t>
            </a:r>
            <a:r>
              <a:rPr lang="ru-RU" sz="2800" dirty="0"/>
              <a:t>отличают</a:t>
            </a:r>
            <a:r>
              <a:rPr lang="ru-RU" dirty="0"/>
              <a:t> шумовую вибрацию от музыкальной чередование аккордового звучания в быстром и медленном темпе, мелодию не воспринимают.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Зрительное восприятие:</a:t>
            </a:r>
            <a:r>
              <a:rPr lang="ru-RU" dirty="0">
                <a:solidFill>
                  <a:srgbClr val="FFFF00"/>
                </a:solidFill>
              </a:rPr>
              <a:t>: </a:t>
            </a:r>
          </a:p>
          <a:p>
            <a:pPr>
              <a:buNone/>
            </a:pPr>
            <a:r>
              <a:rPr lang="ru-RU" dirty="0"/>
              <a:t>    начало звучания, характер и эмоциональную окраску исполнения музыкальных произведений. 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Слуховое восприятие: </a:t>
            </a:r>
          </a:p>
          <a:p>
            <a:pPr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dirty="0"/>
              <a:t>способны воспринимать звуки фортепиано, преимущественно низкий и средний диапазоны.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5643578"/>
            <a:ext cx="630579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86766" cy="14176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Обучение дифференцированному  восприятию музыкальных структур: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динамика звучания (громкая, тихая, негромкая музыка)</a:t>
            </a:r>
          </a:p>
          <a:p>
            <a:pPr lvl="0"/>
            <a:r>
              <a:rPr lang="ru-RU" dirty="0"/>
              <a:t>темп (быстрый ,медленный, умеренный)</a:t>
            </a:r>
          </a:p>
          <a:p>
            <a:pPr lvl="0"/>
            <a:r>
              <a:rPr lang="ru-RU" dirty="0"/>
              <a:t>метр (двух-, трех-, четырехдольный)</a:t>
            </a:r>
          </a:p>
          <a:p>
            <a:pPr lvl="0"/>
            <a:r>
              <a:rPr lang="ru-RU" dirty="0"/>
              <a:t> характер </a:t>
            </a:r>
            <a:r>
              <a:rPr lang="ru-RU" dirty="0" err="1"/>
              <a:t>звуковедения</a:t>
            </a:r>
            <a:r>
              <a:rPr lang="ru-RU" dirty="0"/>
              <a:t> (плавная, отрывистая музыка)</a:t>
            </a:r>
          </a:p>
          <a:p>
            <a:pPr lvl="0"/>
            <a:r>
              <a:rPr lang="ru-RU" dirty="0"/>
              <a:t>ритмический рисунок мелодии</a:t>
            </a:r>
          </a:p>
          <a:p>
            <a:pPr lvl="0"/>
            <a:r>
              <a:rPr lang="ru-RU" dirty="0" err="1"/>
              <a:t>звуковысотные</a:t>
            </a:r>
            <a:r>
              <a:rPr lang="ru-RU" dirty="0"/>
              <a:t> соотношения</a:t>
            </a:r>
          </a:p>
          <a:p>
            <a:pPr lvl="0"/>
            <a:r>
              <a:rPr lang="ru-RU" dirty="0"/>
              <a:t>тембровые отношения (музыкальные инструменты, певческие голоса) </a:t>
            </a:r>
          </a:p>
          <a:p>
            <a:pPr lvl="0"/>
            <a:r>
              <a:rPr lang="ru-RU" dirty="0"/>
              <a:t>части музыкальной пьесы (двух- и трехчастная форма) 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5643578"/>
            <a:ext cx="630579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Методические приемы: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00108"/>
            <a:ext cx="8786842" cy="5500726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двигательное моделирование музыкальных структур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dirty="0"/>
              <a:t>(хлопки, элементы танца, моделирование              </a:t>
            </a:r>
            <a:r>
              <a:rPr lang="ru-RU" dirty="0" err="1"/>
              <a:t>звуковысотности</a:t>
            </a:r>
            <a:r>
              <a:rPr lang="ru-RU" dirty="0"/>
              <a:t> рукой, дирижирование)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графическое изображение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dirty="0"/>
              <a:t>(запись ритмического рисунка мелодии, нотная запись)</a:t>
            </a:r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dirty="0"/>
              <a:t>                                            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5643578"/>
            <a:ext cx="630579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 descr="C:\Documents and Settings\rythm\Рабочий стол\17032014642.jpg"/>
          <p:cNvPicPr>
            <a:picLocks noChangeAspect="1" noChangeArrowheads="1"/>
          </p:cNvPicPr>
          <p:nvPr/>
        </p:nvPicPr>
        <p:blipFill>
          <a:blip r:embed="rId3"/>
          <a:srcRect t="21868" b="26195"/>
          <a:stretch>
            <a:fillRect/>
          </a:stretch>
        </p:blipFill>
        <p:spPr bwMode="auto">
          <a:xfrm>
            <a:off x="1025524" y="4447110"/>
            <a:ext cx="6000792" cy="1384797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8572500" cy="6858000"/>
          </a:xfrm>
        </p:spPr>
        <p:txBody>
          <a:bodyPr/>
          <a:lstStyle/>
          <a:p>
            <a:pPr>
              <a:buNone/>
            </a:pP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Иллюстративый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материал:</a:t>
            </a:r>
          </a:p>
          <a:p>
            <a:pPr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(репродукции, сюжетные, предметные и конструктивные картинки, настольный театр, видео записи и др.)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-Дидактические и компьютерные игры:</a:t>
            </a:r>
          </a:p>
          <a:p>
            <a:pPr lvl="0"/>
            <a:endParaRPr lang="ru-RU" dirty="0"/>
          </a:p>
          <a:p>
            <a:pPr marL="0" lv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-Речевые упражнения под музыку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-Игра на музыкальных инструментах</a:t>
            </a:r>
          </a:p>
          <a:p>
            <a:pPr marL="0" lvl="0" indent="0">
              <a:buNone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-Предметное моделирование </a:t>
            </a:r>
          </a:p>
          <a:p>
            <a:pPr marL="0" lvl="0" indent="0">
              <a:buNone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(лесенка, соотнесение с каким либо </a:t>
            </a:r>
          </a:p>
          <a:p>
            <a:pPr marL="0" lvl="0" indent="0">
              <a:buNone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персонажем, условные знаки)</a:t>
            </a:r>
          </a:p>
          <a:p>
            <a:pPr marL="0" lv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30470" t="28166" r="3448" b="5154"/>
          <a:stretch>
            <a:fillRect/>
          </a:stretch>
        </p:blipFill>
        <p:spPr bwMode="auto">
          <a:xfrm>
            <a:off x="6732240" y="2276872"/>
            <a:ext cx="1693992" cy="1282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5D530B-BCA8-5A9F-3D1B-D684141D0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5446137"/>
            <a:ext cx="1807621" cy="13046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96204" cy="57148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Выводы: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71480"/>
            <a:ext cx="8715404" cy="628652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dirty="0"/>
              <a:t>  В конце третьего года обучения наметилась динамика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развитии слухового восприятия музыки и основных ее элементов  </a:t>
            </a:r>
            <a:r>
              <a:rPr lang="ru-RU" sz="2000" dirty="0"/>
              <a:t>глухими детьми:</a:t>
            </a:r>
          </a:p>
          <a:p>
            <a:pPr lvl="0" algn="just">
              <a:buNone/>
            </a:pPr>
            <a:r>
              <a:rPr lang="ru-RU" sz="2000" dirty="0"/>
              <a:t>  - дети с нарушениями слуха научились вслушиваться в музыкальное произведение, определять его характер и средства музыкальной выразительности;</a:t>
            </a:r>
          </a:p>
          <a:p>
            <a:pPr algn="just">
              <a:buNone/>
            </a:pPr>
            <a:r>
              <a:rPr lang="ru-RU" sz="2000" dirty="0"/>
              <a:t>  - обогатились представления детей о звучащем мире, расширился кругозор и словарный запас;</a:t>
            </a:r>
          </a:p>
          <a:p>
            <a:pPr algn="just">
              <a:buNone/>
            </a:pPr>
            <a:r>
              <a:rPr lang="ru-RU" sz="2000" dirty="0"/>
              <a:t>  - более координированными и выразительными стали движения.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/>
              <a:t>   Развивающееся слуховое восприятие глухих детей  в процессе музыкально-ритмических занятий, играет важную роль в их полноценном развитии: происходит эмоциональное развитие и развитие творческих способностей, которые проявляются           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исполнительской деятельности </a:t>
            </a:r>
            <a:r>
              <a:rPr lang="ru-RU" sz="2000" dirty="0"/>
              <a:t>(исполнение танцев, песен, инсценировок),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восприятии и воспроизведении интонационной стороны устной речи</a:t>
            </a:r>
            <a:r>
              <a:rPr lang="ru-RU" sz="2000" dirty="0"/>
              <a:t> (высотные  и динамические модуляции голоса, темп речи, ее слитность, </a:t>
            </a:r>
          </a:p>
          <a:p>
            <a:pPr algn="just">
              <a:buNone/>
            </a:pPr>
            <a:r>
              <a:rPr lang="ru-RU" sz="2000" dirty="0"/>
              <a:t>    ритмическая организация слов и фраз).</a:t>
            </a:r>
          </a:p>
          <a:p>
            <a:pPr algn="just"/>
            <a:endParaRPr lang="ru-RU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3836" y="5715016"/>
            <a:ext cx="700643" cy="714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B70C69-E46B-1A04-0D92-A905F5D1205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552" y="918012"/>
            <a:ext cx="7467600" cy="5665840"/>
          </a:xfr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Басова А.Г., Егоров С.Ф. История сурдопедагогики. Учеб. пособие для студентов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дефектол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фак. пед. ин-тов. М.: Просвещение. 1984.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Белик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И.С. Музыка против глухоты. – М., 2000.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Боскис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Р.М. Учителю о детях с нарушениями слуха. – М. 1988.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Лёве А. Развитие слуха у неслышащих детей: История. Методы. Возможности. М.: Изд. "Академия". 2003.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Медведева Е.А. Музыкальное воспитание детей с проблемами в развитии и коррекционная ритмика. М. 2002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Медведева Е.А."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Артпедагогика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арттерапия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специальном образовании. М. 2001.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Музыкально-ритмические занятия/ школа для глухих детей/ М.; НИИД АПН СССР, 1987.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Назарова Н.М. Специальная педагогика М. 2000 С.136 28. Петрушин В.И. Музыкальная психотерапия. Москва: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Владос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2000.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Речицкая Е.Г.,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Сошина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Е.А. Развитие творческого воображения младших школьников в условиях нормального и нарушенного слуха. Учеб. пособие для студ. пед. вузов. М.: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Гуманит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изд. центр ВЛАДОС. 2002.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 Соколовская Т.Р. Развитие слухового восприятия глухих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школьгиков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– М. Просвещение, 1987.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11. Теплов Б. М: Психология музыкальных способностей, Избранные труды, Т.1, 1947 33. Цыпин Г.М. Психология музыкальной деятельности. 1994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12. Яхнина Е.З. Методика музыкально-ритмических занятий с детьми, имеющими нарушения слуха. Учеб. пособие для студ.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высш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учеб. заведений. М.: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Гуманит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изд. центр ВЛАДОС. 2003.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13. Яхнина Е.З. Развитие восприятия музыки глухими школьниками. ВПН СССР, 1989.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14. Яхнина Е.З. Содержание и организация музыкально-ритмических занятий в подготовительном классе школы для глухих детей. М.: 1991.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15.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Яшунская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Г.И. Музыкальное воспитание глухих дошкольников. М.; Просвещение, 1997.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2BE75-F7F9-A9B3-D079-EB9C32400F01}"/>
              </a:ext>
            </a:extLst>
          </p:cNvPr>
          <p:cNvSpPr txBox="1"/>
          <p:nvPr/>
        </p:nvSpPr>
        <p:spPr>
          <a:xfrm>
            <a:off x="2817504" y="548680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4027576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972</TotalTime>
  <Words>907</Words>
  <Application>Microsoft Office PowerPoint</Application>
  <PresentationFormat>Экран (4:3)</PresentationFormat>
  <Paragraphs>76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Формирование сенсорной основы восприятия музыки у глухих детей младшего школьного возраста</vt:lpstr>
      <vt:lpstr>Актуальность:</vt:lpstr>
      <vt:lpstr>Цель: Обучить детей дифференцированному восприятию на слух основных элементов музыки: темповых, ритмических и динамических соотношений.</vt:lpstr>
      <vt:lpstr>      ОСОБЕННОСТИ ВОСПРИЯТИЯ МУЗЫКИ ГЛУХИМИ ДЕТЬМИ: </vt:lpstr>
      <vt:lpstr>Обучение дифференцированному  восприятию музыкальных структур:</vt:lpstr>
      <vt:lpstr> Методические приемы: </vt:lpstr>
      <vt:lpstr>Презентация PowerPoint</vt:lpstr>
      <vt:lpstr>Выводы:</vt:lpstr>
      <vt:lpstr>Презентация PowerPoint</vt:lpstr>
    </vt:vector>
  </TitlesOfParts>
  <Company>sth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сенсорной основы восприятия музыки у глухих детей младшего школьного возраста</dc:title>
  <dc:creator>rythm</dc:creator>
  <cp:lastModifiedBy>ritmika</cp:lastModifiedBy>
  <cp:revision>95</cp:revision>
  <dcterms:created xsi:type="dcterms:W3CDTF">2014-03-05T06:23:49Z</dcterms:created>
  <dcterms:modified xsi:type="dcterms:W3CDTF">2022-05-25T14:35:47Z</dcterms:modified>
</cp:coreProperties>
</file>