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7" r:id="rId3"/>
    <p:sldId id="261" r:id="rId4"/>
    <p:sldId id="259" r:id="rId5"/>
    <p:sldId id="262" r:id="rId6"/>
    <p:sldId id="263" r:id="rId7"/>
    <p:sldId id="276" r:id="rId8"/>
    <p:sldId id="275" r:id="rId9"/>
    <p:sldId id="277" r:id="rId10"/>
    <p:sldId id="280" r:id="rId11"/>
    <p:sldId id="272" r:id="rId12"/>
    <p:sldId id="271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p" initials="h" lastIdx="1" clrIdx="0">
    <p:extLst>
      <p:ext uri="{19B8F6BF-5375-455C-9EA6-DF929625EA0E}">
        <p15:presenceInfo xmlns:p15="http://schemas.microsoft.com/office/powerpoint/2012/main" userId="hp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91" autoAdjust="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60F400-C2A8-4857-8826-D47B33F91B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F2F4BA-F18C-4705-8E27-427ACC3CFD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D87810-AE6C-4665-888D-69C4D46BE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576D-AC5B-4A77-AD4B-E2DF04D59186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E2A12A-8B6D-4828-B87F-7CFAEC821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8C635B-725B-4F81-8833-E7A8285D0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31BE5-68CF-4430-81A3-BF60FB54FF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972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60751B-45E3-4B59-A7D6-77227F845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49FEC7-1930-4066-9F88-4ADC3CF5B8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F217E5-678F-4D0C-8F6B-A9CC84395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576D-AC5B-4A77-AD4B-E2DF04D59186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3283D2-72D0-4218-BC71-9FE1D9DCA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76B1A7-CAFD-4673-B4B8-86CA2CEFC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31BE5-68CF-4430-81A3-BF60FB54FF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542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F760CA-8449-48EC-AF98-B70BE3BCC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A35AA89-B404-4352-9E91-7B9CE80B5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F880E5-2520-452D-909A-037543959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576D-AC5B-4A77-AD4B-E2DF04D59186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F91F9F-3B68-481E-91F1-1EF7680BF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9E9869-041E-48E3-9DCA-3FFC5B437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31BE5-68CF-4430-81A3-BF60FB54FF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817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7F940-AD37-4736-8CDB-0170EF19E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BA4175-90BE-492D-907C-26D0694A08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E10B736-FC9A-4FE8-8435-9293819FE5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8333E9D-F3FF-454A-9A14-0A1A6EC3C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576D-AC5B-4A77-AD4B-E2DF04D59186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5AB01F0-1391-4250-B4EF-FE4F1AF4A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083EDDB-276F-4194-B975-6E1742651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31BE5-68CF-4430-81A3-BF60FB54FF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51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70F351-BDEC-45B7-8143-246778C31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462F66-8318-49BE-A389-A02667867C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C62C29A-85B2-454C-866F-BF8A946836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DA3443E-4614-486F-AB7D-B37C1FD5EB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FEBDACC-F6FA-45AF-B6F4-8D8161CDB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70EC29-147B-4DC2-AFBC-0910928DE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576D-AC5B-4A77-AD4B-E2DF04D59186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0B1F504-8C10-4C8C-89A0-2BD60AE62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E3A0281-2F7B-4AF9-B16B-98DC9B064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31BE5-68CF-4430-81A3-BF60FB54FF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440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901ABD-BB62-404E-A288-6E353D10D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0AC8BB5-18F6-4DA1-B37E-AE92C178A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576D-AC5B-4A77-AD4B-E2DF04D59186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EC5A91E-01F3-41C7-91FE-7855F8C97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5229DF1-F692-4E7C-9E06-828071BD7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31BE5-68CF-4430-81A3-BF60FB54FF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134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30FFF91-05E8-408C-9CEC-21A943723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576D-AC5B-4A77-AD4B-E2DF04D59186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DB9057D-0467-43C5-B3D9-D054FBAA1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7212143-D7E3-4E7F-BCE9-EB5A89BDC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31BE5-68CF-4430-81A3-BF60FB54FF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983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9BD328-CAC0-4935-9146-883C82CA2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FD0E4D-6764-49E4-A5C8-1ABC71676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65BAF12-26EC-4D4F-89C4-DF9FE2D974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D941C3A-16D0-478F-BF6F-8ECA4A230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576D-AC5B-4A77-AD4B-E2DF04D59186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2E1B528-B52C-42D4-854C-8F7761C32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1D50AF3-1C3B-48AD-9B94-4C20C9C68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31BE5-68CF-4430-81A3-BF60FB54FF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525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6C5BE9-A84B-4115-BB4D-3B6993FDA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3675EF9-AA20-4672-B93D-C7D6D4C7C5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60462F4-8843-4EAD-91D5-15AC3F5CC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36F0EB3-A855-4B86-B0AC-481A5608D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576D-AC5B-4A77-AD4B-E2DF04D59186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C2F723-6A02-4477-8E30-2D944831E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1A75A1D-7A78-43BD-9808-570D60A6C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31BE5-68CF-4430-81A3-BF60FB54FF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256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0DF8B9-3718-4BBE-B7E8-C430ADB5E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E32773C-9691-4FA7-B273-A6BBD303B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8A67F6-191B-4AEE-AB1D-210421FE0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576D-AC5B-4A77-AD4B-E2DF04D59186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25728D-B5A5-45FA-AA6F-EB184A412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654B2D-5164-47A1-8E6E-F2F90865F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31BE5-68CF-4430-81A3-BF60FB54FF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760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CF2F02B-E646-4CC0-9997-D725257214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76160DD-B705-4E45-8189-C9F7F269EB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8F6465-D928-40C6-BFCC-885635BFD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576D-AC5B-4A77-AD4B-E2DF04D59186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2AE5AC-1584-4A70-BD79-A80478D83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503C49-5789-4220-8111-21B7BC273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31BE5-68CF-4430-81A3-BF60FB54FF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218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2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FC4F8E-F765-4DE1-8E7C-532A6AE8C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DF3CC9-2256-4C8B-AC95-22AC232A95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B840EB-04DB-4947-9034-983BA8A357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7576D-AC5B-4A77-AD4B-E2DF04D59186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ED77DC-CDFA-4D82-B05C-04F23CA94B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84F063-9DC7-4A40-BDBC-AF8ECF7617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31BE5-68CF-4430-81A3-BF60FB54FF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625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F466FD7-083D-4164-8B81-833EEA884A62}"/>
              </a:ext>
            </a:extLst>
          </p:cNvPr>
          <p:cNvSpPr/>
          <p:nvPr/>
        </p:nvSpPr>
        <p:spPr>
          <a:xfrm>
            <a:off x="530943" y="162232"/>
            <a:ext cx="109138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  по окружающему миру старшей группы</a:t>
            </a:r>
            <a:endParaRPr lang="ru-RU" sz="40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E5AF643-8E9A-4AA7-BAF6-1278B79FE705}"/>
              </a:ext>
            </a:extLst>
          </p:cNvPr>
          <p:cNvSpPr/>
          <p:nvPr/>
        </p:nvSpPr>
        <p:spPr>
          <a:xfrm>
            <a:off x="2466474" y="808563"/>
            <a:ext cx="8344094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5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ОВОЩИ И ФРУКТЫ -  полезные ПРОДУКТЫ»</a:t>
            </a:r>
            <a:endParaRPr lang="ru-RU" sz="5400" b="1" dirty="0">
              <a:solidFill>
                <a:srgbClr val="002060"/>
              </a:solidFill>
            </a:endParaRPr>
          </a:p>
          <a:p>
            <a:pPr algn="ctr"/>
            <a:r>
              <a:rPr lang="ru-RU" sz="2800" b="1" dirty="0">
                <a:solidFill>
                  <a:srgbClr val="002060"/>
                </a:solidFill>
              </a:rPr>
              <a:t>Выполнила: воспитатель </a:t>
            </a:r>
            <a:r>
              <a:rPr lang="ru-RU" sz="2800" b="1" dirty="0" err="1">
                <a:solidFill>
                  <a:srgbClr val="002060"/>
                </a:solidFill>
              </a:rPr>
              <a:t>Жмуйдецкая</a:t>
            </a:r>
            <a:r>
              <a:rPr lang="ru-RU" sz="2800" b="1" dirty="0">
                <a:solidFill>
                  <a:srgbClr val="002060"/>
                </a:solidFill>
              </a:rPr>
              <a:t> Л.А.</a:t>
            </a:r>
          </a:p>
          <a:p>
            <a:pPr algn="ctr"/>
            <a:r>
              <a:rPr lang="ru-RU" sz="2800" b="1" dirty="0">
                <a:solidFill>
                  <a:srgbClr val="002060"/>
                </a:solidFill>
              </a:rPr>
              <a:t>Тип проекта: информационно- познавательный.</a:t>
            </a:r>
          </a:p>
          <a:p>
            <a:pPr algn="ctr"/>
            <a:r>
              <a:rPr lang="ru-RU" sz="2800" b="1" dirty="0">
                <a:solidFill>
                  <a:srgbClr val="002060"/>
                </a:solidFill>
              </a:rPr>
              <a:t>Участники проекта: дети подготовительной группы, воспитатели, родители.</a:t>
            </a:r>
          </a:p>
          <a:p>
            <a:pPr algn="r"/>
            <a:r>
              <a:rPr lang="ru-RU" sz="2800" b="1" dirty="0">
                <a:solidFill>
                  <a:srgbClr val="002060"/>
                </a:solidFill>
              </a:rPr>
              <a:t>           </a:t>
            </a:r>
            <a:r>
              <a:rPr lang="ru-RU" sz="2400" b="1" dirty="0">
                <a:solidFill>
                  <a:srgbClr val="002060"/>
                </a:solidFill>
              </a:rPr>
              <a:t>Срок реализации: краткосрочный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87F3E80-567D-4F23-BEFA-22FBDA0E9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20" y="3992056"/>
            <a:ext cx="47625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632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3183C1F-B909-492E-B862-61F6FC669834}"/>
              </a:ext>
            </a:extLst>
          </p:cNvPr>
          <p:cNvSpPr/>
          <p:nvPr/>
        </p:nvSpPr>
        <p:spPr>
          <a:xfrm>
            <a:off x="206477" y="280219"/>
            <a:ext cx="1154798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Актуальность</a:t>
            </a:r>
            <a:r>
              <a:rPr lang="ru-RU" sz="3200" dirty="0">
                <a:solidFill>
                  <a:srgbClr val="FF0000"/>
                </a:solidFill>
              </a:rPr>
              <a:t>: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именно в детстве закладываются основы здоровой организации жизни ребенка на будущее. Важно, чтобы у ребенка сформировалось представление об устойчивой взаимосвязи благополучия организма и питания (причем разнообразного). Необходимо каждый день находить слова, примеры, раскрывающие перед ребенком пользу (или ее отсутствие) того или иного блюда, продукта. Поэтому так важно дать детям представления о витаминах, об их пользе для здоровья человека, о содержании тех или иных витаминов в овощах и фруктах. Не менее важно дать детям знания о культуре питания, его значимости, о взаимосвязи здоровья и питания.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Данный проект предназначен для детей дошкольного возраста и ориентирован на изучение вопросов, связанных с сохранением здоровья человека. Работа над проектом направлена на систематизирование и расширение знаний детей об овощах и фруктах; ознакомление детей с витаминами, раскрытие их значение для здоровья человека; на закрепление знаний о гигиене питания и бережном отношении к своему здоровью. Проект объединит педагога, родителей и детей в общей творческой работе.</a:t>
            </a:r>
            <a:endParaRPr lang="ru-RU" sz="2400" b="1" i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64180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1BCD59B-D59C-447A-B146-BBA5CFC032B8}"/>
              </a:ext>
            </a:extLst>
          </p:cNvPr>
          <p:cNvSpPr/>
          <p:nvPr/>
        </p:nvSpPr>
        <p:spPr>
          <a:xfrm>
            <a:off x="339213" y="280220"/>
            <a:ext cx="11488993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Цель: </a:t>
            </a:r>
            <a:r>
              <a:rPr lang="ru-RU" sz="2400" b="1" dirty="0">
                <a:solidFill>
                  <a:srgbClr val="002060"/>
                </a:solidFill>
              </a:rPr>
              <a:t>расширение представления детей об овощах и фруктах, их полезных свойствах; развитие сенсорных навыков, познавательного интереса, речи.</a:t>
            </a:r>
          </a:p>
          <a:p>
            <a:pPr algn="just" fontAlgn="base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Задачи:</a:t>
            </a:r>
          </a:p>
          <a:p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Обучающие: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>
                <a:solidFill>
                  <a:srgbClr val="002060"/>
                </a:solidFill>
              </a:rPr>
              <a:t>учить детей делать выбор в питании в пользу фруктов и овощей; познакомить детей с витаминами А, В, С, раскрыть их значение для человека; обогащать личный опыт детей знаниями о фруктах и овощах, их способе произрастания (сад, огород) .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Развивающие: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 </a:t>
            </a:r>
            <a:r>
              <a:rPr lang="ru-RU" sz="2400" b="1" dirty="0">
                <a:solidFill>
                  <a:srgbClr val="002060"/>
                </a:solidFill>
              </a:rPr>
              <a:t>развивать устойчивый интерес к окружающему миру;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развивать словарный запас; развивать кругозор детей; развивать моторику.</a:t>
            </a:r>
          </a:p>
          <a:p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Воспитательные:</a:t>
            </a:r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rgbClr val="002060"/>
                </a:solidFill>
              </a:rPr>
              <a:t>воспитывать гигиену питания и бережное отношение к своему здоровью. Дать возможность проявить творческую инициативу, эмоциональную восприимчивость. Воспитывать умения правильно выбирать продукты для здорового питания.</a:t>
            </a:r>
          </a:p>
          <a:p>
            <a:endParaRPr lang="ru-RU" sz="2400" b="1" dirty="0">
              <a:solidFill>
                <a:srgbClr val="002060"/>
              </a:solidFill>
            </a:endParaRPr>
          </a:p>
          <a:p>
            <a:pPr algn="just" fontAlgn="base"/>
            <a:endParaRPr lang="ru-RU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7814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D20C334-58CC-42DC-962E-1210DC728CCA}"/>
              </a:ext>
            </a:extLst>
          </p:cNvPr>
          <p:cNvSpPr/>
          <p:nvPr/>
        </p:nvSpPr>
        <p:spPr>
          <a:xfrm>
            <a:off x="309716" y="265471"/>
            <a:ext cx="11606981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Ожидаемые результаты:</a:t>
            </a:r>
            <a:endParaRPr lang="ru-RU" sz="2800" b="1" i="0" dirty="0">
              <a:solidFill>
                <a:srgbClr val="00B050"/>
              </a:solidFill>
            </a:endParaRPr>
          </a:p>
          <a:p>
            <a:r>
              <a:rPr lang="ru-RU" sz="2800" b="1" dirty="0">
                <a:solidFill>
                  <a:srgbClr val="000000"/>
                </a:solidFill>
              </a:rPr>
              <a:t> </a:t>
            </a:r>
            <a:r>
              <a:rPr lang="ru-RU" sz="2800" b="1" dirty="0">
                <a:solidFill>
                  <a:srgbClr val="002060"/>
                </a:solidFill>
              </a:rPr>
              <a:t>дети узнают много нового о витаминах, содержащихся в овощах и фруктах, получат практические навыки по приготовлению салатов. Все дети научатся красиво накрывать стол для чайной церемонии. Дети будут уметь классифицировать овощи и фрукты, выбирать наиболее полезные. Знать содержание в них определенных витаминов и их значение для здоровья организма. Родители грамотно и творчески будут относиться к вопросам правильного питания и воспитания здорового образа жизни у своих детей.</a:t>
            </a:r>
            <a:endParaRPr lang="ru-RU" sz="2800" b="1" i="0" dirty="0">
              <a:solidFill>
                <a:srgbClr val="00B050"/>
              </a:solidFill>
            </a:endParaRPr>
          </a:p>
          <a:p>
            <a:r>
              <a:rPr lang="ru-RU" sz="2800" b="1" dirty="0">
                <a:solidFill>
                  <a:srgbClr val="000000"/>
                </a:solidFill>
              </a:rPr>
              <a:t> </a:t>
            </a:r>
            <a:r>
              <a:rPr lang="ru-RU" sz="2800" b="1" dirty="0">
                <a:solidFill>
                  <a:srgbClr val="002060"/>
                </a:solidFill>
              </a:rPr>
              <a:t>Дети станут более выносливыми, жизнерадостными, узнают, и правильно будут придумывать названия салатов из овощей и  фруктов. Не привередничать во время еды.</a:t>
            </a:r>
            <a:endParaRPr lang="ru-RU" sz="2800" b="1" i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340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780397-3FA7-4DC0-81DB-D39F568BA338}"/>
              </a:ext>
            </a:extLst>
          </p:cNvPr>
          <p:cNvSpPr/>
          <p:nvPr/>
        </p:nvSpPr>
        <p:spPr>
          <a:xfrm>
            <a:off x="309715" y="351235"/>
            <a:ext cx="11754465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 включает в себя три этапа:</a:t>
            </a:r>
          </a:p>
          <a:p>
            <a:r>
              <a:rPr lang="ru-RU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1.Подготовительный</a:t>
            </a:r>
            <a:r>
              <a:rPr lang="ru-RU" sz="2800" dirty="0">
                <a:solidFill>
                  <a:srgbClr val="002060"/>
                </a:solidFill>
              </a:rPr>
              <a:t>. </a:t>
            </a:r>
            <a:r>
              <a:rPr lang="ru-RU" sz="2800" b="1" dirty="0">
                <a:solidFill>
                  <a:srgbClr val="002060"/>
                </a:solidFill>
              </a:rPr>
              <a:t>Сообщение темы проекта детям и родителям с целью привлечения их к совместной деятельности. Знакомство с планом работы, распределение обязанностей с учётом пожеланий и возможностей родителей. Диагностика имеющихся представлений о здоровом питании и употреблении витаминов. Подбор дидактических игр. Подбор сюжетно-ролевых игр. Подготовка методического обеспечения. Анкетирование родителей.</a:t>
            </a:r>
          </a:p>
          <a:p>
            <a:pPr algn="just" fontAlgn="base"/>
            <a:r>
              <a:rPr lang="ru-RU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2.Основной</a:t>
            </a:r>
            <a:r>
              <a:rPr lang="ru-RU" sz="2800" b="1" dirty="0">
                <a:solidFill>
                  <a:srgbClr val="002060"/>
                </a:solidFill>
              </a:rPr>
              <a:t>. Реализация плановых мероприятий. Практическая деятельность.</a:t>
            </a:r>
          </a:p>
          <a:p>
            <a:pPr algn="just" fontAlgn="base"/>
            <a:r>
              <a:rPr lang="ru-RU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3.Заключительный</a:t>
            </a:r>
            <a:r>
              <a:rPr lang="ru-RU" sz="2800" dirty="0">
                <a:solidFill>
                  <a:srgbClr val="002060"/>
                </a:solidFill>
              </a:rPr>
              <a:t>. </a:t>
            </a:r>
            <a:r>
              <a:rPr lang="ru-RU" sz="2800" b="1" dirty="0">
                <a:solidFill>
                  <a:srgbClr val="002060"/>
                </a:solidFill>
              </a:rPr>
              <a:t>Анализ и обобщение результатов полученных в процессе познавательно-творческой деятельности детей. Выставка работ совместно с родителями.</a:t>
            </a:r>
          </a:p>
        </p:txBody>
      </p:sp>
    </p:spTree>
    <p:extLst>
      <p:ext uri="{BB962C8B-B14F-4D97-AF65-F5344CB8AC3E}">
        <p14:creationId xmlns:p14="http://schemas.microsoft.com/office/powerpoint/2010/main" val="2181698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A9E21CC-CBF9-437B-AE59-3C1BD818D1FE}"/>
              </a:ext>
            </a:extLst>
          </p:cNvPr>
          <p:cNvSpPr/>
          <p:nvPr/>
        </p:nvSpPr>
        <p:spPr>
          <a:xfrm>
            <a:off x="132735" y="353961"/>
            <a:ext cx="11562736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Планирование мероприятий по реализации проекта .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Познание.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2060"/>
                </a:solidFill>
              </a:rPr>
              <a:t>Беседа «Польза витаминов для человека»;  «Где найти витамины осенью?» Самоанализ своего здоровья и забота о нем” (какое у тебя здоровье и как ты о нем заботишься) Составление рассказа ”Вкусные истории”(истории как готовятся салаты, чаи, соки)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«Витамины я люблю – быть здоровым я хочу»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Коммуникация. </a:t>
            </a:r>
            <a:r>
              <a:rPr lang="ru-RU" sz="2400" b="1" dirty="0">
                <a:solidFill>
                  <a:srgbClr val="002060"/>
                </a:solidFill>
              </a:rPr>
              <a:t>Развитие речи. Рассматривание сюжетных картинок по теме.  Отгадывание  загадок. С/Р игра «Овощной магазин»; «Семья»; «День рождения  </a:t>
            </a:r>
            <a:r>
              <a:rPr lang="ru-RU" sz="2400" b="1" dirty="0" err="1">
                <a:solidFill>
                  <a:srgbClr val="002060"/>
                </a:solidFill>
              </a:rPr>
              <a:t>Ушастика</a:t>
            </a:r>
            <a:r>
              <a:rPr lang="ru-RU" sz="2400" b="1" dirty="0">
                <a:solidFill>
                  <a:srgbClr val="002060"/>
                </a:solidFill>
              </a:rPr>
              <a:t>»; «Поликлиника»</a:t>
            </a:r>
          </a:p>
          <a:p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Чтение художественной литературы. 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Рассказ «Очень вкусный пирог»(Даниил Хармс)</a:t>
            </a:r>
            <a:r>
              <a:rPr lang="ru-RU" sz="2400" dirty="0"/>
              <a:t> </a:t>
            </a:r>
            <a:r>
              <a:rPr lang="ru-RU" sz="2400" b="1" dirty="0">
                <a:solidFill>
                  <a:srgbClr val="002060"/>
                </a:solidFill>
              </a:rPr>
              <a:t>Знакомство с стихотворением «Овощи» </a:t>
            </a:r>
            <a:r>
              <a:rPr lang="ru-RU" sz="2400" b="1" dirty="0" err="1">
                <a:solidFill>
                  <a:srgbClr val="002060"/>
                </a:solidFill>
              </a:rPr>
              <a:t>Ю.Тувим</a:t>
            </a:r>
            <a:r>
              <a:rPr lang="ru-RU" sz="2400" b="1" dirty="0">
                <a:solidFill>
                  <a:srgbClr val="002060"/>
                </a:solidFill>
              </a:rPr>
              <a:t>; </a:t>
            </a:r>
            <a:r>
              <a:rPr lang="ru-RU" sz="2400" b="1" dirty="0" err="1">
                <a:solidFill>
                  <a:srgbClr val="002060"/>
                </a:solidFill>
              </a:rPr>
              <a:t>С.Михалков</a:t>
            </a:r>
            <a:r>
              <a:rPr lang="ru-RU" sz="2400" b="1" dirty="0">
                <a:solidFill>
                  <a:srgbClr val="002060"/>
                </a:solidFill>
              </a:rPr>
              <a:t> «Спор овощей»; </a:t>
            </a:r>
            <a:r>
              <a:rPr lang="ru-RU" sz="2400" b="1" dirty="0" err="1">
                <a:solidFill>
                  <a:srgbClr val="002060"/>
                </a:solidFill>
              </a:rPr>
              <a:t>В.Сутеев</a:t>
            </a:r>
            <a:r>
              <a:rPr lang="ru-RU" sz="2400" b="1" dirty="0">
                <a:solidFill>
                  <a:srgbClr val="002060"/>
                </a:solidFill>
              </a:rPr>
              <a:t> «Мешок яблок».</a:t>
            </a:r>
            <a:r>
              <a:rPr lang="ru-RU" sz="2400" dirty="0"/>
              <a:t> </a:t>
            </a:r>
            <a:r>
              <a:rPr lang="ru-RU" sz="2400" b="1" dirty="0">
                <a:solidFill>
                  <a:srgbClr val="002060"/>
                </a:solidFill>
              </a:rPr>
              <a:t>Д. Родари «Приключения Чиполлино»</a:t>
            </a:r>
          </a:p>
          <a:p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Художественное творчество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</a:t>
            </a:r>
            <a:r>
              <a:rPr lang="ru-RU" sz="2400" b="1" dirty="0">
                <a:solidFill>
                  <a:srgbClr val="002060"/>
                </a:solidFill>
              </a:rPr>
              <a:t>Аппликация: «Натюрморт»; Рисование: «Самые здоровые жители овощной улицы «Сезам»; Лепка: «Овощи для салата»; «Блюдо с фруктами»</a:t>
            </a:r>
          </a:p>
        </p:txBody>
      </p:sp>
    </p:spTree>
    <p:extLst>
      <p:ext uri="{BB962C8B-B14F-4D97-AF65-F5344CB8AC3E}">
        <p14:creationId xmlns:p14="http://schemas.microsoft.com/office/powerpoint/2010/main" val="1695938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B993E3D-746B-401F-8C45-B28B57C2FF96}"/>
              </a:ext>
            </a:extLst>
          </p:cNvPr>
          <p:cNvSpPr/>
          <p:nvPr/>
        </p:nvSpPr>
        <p:spPr>
          <a:xfrm>
            <a:off x="427703" y="368711"/>
            <a:ext cx="1125302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Дидактические игры:  </a:t>
            </a:r>
            <a:r>
              <a:rPr lang="ru-RU" sz="2800" b="1" dirty="0">
                <a:solidFill>
                  <a:srgbClr val="002060"/>
                </a:solidFill>
              </a:rPr>
              <a:t>«Что лишнее?»; «Попробуй и отгадай»; «Чудесный мешочек»; «Вершки-корешки». Настольные игры: 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« Разрезные картинки»; «Домино»; «Лото» </a:t>
            </a:r>
          </a:p>
          <a:p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Совместная деятельность: </a:t>
            </a:r>
            <a:r>
              <a:rPr lang="ru-RU" sz="2800" b="1" dirty="0" err="1">
                <a:solidFill>
                  <a:srgbClr val="002060"/>
                </a:solidFill>
              </a:rPr>
              <a:t>Дид</a:t>
            </a:r>
            <a:r>
              <a:rPr lang="ru-RU" sz="2800" b="1" dirty="0">
                <a:solidFill>
                  <a:srgbClr val="002060"/>
                </a:solidFill>
              </a:rPr>
              <a:t>/игры; Знакомство с трудом повара (экскурсия на кухню). «Загадки с грядки».  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Развлечение: «Собираем урожай!»</a:t>
            </a:r>
          </a:p>
          <a:p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с родителями:</a:t>
            </a:r>
            <a:r>
              <a:rPr lang="ru-RU" sz="2800" b="1" dirty="0">
                <a:solidFill>
                  <a:srgbClr val="002060"/>
                </a:solidFill>
              </a:rPr>
              <a:t> подбор пословиц, загадок и стихов про овощи.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Помощь родителей в оформлении книжного уголка по теме.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Оформление папки-передвижки на тему: «Что ребенок должен знать о витаминах»; Рекомендации по чтению и беседам по сказкам; рекомендации о просмотре мультфильма «Мудрые сказки Тётушки Совы»(про овощи); создание выставки «Витаминные поделки!»</a:t>
            </a:r>
          </a:p>
        </p:txBody>
      </p:sp>
    </p:spTree>
    <p:extLst>
      <p:ext uri="{BB962C8B-B14F-4D97-AF65-F5344CB8AC3E}">
        <p14:creationId xmlns:p14="http://schemas.microsoft.com/office/powerpoint/2010/main" val="1023794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AF6916-F223-473D-BF27-F58F7D35F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206" y="1"/>
            <a:ext cx="10955594" cy="134836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Художественное творчество.</a:t>
            </a:r>
            <a:br>
              <a:rPr lang="ru-RU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solidFill>
                  <a:srgbClr val="FF0000"/>
                </a:solidFill>
              </a:rPr>
              <a:t>«Загадки и отгадки»</a:t>
            </a:r>
            <a:endParaRPr lang="ru-RU" dirty="0"/>
          </a:p>
        </p:txBody>
      </p:sp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C9CAB16E-133B-7AC4-59EC-B7E75A66796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510" y="3544427"/>
            <a:ext cx="2866128" cy="29885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Объект 3">
            <a:extLst>
              <a:ext uri="{FF2B5EF4-FFF2-40B4-BE49-F238E27FC236}">
                <a16:creationId xmlns:a16="http://schemas.microsoft.com/office/drawing/2014/main" id="{81A097F6-529F-EEC5-B2F3-932E8C88CC7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11" t="9019" b="7481"/>
          <a:stretch/>
        </p:blipFill>
        <p:spPr>
          <a:xfrm rot="10800000">
            <a:off x="276294" y="859861"/>
            <a:ext cx="2997979" cy="352925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8293AE2-00E3-4FF7-8AED-481CE1277A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750" y="3544427"/>
            <a:ext cx="3489156" cy="284067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D1FD23F-75E8-4E97-89CA-C7971C2D49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574" y="324993"/>
            <a:ext cx="2730388" cy="29885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661538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6A21FC-B32C-4489-8F50-96A7BF985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8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«Угадай на вкус!»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04317E01-DE7B-475B-BA27-30A2E72BF6E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2440" y="1825625"/>
            <a:ext cx="5181600" cy="38862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E385CF70-6FCE-4320-9424-7D3C7448DD2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490" y="1825625"/>
            <a:ext cx="3943861" cy="435133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525267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A6B965-F90C-41AA-99B6-658BF9195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50720"/>
          </a:xfrm>
        </p:spPr>
        <p:txBody>
          <a:bodyPr>
            <a:normAutofit/>
          </a:bodyPr>
          <a:lstStyle/>
          <a:p>
            <a:pPr algn="ctr"/>
            <a:r>
              <a:rPr lang="ru-RU" sz="6600" b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Мастер-класс</a:t>
            </a:r>
            <a:endParaRPr lang="ru-RU" sz="6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58F82DF9-8FC1-4FBC-80C8-588B1706275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73966" y="1415846"/>
            <a:ext cx="3686795" cy="276509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Объект 4">
            <a:extLst>
              <a:ext uri="{FF2B5EF4-FFF2-40B4-BE49-F238E27FC236}">
                <a16:creationId xmlns:a16="http://schemas.microsoft.com/office/drawing/2014/main" id="{959EE50E-EF78-49EB-8F57-CDC8723F1CC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179863" y="3973966"/>
            <a:ext cx="3353859" cy="251539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45BA6AD-EFAC-4ADE-9012-79C87DAA7C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823" y="1415846"/>
            <a:ext cx="4095105" cy="303158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744768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830C51-EF52-4679-A9A3-2CA2EBDDC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206" y="1"/>
            <a:ext cx="10955594" cy="1690688"/>
          </a:xfrm>
        </p:spPr>
        <p:txBody>
          <a:bodyPr/>
          <a:lstStyle/>
          <a:p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Оценка результатов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523C9F-CDD2-4C61-8D8D-8648B4BEC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206" y="1268361"/>
            <a:ext cx="10955594" cy="4908602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 </a:t>
            </a:r>
            <a:r>
              <a:rPr lang="ru-RU" b="1" dirty="0">
                <a:solidFill>
                  <a:srgbClr val="002060"/>
                </a:solidFill>
              </a:rPr>
              <a:t> В ходе проекта были выполнены цели и задачи, поставленные перед воспитателем. Дети получили достаточный объём знаний по данной теме.</a:t>
            </a:r>
          </a:p>
          <a:p>
            <a:r>
              <a:rPr lang="ru-RU" b="1" dirty="0">
                <a:solidFill>
                  <a:srgbClr val="002060"/>
                </a:solidFill>
              </a:rPr>
              <a:t>Дети узнали, как выращивают овощи, осуществляют уход за растениями, каковы плоды на вкус, какие витамины содержатся в овощах,  как они влияют на здоровье людей и как здоровое питание влияет на человека.</a:t>
            </a:r>
          </a:p>
          <a:p>
            <a:r>
              <a:rPr lang="ru-RU" b="1" dirty="0">
                <a:solidFill>
                  <a:srgbClr val="002060"/>
                </a:solidFill>
              </a:rPr>
              <a:t>С помощью различных занятий и игр дети последовательно достигали  цели, проявляя внимание и настойчивость.</a:t>
            </a:r>
          </a:p>
          <a:p>
            <a:r>
              <a:rPr lang="ru-RU" b="1" dirty="0">
                <a:solidFill>
                  <a:srgbClr val="002060"/>
                </a:solidFill>
              </a:rPr>
              <a:t>Активное изучение художественной литературы позволило детям  узнать много загадок, стихотворений, поговорок, пословиц об овощах.</a:t>
            </a:r>
          </a:p>
          <a:p>
            <a:r>
              <a:rPr lang="ru-RU" b="1" dirty="0">
                <a:solidFill>
                  <a:srgbClr val="002060"/>
                </a:solidFill>
              </a:rPr>
              <a:t>А главное дети поняли что всё, что приготовлено из овощей нужно  кушать  потому, что это полезно и необходимо.</a:t>
            </a: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9736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2C3C8E4-CCB0-4562-9CFB-954D97B92BB0}"/>
              </a:ext>
            </a:extLst>
          </p:cNvPr>
          <p:cNvSpPr/>
          <p:nvPr/>
        </p:nvSpPr>
        <p:spPr>
          <a:xfrm>
            <a:off x="678425" y="221226"/>
            <a:ext cx="62752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Приложения.</a:t>
            </a:r>
            <a:endParaRPr lang="ru-RU" sz="3600" dirty="0"/>
          </a:p>
        </p:txBody>
      </p:sp>
      <p:sp useBgFill="1">
        <p:nvSpPr>
          <p:cNvPr id="3" name="Прямоугольник 2">
            <a:extLst>
              <a:ext uri="{FF2B5EF4-FFF2-40B4-BE49-F238E27FC236}">
                <a16:creationId xmlns:a16="http://schemas.microsoft.com/office/drawing/2014/main" id="{2A414801-C0A0-4F2B-8F09-B9DA791AA078}"/>
              </a:ext>
            </a:extLst>
          </p:cNvPr>
          <p:cNvSpPr/>
          <p:nvPr/>
        </p:nvSpPr>
        <p:spPr>
          <a:xfrm>
            <a:off x="545690" y="988142"/>
            <a:ext cx="1120877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effectLst/>
              </a:rPr>
              <a:t>Информационные ресурсы:</a:t>
            </a:r>
          </a:p>
          <a:p>
            <a:r>
              <a:rPr lang="ru-RU" sz="2400" b="1" dirty="0">
                <a:solidFill>
                  <a:srgbClr val="002060"/>
                </a:solidFill>
                <a:effectLst/>
              </a:rPr>
              <a:t>• Ресурсы сети Интернет;</a:t>
            </a:r>
          </a:p>
          <a:p>
            <a:r>
              <a:rPr lang="ru-RU" sz="2400" b="1" dirty="0">
                <a:solidFill>
                  <a:srgbClr val="002060"/>
                </a:solidFill>
                <a:effectLst/>
              </a:rPr>
              <a:t>• «Разговор о правильном питании», разработанная в Институте возрастной физиологии Российской Академии Образования (авторы М. М. Безруких, Т. А. Филиппова и др.);</a:t>
            </a:r>
          </a:p>
          <a:p>
            <a:r>
              <a:rPr lang="ru-RU" sz="2400" b="1" dirty="0">
                <a:solidFill>
                  <a:srgbClr val="002060"/>
                </a:solidFill>
                <a:effectLst/>
              </a:rPr>
              <a:t>• Итоговые дни по лексическим темам. Е. А. Алябьева.</a:t>
            </a:r>
          </a:p>
          <a:p>
            <a:r>
              <a:rPr lang="ru-RU" sz="2400" b="1" dirty="0">
                <a:solidFill>
                  <a:srgbClr val="002060"/>
                </a:solidFill>
                <a:effectLst/>
              </a:rPr>
              <a:t>Материально – технические ресурсы:</a:t>
            </a:r>
          </a:p>
          <a:p>
            <a:r>
              <a:rPr lang="ru-RU" sz="2400" b="1" dirty="0">
                <a:solidFill>
                  <a:srgbClr val="002060"/>
                </a:solidFill>
                <a:effectLst/>
              </a:rPr>
              <a:t>• Видеоматериалы об овощах и фруктах;</a:t>
            </a:r>
          </a:p>
          <a:p>
            <a:r>
              <a:rPr lang="ru-RU" sz="2400" b="1" dirty="0">
                <a:solidFill>
                  <a:srgbClr val="002060"/>
                </a:solidFill>
                <a:effectLst/>
              </a:rPr>
              <a:t>• Наборы для творчества, альбомы, клей, кисти и др.</a:t>
            </a:r>
          </a:p>
          <a:p>
            <a:r>
              <a:rPr lang="ru-RU" sz="2400" b="1" dirty="0">
                <a:solidFill>
                  <a:srgbClr val="002060"/>
                </a:solidFill>
                <a:effectLst/>
              </a:rPr>
              <a:t>• Интернет – ресурсы: detsadclub.ru, nsportal.ru, maam.ru;</a:t>
            </a:r>
          </a:p>
          <a:p>
            <a:r>
              <a:rPr lang="ru-RU" sz="2400" b="1" dirty="0">
                <a:solidFill>
                  <a:srgbClr val="002060"/>
                </a:solidFill>
                <a:effectLst/>
              </a:rPr>
              <a:t>• Итоговые дни по лексическим темам. Книга 2. Е. А. Алябьева;</a:t>
            </a:r>
          </a:p>
          <a:p>
            <a:r>
              <a:rPr lang="ru-RU" sz="2400" b="1" dirty="0">
                <a:solidFill>
                  <a:srgbClr val="002060"/>
                </a:solidFill>
                <a:effectLst/>
              </a:rPr>
              <a:t>• Е. О. Комаровский «Здоровье ребёнка и здравый смысл его родственников»;</a:t>
            </a:r>
          </a:p>
          <a:p>
            <a:r>
              <a:rPr lang="ru-RU" sz="2400" b="1" dirty="0">
                <a:solidFill>
                  <a:srgbClr val="002060"/>
                </a:solidFill>
                <a:effectLst/>
              </a:rPr>
              <a:t>• Лукум А. «Всё обо всем». Популярная энциклопедия для детей. Т. 1. «Слово»., 1993</a:t>
            </a:r>
          </a:p>
        </p:txBody>
      </p:sp>
    </p:spTree>
    <p:extLst>
      <p:ext uri="{BB962C8B-B14F-4D97-AF65-F5344CB8AC3E}">
        <p14:creationId xmlns:p14="http://schemas.microsoft.com/office/powerpoint/2010/main" val="38471593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1121</Words>
  <Application>Microsoft Office PowerPoint</Application>
  <PresentationFormat>Широкоэкранный</PresentationFormat>
  <Paragraphs>54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Художественное творчество. «Загадки и отгадки»</vt:lpstr>
      <vt:lpstr>«Угадай на вкус!»</vt:lpstr>
      <vt:lpstr>Мастер-класс</vt:lpstr>
      <vt:lpstr>Оценка результатов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 ЗДОРОВЬЕСБЕРЕГАЮЩЕЙ НАПРАВЛЕННОСТИ ДЛЯ ДЕТЕЙ СТАРШЕЙ ГРУППЫ  «ОВОЩИ И ФРУКТЫ -  ВИТАМИННЫЕ ПРОДУКТЫ»</dc:title>
  <dc:creator>НР</dc:creator>
  <cp:lastModifiedBy>hp</cp:lastModifiedBy>
  <cp:revision>42</cp:revision>
  <dcterms:created xsi:type="dcterms:W3CDTF">2019-09-21T10:13:36Z</dcterms:created>
  <dcterms:modified xsi:type="dcterms:W3CDTF">2026-10-08T06:19:37Z</dcterms:modified>
</cp:coreProperties>
</file>