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9" r:id="rId3"/>
    <p:sldId id="268" r:id="rId4"/>
    <p:sldId id="261" r:id="rId5"/>
    <p:sldId id="267" r:id="rId6"/>
    <p:sldId id="263" r:id="rId7"/>
    <p:sldId id="264" r:id="rId8"/>
    <p:sldId id="289" r:id="rId9"/>
    <p:sldId id="297" r:id="rId10"/>
    <p:sldId id="298" r:id="rId11"/>
    <p:sldId id="300" r:id="rId12"/>
    <p:sldId id="288" r:id="rId13"/>
    <p:sldId id="302" r:id="rId14"/>
    <p:sldId id="293" r:id="rId15"/>
    <p:sldId id="304" r:id="rId16"/>
    <p:sldId id="283" r:id="rId17"/>
    <p:sldId id="306" r:id="rId18"/>
    <p:sldId id="294" r:id="rId19"/>
    <p:sldId id="295" r:id="rId20"/>
    <p:sldId id="266" r:id="rId21"/>
    <p:sldId id="305" r:id="rId22"/>
    <p:sldId id="284" r:id="rId23"/>
    <p:sldId id="265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0000CC"/>
    <a:srgbClr val="FF6600"/>
    <a:srgbClr val="FFFFFF"/>
    <a:srgbClr val="000066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713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788C63-F9FF-4F1C-8DEC-B7C5A725513B}" type="datetimeFigureOut">
              <a:rPr lang="ru-RU" smtClean="0"/>
              <a:pPr/>
              <a:t>09.12.2024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68F277-EDEC-4C4A-8064-F10491C920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754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ABD42-09FF-4063-9FDC-20BB45BA022A}" type="datetimeFigureOut">
              <a:rPr lang="ru-RU" smtClean="0"/>
              <a:pPr/>
              <a:t>09.12.2024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5956B-169D-4C5F-897C-697DD20197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ABD42-09FF-4063-9FDC-20BB45BA022A}" type="datetimeFigureOut">
              <a:rPr lang="ru-RU" smtClean="0"/>
              <a:pPr/>
              <a:t>09.12.2024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5956B-169D-4C5F-897C-697DD20197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ABD42-09FF-4063-9FDC-20BB45BA022A}" type="datetimeFigureOut">
              <a:rPr lang="ru-RU" smtClean="0"/>
              <a:pPr/>
              <a:t>09.12.2024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5956B-169D-4C5F-897C-697DD20197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ABD42-09FF-4063-9FDC-20BB45BA022A}" type="datetimeFigureOut">
              <a:rPr lang="ru-RU" smtClean="0"/>
              <a:pPr/>
              <a:t>09.12.2024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5956B-169D-4C5F-897C-697DD20197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ABD42-09FF-4063-9FDC-20BB45BA022A}" type="datetimeFigureOut">
              <a:rPr lang="ru-RU" smtClean="0"/>
              <a:pPr/>
              <a:t>09.12.2024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5956B-169D-4C5F-897C-697DD20197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ABD42-09FF-4063-9FDC-20BB45BA022A}" type="datetimeFigureOut">
              <a:rPr lang="ru-RU" smtClean="0"/>
              <a:pPr/>
              <a:t>09.12.2024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5956B-169D-4C5F-897C-697DD20197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ABD42-09FF-4063-9FDC-20BB45BA022A}" type="datetimeFigureOut">
              <a:rPr lang="ru-RU" smtClean="0"/>
              <a:pPr/>
              <a:t>09.12.2024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5956B-169D-4C5F-897C-697DD20197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ABD42-09FF-4063-9FDC-20BB45BA022A}" type="datetimeFigureOut">
              <a:rPr lang="ru-RU" smtClean="0"/>
              <a:pPr/>
              <a:t>09.12.2024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5956B-169D-4C5F-897C-697DD20197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ABD42-09FF-4063-9FDC-20BB45BA022A}" type="datetimeFigureOut">
              <a:rPr lang="ru-RU" smtClean="0"/>
              <a:pPr/>
              <a:t>09.12.2024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5956B-169D-4C5F-897C-697DD20197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ABD42-09FF-4063-9FDC-20BB45BA022A}" type="datetimeFigureOut">
              <a:rPr lang="ru-RU" smtClean="0"/>
              <a:pPr/>
              <a:t>09.12.2024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5956B-169D-4C5F-897C-697DD20197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ABD42-09FF-4063-9FDC-20BB45BA022A}" type="datetimeFigureOut">
              <a:rPr lang="ru-RU" smtClean="0"/>
              <a:pPr/>
              <a:t>09.12.2024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5956B-169D-4C5F-897C-697DD20197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ABD42-09FF-4063-9FDC-20BB45BA022A}" type="datetimeFigureOut">
              <a:rPr lang="ru-RU" smtClean="0"/>
              <a:pPr/>
              <a:t>09.12.2024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35956B-169D-4C5F-897C-697DD20197E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Documents\Юлина папка\Патриотическое воспитание\img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571472" y="214290"/>
            <a:ext cx="8286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Муниципальное казенное общеобразовательное учреждение основная общеобразовательная школа д. </a:t>
            </a:r>
            <a:r>
              <a:rPr lang="ru-RU" b="1" dirty="0">
                <a:solidFill>
                  <a:srgbClr val="0000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</a:t>
            </a:r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хманово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28662" y="2214554"/>
            <a:ext cx="75009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«Инновационные формы работы с родителями по нравственному и гражданско-патриотическому воспитанию дошкольников».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72132" y="4786322"/>
            <a:ext cx="33575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Подготовила  воспитатель МКОУ ООШ д. Ахманово </a:t>
            </a:r>
          </a:p>
          <a:p>
            <a:r>
              <a:rPr lang="ru-RU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Рыкова Е.А.</a:t>
            </a:r>
            <a:endParaRPr lang="ru-RU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00430" y="6143644"/>
            <a:ext cx="2357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400" b="1" dirty="0" smtClean="0">
              <a:solidFill>
                <a:srgbClr val="000066"/>
              </a:solidFill>
            </a:endParaRPr>
          </a:p>
          <a:p>
            <a:pPr algn="ctr"/>
            <a:r>
              <a:rPr lang="ru-RU" sz="1400" b="1" dirty="0" smtClean="0">
                <a:solidFill>
                  <a:srgbClr val="000066"/>
                </a:solidFill>
              </a:rPr>
              <a:t>Д. Ахманово 2024 год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12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7861" y="404664"/>
            <a:ext cx="84882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Взаимодействие с родителями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49" y="2636912"/>
            <a:ext cx="4120815" cy="41453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179513" y="1572835"/>
            <a:ext cx="28218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              </a:t>
            </a:r>
            <a:r>
              <a:rPr lang="ru-RU" sz="2000" b="1" dirty="0" smtClean="0">
                <a:solidFill>
                  <a:schemeClr val="accent1"/>
                </a:solidFill>
              </a:rPr>
              <a:t>ДРЕВО СЕМЬИ</a:t>
            </a:r>
            <a:endParaRPr lang="ru-RU" sz="2000" b="1" dirty="0">
              <a:solidFill>
                <a:schemeClr val="accent1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780928"/>
            <a:ext cx="3933034" cy="3705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6392503" y="1711739"/>
            <a:ext cx="23518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</a:rPr>
              <a:t>ГЕРБ СЕМЬИ</a:t>
            </a:r>
            <a:endParaRPr lang="ru-RU" sz="2000" b="1" dirty="0">
              <a:solidFill>
                <a:schemeClr val="accent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515" y="798928"/>
            <a:ext cx="2578100" cy="154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3" y="2301839"/>
            <a:ext cx="3803377" cy="2856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528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4" y="27186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89" y="36065"/>
            <a:ext cx="866141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Взаимодействие с родителями</a:t>
            </a:r>
          </a:p>
          <a:p>
            <a:pPr algn="ctr"/>
            <a:r>
              <a:rPr lang="ru-RU" sz="3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Адвент</a:t>
            </a:r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-календарь</a:t>
            </a:r>
          </a:p>
        </p:txBody>
      </p:sp>
      <p:pic>
        <p:nvPicPr>
          <p:cNvPr id="1027" name="Picture 3" descr="C:\Users\ДОУ\Desktop\ФОТО\20241205_13140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3568" y="2061065"/>
            <a:ext cx="3312368" cy="24842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C:\Users\ДОУ\Desktop\ФОТО\20241205_1345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81990" y="2763142"/>
            <a:ext cx="4752530" cy="35643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545341"/>
            <a:ext cx="3086869" cy="2315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Прямоугольник 5"/>
          <p:cNvSpPr/>
          <p:nvPr/>
        </p:nvSpPr>
        <p:spPr>
          <a:xfrm>
            <a:off x="-109792" y="1556316"/>
            <a:ext cx="938417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none" spc="0" dirty="0" smtClean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Пополнение предметно-развивающей среды , выполнение заданий</a:t>
            </a:r>
            <a:endParaRPr lang="ru-RU" sz="2400" b="1" cap="none" spc="0" dirty="0">
              <a:ln w="11430"/>
              <a:solidFill>
                <a:srgbClr val="00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184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Documents\Юлина папка\Патриотическое воспитание\screen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1142976" y="357166"/>
            <a:ext cx="7358114" cy="92869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Calibri" pitchFamily="34" charset="0"/>
                <a:cs typeface="Times New Roman" pitchFamily="18" charset="0"/>
              </a:rPr>
              <a:t>Мастер - класс технология</a:t>
            </a:r>
            <a:endParaRPr lang="ru-RU" sz="2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714348" y="2022265"/>
            <a:ext cx="735811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14348" y="1412776"/>
            <a:ext cx="78901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 Актуальность  данной технологии заключается </a:t>
            </a:r>
            <a:r>
              <a:rPr lang="ru-RU" sz="2800" dirty="0"/>
              <a:t>в том,  что  мастер-классы </a:t>
            </a:r>
            <a:r>
              <a:rPr lang="ru-RU" sz="2800" dirty="0" smtClean="0"/>
              <a:t>для родителей </a:t>
            </a:r>
            <a:r>
              <a:rPr lang="ru-RU" sz="2800" dirty="0"/>
              <a:t>-  это одна из наиболее эффективных форм работы с семьей, которая позволяет реализовать потребность в установлении взаимопонимания между педагогами и родителями в пространстве ДОУ, обмениваться эмоциями, знаниями, опытом так, чтобы воспитатель не навязывал свою точку зрения, а давал возможность каждому родителю принять активное участие в обсуждении актуальных проблем.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Documents\Юлина папка\Патриотическое воспитание\screen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7190" y="-47534"/>
            <a:ext cx="9144000" cy="6858000"/>
          </a:xfrm>
          <a:prstGeom prst="rect">
            <a:avLst/>
          </a:prstGeom>
          <a:noFill/>
        </p:spPr>
      </p:pic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714348" y="2022265"/>
            <a:ext cx="735811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14348" y="1412776"/>
            <a:ext cx="78901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 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-17190" y="188640"/>
            <a:ext cx="9330243" cy="9079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3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Взаимодействие с родителями</a:t>
            </a:r>
            <a:endParaRPr lang="ru-RU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076" name="Picture 4" descr="C:\Users\8B80~1\AppData\Local\Temp\Rar$DIa0.857\y1NDBw09myQpwDgIwycykvUl98T0stOWXjhp0PyGzJW2GJ3Fug8Uw-0jUVHGuApwYCWi0HUVKr8QJDotq8-Hzib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33" y="1858735"/>
            <a:ext cx="4187372" cy="31405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7" name="Picture 5" descr="C:\Users\8B80~1\AppData\Local\Temp\Rar$DIa0.200\r1j01V2xIrBlYMPM4xtALDinEjNaES1htcw_87--Wg9XiJTwPklvMUl5RK82qtoexhoyuwtoUflXPIxmn5OMwUZ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145" y="1791091"/>
            <a:ext cx="4418385" cy="32758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2299718" y="1268760"/>
            <a:ext cx="3856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CC"/>
                </a:solidFill>
              </a:rPr>
              <a:t>ПРОВЕДЕНИЕ МАСТЕР-КЛАССОВ</a:t>
            </a:r>
            <a:endParaRPr lang="ru-RU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3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08163" y="548680"/>
            <a:ext cx="805688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Технология «Маршрут выходного дня»</a:t>
            </a:r>
            <a:endParaRPr lang="ru-RU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582341"/>
            <a:ext cx="889248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 </a:t>
            </a:r>
            <a:r>
              <a:rPr lang="ru-RU" sz="3200" dirty="0" smtClean="0"/>
              <a:t>Способствует развитию детского познавательного интереса и наблюдательности, формированию основ экологической культуры, знакомству детей и их родителей с историей своей малой Родины, воспитанию позитивного отношения к месту, где родились и живут через создание совместного семейного досуга , общение с природой и знакомство с интересными с социальными, историческими и природными объектами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215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46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260648"/>
            <a:ext cx="9126537" cy="1107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18856"/>
            <a:ext cx="3756025" cy="28781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277" y="1890292"/>
            <a:ext cx="3676650" cy="2822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277" y="4796993"/>
            <a:ext cx="4017583" cy="184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40" y="4441031"/>
            <a:ext cx="3352800" cy="484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463" y="1174789"/>
            <a:ext cx="8832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CC"/>
                </a:solidFill>
              </a:rPr>
              <a:t>                      ОФОРМЛЕНИЕ ФОТОВЫСТАВКИ И РАЗВИВАЮЩИХ АЛЬБОМОВ , </a:t>
            </a:r>
          </a:p>
          <a:p>
            <a:r>
              <a:rPr lang="ru-RU" b="1" dirty="0">
                <a:solidFill>
                  <a:srgbClr val="0000CC"/>
                </a:solidFill>
              </a:rPr>
              <a:t> </a:t>
            </a:r>
            <a:r>
              <a:rPr lang="ru-RU" b="1" dirty="0" smtClean="0">
                <a:solidFill>
                  <a:srgbClr val="0000CC"/>
                </a:solidFill>
              </a:rPr>
              <a:t>                                    ПОСВЯЩЕННЫХ ИЗУЧЕНИЮ РОДНОГО КРАЯ</a:t>
            </a:r>
            <a:endParaRPr lang="ru-RU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43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Documents\Юлина папка\Патриотическое воспитание\screen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9843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489867" y="476672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28387" y="476672"/>
            <a:ext cx="369242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Кейс- технология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79630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232" y="1484784"/>
            <a:ext cx="91440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 </a:t>
            </a:r>
            <a:r>
              <a:rPr lang="ru-RU" sz="3200" dirty="0" smtClean="0"/>
              <a:t>     </a:t>
            </a:r>
            <a:r>
              <a:rPr lang="ru-RU" sz="2400" dirty="0"/>
              <a:t>С</a:t>
            </a:r>
            <a:r>
              <a:rPr lang="ru-RU" sz="2400" dirty="0" smtClean="0"/>
              <a:t>овременная </a:t>
            </a:r>
            <a:r>
              <a:rPr lang="ru-RU" sz="2400" dirty="0"/>
              <a:t>образовательная технология, в основе которой лежит анализ какой-то проблемной ситуации. Она объединяет в себе одновременно и ролевые игры, и метод проектов, и ситуативный анализ. Отличительными особенностями кейс–метода являются: описание реальной проблемной ситуации, альтернативность решения проблемной ситуации, единая цель и коллективная работа по выработке решения, функционирование системы группового оценивания, принимаемых решений, эмоциональное напряжение учащихся. </a:t>
            </a:r>
          </a:p>
          <a:p>
            <a:r>
              <a:rPr lang="ru-RU" sz="2400" dirty="0"/>
              <a:t>	Кейсы по патриотизму позволяют вспомнить и проанализировать великие события и подвиги русского народа, позволяют мысленно погрузиться в конкретную ситуацию и путем подбора различных решений найти выход.</a:t>
            </a:r>
          </a:p>
          <a:p>
            <a:endParaRPr lang="ru-RU" sz="3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Documents\Юлина папка\Патриотическое воспитание\screen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9843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489867" y="476672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82233" y="476672"/>
            <a:ext cx="18473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79630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232" y="1484784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338172"/>
            <a:ext cx="9144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3200" dirty="0">
                <a:latin typeface="Times New Roman"/>
                <a:ea typeface="Times New Roman"/>
              </a:rPr>
              <a:t>Название кейс-технология произошло от латинского «</a:t>
            </a:r>
            <a:r>
              <a:rPr lang="ru-RU" sz="3200" dirty="0" err="1">
                <a:latin typeface="Times New Roman"/>
                <a:ea typeface="Times New Roman"/>
              </a:rPr>
              <a:t>casus</a:t>
            </a:r>
            <a:r>
              <a:rPr lang="ru-RU" sz="3200" dirty="0">
                <a:latin typeface="Times New Roman"/>
                <a:ea typeface="Times New Roman"/>
              </a:rPr>
              <a:t>» - запутанный, необычный случай; а также от английского «</a:t>
            </a:r>
            <a:r>
              <a:rPr lang="ru-RU" sz="3200" dirty="0" err="1">
                <a:latin typeface="Times New Roman"/>
                <a:ea typeface="Times New Roman"/>
              </a:rPr>
              <a:t>case</a:t>
            </a:r>
            <a:r>
              <a:rPr lang="ru-RU" sz="3200" dirty="0">
                <a:latin typeface="Times New Roman"/>
                <a:ea typeface="Times New Roman"/>
              </a:rPr>
              <a:t>» - портфель, чемоданчик. </a:t>
            </a:r>
            <a:endParaRPr lang="ru-RU" sz="3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232" y="2393545"/>
            <a:ext cx="913376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Существуют следующие виды кейс – технологии:</a:t>
            </a:r>
            <a:endParaRPr lang="ru-RU" sz="3600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indent="450215" algn="just">
              <a:spcAft>
                <a:spcPts val="0"/>
              </a:spcAft>
            </a:pPr>
            <a:r>
              <a:rPr lang="ru-RU" sz="3600" dirty="0">
                <a:solidFill>
                  <a:srgbClr val="FFFFFF"/>
                </a:solidFill>
                <a:latin typeface="Times New Roman"/>
                <a:ea typeface="Times New Roman"/>
              </a:rPr>
              <a:t>-</a:t>
            </a:r>
            <a:r>
              <a:rPr lang="ru-RU" sz="3600" dirty="0">
                <a:latin typeface="Times New Roman"/>
                <a:ea typeface="Times New Roman"/>
              </a:rPr>
              <a:t> </a:t>
            </a:r>
            <a:r>
              <a:rPr lang="ru-RU" sz="3600" dirty="0">
                <a:solidFill>
                  <a:srgbClr val="FFFFFF"/>
                </a:solidFill>
                <a:latin typeface="Times New Roman"/>
                <a:ea typeface="Times New Roman"/>
              </a:rPr>
              <a:t>Кейс – иллюстрации;</a:t>
            </a:r>
          </a:p>
          <a:p>
            <a:pPr indent="450215" algn="just">
              <a:spcAft>
                <a:spcPts val="0"/>
              </a:spcAft>
            </a:pPr>
            <a:r>
              <a:rPr lang="ru-RU" sz="3600" dirty="0">
                <a:solidFill>
                  <a:srgbClr val="FFFFFF"/>
                </a:solidFill>
                <a:latin typeface="Times New Roman"/>
                <a:ea typeface="Times New Roman"/>
              </a:rPr>
              <a:t>- Фото – кейс;</a:t>
            </a:r>
          </a:p>
          <a:p>
            <a:pPr indent="450215" algn="just">
              <a:spcAft>
                <a:spcPts val="0"/>
              </a:spcAft>
            </a:pPr>
            <a:r>
              <a:rPr lang="ru-RU" sz="3600" dirty="0" smtClean="0">
                <a:solidFill>
                  <a:srgbClr val="FFFFFF"/>
                </a:solidFill>
                <a:latin typeface="Times New Roman"/>
                <a:ea typeface="Times New Roman"/>
              </a:rPr>
              <a:t>-Проигрывание </a:t>
            </a:r>
            <a:r>
              <a:rPr lang="ru-RU" sz="3600" dirty="0">
                <a:solidFill>
                  <a:srgbClr val="FFFFFF"/>
                </a:solidFill>
                <a:latin typeface="Times New Roman"/>
                <a:ea typeface="Times New Roman"/>
              </a:rPr>
              <a:t>ролей (ролевое проектирование);</a:t>
            </a:r>
          </a:p>
          <a:p>
            <a:pPr indent="450215" algn="just">
              <a:spcAft>
                <a:spcPts val="0"/>
              </a:spcAft>
            </a:pPr>
            <a:r>
              <a:rPr lang="ru-RU" sz="3600" dirty="0">
                <a:latin typeface="Times New Roman"/>
                <a:ea typeface="Times New Roman"/>
              </a:rPr>
              <a:t>Кейс можно применять как для групповой, так и для индивидуальной работы.</a:t>
            </a:r>
            <a:endParaRPr lang="ru-RU" sz="36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1020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142293"/>
            <a:ext cx="8892480" cy="683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3600" dirty="0" smtClean="0"/>
              <a:t>Таким образом, опыт </a:t>
            </a:r>
            <a:r>
              <a:rPr lang="ru-RU" sz="3600" dirty="0"/>
              <a:t>работы показал: </a:t>
            </a:r>
            <a:r>
              <a:rPr lang="ru-RU" sz="3600" dirty="0" smtClean="0"/>
              <a:t> используя  различные инновационные технологии при взаимодействии с родителями воспитанников, позиция </a:t>
            </a:r>
            <a:r>
              <a:rPr lang="ru-RU" sz="3600" dirty="0"/>
              <a:t>родителей как воспитателей стала более гибкой. Теперь они ощущают себя более компетентными в воспитании </a:t>
            </a:r>
            <a:r>
              <a:rPr lang="ru-RU" sz="3600" dirty="0" smtClean="0"/>
              <a:t>детей   Благодаря такому подходу во  взаимодействии с родителями  все инновационные формы работы постепенно переходят в традиционные.</a:t>
            </a:r>
          </a:p>
          <a:p>
            <a:endParaRPr lang="ru-RU" sz="2400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247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905" y="-29297"/>
            <a:ext cx="914823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52034" y="194024"/>
            <a:ext cx="747614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Взаимодействие с родителям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8651" y="836712"/>
            <a:ext cx="848291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00CC"/>
                </a:solidFill>
              </a:rPr>
              <a:t>оформление информационных стендов, папок-передвижек, буклетов, консультаций и информации в соответствии с перечнем ФОП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880" y="2041443"/>
            <a:ext cx="3650810" cy="25142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8" name="Picture 2" descr="C:\Users\ДОУ\Desktop\ФОТО\20241204_09594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" t="7069" r="-432" b="-1082"/>
          <a:stretch/>
        </p:blipFill>
        <p:spPr bwMode="auto">
          <a:xfrm>
            <a:off x="2617049" y="2041443"/>
            <a:ext cx="3285542" cy="23166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ДОУ\Desktop\ФОТО\20241204_11261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08" r="2637" b="22096"/>
          <a:stretch/>
        </p:blipFill>
        <p:spPr bwMode="auto">
          <a:xfrm>
            <a:off x="4805992" y="4797152"/>
            <a:ext cx="3931984" cy="1800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ДОУ\Desktop\ФОТО\20241205_10290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908699"/>
            <a:ext cx="3584871" cy="26886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764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Documents\Юлина папка\Патриотическое воспитание\screen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9760" y="0"/>
            <a:ext cx="917376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4282" y="1643050"/>
            <a:ext cx="84296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1538" y="500042"/>
            <a:ext cx="7826802" cy="584775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000066"/>
                </a:solidFill>
              </a:rPr>
              <a:t>                     Актуальность.</a:t>
            </a:r>
            <a:endParaRPr lang="ru-RU" sz="3200" b="1" i="1" dirty="0">
              <a:solidFill>
                <a:srgbClr val="000066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29760" y="1484784"/>
            <a:ext cx="917376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/>
              <a:t>В настоящее время Россия переживает один из непростых исторических периодов. И самая большая опасность, подстерегающая наше общество - разрушении личности. Ныне материальные ценности доминируют над нравственными, поэтому у детей искажены представления о доброте, милосердии, великодушии, справедливости, гражданственности и патриотизме. Высокий уровень детской преступности вызван общим ростом агрессивности и жестокости в обществе. </a:t>
            </a:r>
          </a:p>
          <a:p>
            <a:r>
              <a:rPr lang="ru-RU" sz="2200" b="1" dirty="0"/>
              <a:t>     В связи с этим, перед детскими дошкольными образовательными учреждениями ставится задача не только воспитания ответственного за свое поведение гражданина, но и человека, способного с нравственных позиций самостоятельно оценивать происходящее и строить свою деятельность в соответствии с интересами окружающих его людей. Решение этой задачи связано с формированием устойчивых нравственных качеств личности ребенка.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Documents\Юлина папка\Патриотическое воспитание\screen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680" y="-47272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2" descr="F:\Патриотическое воспитание\20211126_073626.jpg"/>
          <p:cNvPicPr>
            <a:picLocks noChangeAspect="1" noChangeArrowheads="1"/>
          </p:cNvPicPr>
          <p:nvPr/>
        </p:nvPicPr>
        <p:blipFill>
          <a:blip r:embed="rId3" cstate="print"/>
          <a:srcRect l="1562" t="6053" r="33594"/>
          <a:stretch>
            <a:fillRect/>
          </a:stretch>
        </p:blipFill>
        <p:spPr bwMode="auto">
          <a:xfrm rot="5400000">
            <a:off x="-471572" y="2493016"/>
            <a:ext cx="5206399" cy="34290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F:\Патриотическое воспитание\20211126_073626.jpg"/>
          <p:cNvPicPr>
            <a:picLocks noChangeAspect="1" noChangeArrowheads="1"/>
          </p:cNvPicPr>
          <p:nvPr/>
        </p:nvPicPr>
        <p:blipFill>
          <a:blip r:embed="rId4" cstate="print"/>
          <a:srcRect l="67188" t="12106" b="11832"/>
          <a:stretch>
            <a:fillRect/>
          </a:stretch>
        </p:blipFill>
        <p:spPr bwMode="auto">
          <a:xfrm rot="5400000">
            <a:off x="4705682" y="3105803"/>
            <a:ext cx="3000364" cy="32147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90856" y="1196752"/>
            <a:ext cx="874846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Создание </a:t>
            </a:r>
          </a:p>
          <a:p>
            <a:pPr algn="ctr"/>
            <a:endParaRPr lang="ru-RU" sz="3200" b="1" spc="50" dirty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32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               мини-музеев</a:t>
            </a:r>
            <a:endParaRPr lang="ru-RU" sz="3200" b="1" cap="none" spc="50" dirty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9" y="44355"/>
            <a:ext cx="8004175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Documents\Юлина папка\Патриотическое воспитание\screen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680" y="-47272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90856" y="1196752"/>
            <a:ext cx="874846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Пополнение предметно-развивающей среды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9" y="44355"/>
            <a:ext cx="8004175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C:\Users\ДОУ\Desktop\ФОТО\20241204_11381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9" r="17488"/>
          <a:stretch/>
        </p:blipFill>
        <p:spPr bwMode="auto">
          <a:xfrm>
            <a:off x="390856" y="1766691"/>
            <a:ext cx="4312693" cy="4806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8" name="Picture 4" descr="C:\Users\ДОУ\Desktop\ФОТО\20241204_12310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6" t="3653" r="13334" b="-3653"/>
          <a:stretch/>
        </p:blipFill>
        <p:spPr bwMode="auto">
          <a:xfrm>
            <a:off x="5063498" y="1734358"/>
            <a:ext cx="3744416" cy="36830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9" name="Picture 5" descr="C:\Users\ДОУ\Desktop\ФОТО\20241204_11382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97"/>
          <a:stretch/>
        </p:blipFill>
        <p:spPr bwMode="auto">
          <a:xfrm>
            <a:off x="5128950" y="4515737"/>
            <a:ext cx="3995936" cy="19990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50" name="Picture 6" descr="C:\Users\ДОУ\Desktop\ФОТО\20241204_11402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14" b="7662"/>
          <a:stretch/>
        </p:blipFill>
        <p:spPr bwMode="auto">
          <a:xfrm>
            <a:off x="730630" y="3358880"/>
            <a:ext cx="4321954" cy="33495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51447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Documents\Юлина папка\Патриотическое воспитание\screen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6632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400490" y="944958"/>
            <a:ext cx="634301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Мероприятия с участием родителей</a:t>
            </a:r>
            <a:endParaRPr lang="ru-RU" sz="2800" b="1" cap="none" spc="50" dirty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42" name="Picture 2" descr="C:\Users\ДОУ\Desktop\к ОМО\b4gqtHYfFeF9z41iOlHopssyi-EnHpuVPXE70-pqZCI83qnZx3q02tF8IO860OBy9bnl4E7EWXdwcWGmVbIyN4TQ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22039"/>
            <a:ext cx="3688271" cy="27662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43" name="Picture 3" descr="C:\Users\ДОУ\Desktop\к ОМО\dYAmxk4nk-22u8Sab0DU8dKCAvaRgrGWRlJjKnnZkL6OIxB0TqlW_UV6LH4wXuJrYI374EkYPj46iPsG_MtJ0Yf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601" y="4288243"/>
            <a:ext cx="3371863" cy="25288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44" name="Picture 4" descr="C:\Users\ДОУ\Desktop\к ОМО\gEgkQRXtzrpouugY0EIsnrUWe-Ya-uqhaLqP1Y1qZZFPX3x5ul5YofKdVXd6WuR4fCcv-5DELV2NO0hC0CPkslhx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647" y="4304661"/>
            <a:ext cx="3856454" cy="25571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45" name="Picture 5" descr="C:\Users\ДОУ\Desktop\к ОМО\ZDf_Cnc92YnI5UMjKJ4c_Frxz0u-VhAMiGpyYSOwe-bx3D6YqddlGevAqIzxEaVz2CFIkbFnaWP0KvTg1VvusW5Y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369" y="1429060"/>
            <a:ext cx="3472325" cy="29521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094" y="1758256"/>
            <a:ext cx="3621809" cy="2765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4" y="-61845"/>
            <a:ext cx="8004175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C:\Users\ДОУ\Desktop\Screenshot_20241125-124650_Telegram X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6" t="23736" r="18979"/>
          <a:stretch/>
        </p:blipFill>
        <p:spPr bwMode="auto">
          <a:xfrm>
            <a:off x="251520" y="3802895"/>
            <a:ext cx="3125354" cy="17803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Documents\Юлина папка\Патриотическое воспитание\screen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84590" y="2967335"/>
            <a:ext cx="77748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ЗА ВНИМАНИЕ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Documents\Юлина папка\Патриотическое воспитание\screen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57158" y="357166"/>
            <a:ext cx="857256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/>
              <a:t>Цель нравственно-патриотического воспитания:</a:t>
            </a:r>
            <a:endParaRPr lang="ru-RU" sz="2800" dirty="0"/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Воспитание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гуманной, духовно-нравственной личности, достойных граждан России, патриотов своего Отечества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285720" y="0"/>
            <a:ext cx="8572560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Воспитывать у ребенка любовь и привязанность к своей семье, дому, улице, городу;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Формировать бережное отношение к природе и всему живому;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Воспитывать уважение к труду;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Развивать интерес к русским традициям и промыслам;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Формировать элементарные знания о правах человека;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Расширять</a:t>
            </a: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представления о городах России;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Знакомить детей с символами государства (герб, флаг, гимн);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Развивать чувства ответственности и гордости за достижения страны;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Documents\Юлина папка\Патриотическое воспитание\screen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0" y="299032"/>
            <a:ext cx="91440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В настоящее время задачи патриотического воспитания ориентированы на </a:t>
            </a:r>
            <a:r>
              <a:rPr lang="ru-RU" sz="2800" dirty="0">
                <a:solidFill>
                  <a:srgbClr val="FF0000"/>
                </a:solidFill>
              </a:rPr>
              <a:t>семью</a:t>
            </a:r>
            <a:r>
              <a:rPr lang="ru-RU" sz="2800" dirty="0"/>
              <a:t>. </a:t>
            </a:r>
            <a:r>
              <a:rPr lang="ru-RU" sz="2800" dirty="0">
                <a:solidFill>
                  <a:srgbClr val="FF0000"/>
                </a:solidFill>
              </a:rPr>
              <a:t>Семья</a:t>
            </a:r>
            <a:r>
              <a:rPr lang="ru-RU" sz="2800" dirty="0"/>
              <a:t> – источник и звено передачи ребенку социально-исторического опыта. В ней ребенок получает уроки нравственности, закладываются жизненные позиции. Семейное воспитание носит эмоциональный характер, оно основано на любви и привязанности. Не случайно основная задача патриотического воспитания – воспитание любви к родителям, близким, дому, детскому саду, малой родине. Решение задач патриотического воспитания возможно лишь во взаимодействии с семьей, под которым мы понимаем обмен мыслями, чувствами, переживаниями. К современным подходам взаимодействия ДОУ и семьи относятся отношение к родителям как к партнерам и вовлечение их в жизнь детского сада</a:t>
            </a:r>
            <a:r>
              <a:rPr lang="ru-RU" dirty="0"/>
              <a:t>.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Documents\Юлина папка\Патриотическое воспитание\screen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214414" y="428604"/>
            <a:ext cx="7143800" cy="70788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CC"/>
                </a:solidFill>
              </a:rPr>
              <a:t>МОДЕЛЬ НРАВСТВЕННО-ПАТРИОТИЧЕСКОГО </a:t>
            </a:r>
          </a:p>
          <a:p>
            <a:pPr algn="ctr"/>
            <a:r>
              <a:rPr lang="ru-RU" sz="2000" b="1" dirty="0" smtClean="0">
                <a:solidFill>
                  <a:srgbClr val="0000CC"/>
                </a:solidFill>
              </a:rPr>
              <a:t>ВОСПИТАНИЯ ДОШКОЛЬНИКОВ</a:t>
            </a:r>
            <a:endParaRPr lang="ru-RU" sz="2000" b="1" dirty="0">
              <a:solidFill>
                <a:srgbClr val="0000CC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3428992" y="1357298"/>
            <a:ext cx="2071702" cy="64294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Воспитатели</a:t>
            </a:r>
            <a:endParaRPr lang="ru-RU" dirty="0">
              <a:solidFill>
                <a:srgbClr val="C00000"/>
              </a:solidFill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5572132" y="1643050"/>
            <a:ext cx="571504" cy="500066"/>
          </a:xfrm>
          <a:prstGeom prst="straightConnector1">
            <a:avLst/>
          </a:prstGeom>
          <a:ln w="571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rot="10800000">
            <a:off x="5429256" y="1857364"/>
            <a:ext cx="571504" cy="428628"/>
          </a:xfrm>
          <a:prstGeom prst="straightConnector1">
            <a:avLst/>
          </a:prstGeom>
          <a:ln w="57150">
            <a:solidFill>
              <a:srgbClr val="00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Овал 10"/>
          <p:cNvSpPr/>
          <p:nvPr/>
        </p:nvSpPr>
        <p:spPr>
          <a:xfrm>
            <a:off x="5429256" y="2214554"/>
            <a:ext cx="2143140" cy="78581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Специалисты ДОУ</a:t>
            </a:r>
            <a:endParaRPr lang="ru-RU" dirty="0">
              <a:solidFill>
                <a:srgbClr val="C00000"/>
              </a:solidFill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 rot="10800000" flipV="1">
            <a:off x="5500694" y="3000372"/>
            <a:ext cx="642942" cy="428628"/>
          </a:xfrm>
          <a:prstGeom prst="straightConnector1">
            <a:avLst/>
          </a:prstGeom>
          <a:ln w="57150">
            <a:solidFill>
              <a:srgbClr val="00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V="1">
            <a:off x="5715008" y="3143248"/>
            <a:ext cx="714380" cy="428628"/>
          </a:xfrm>
          <a:prstGeom prst="straightConnector1">
            <a:avLst/>
          </a:prstGeom>
          <a:ln w="57150">
            <a:solidFill>
              <a:srgbClr val="00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Овал 27"/>
          <p:cNvSpPr/>
          <p:nvPr/>
        </p:nvSpPr>
        <p:spPr>
          <a:xfrm>
            <a:off x="3428992" y="3214686"/>
            <a:ext cx="2071702" cy="78581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ДЕТИ</a:t>
            </a:r>
            <a:endParaRPr lang="ru-RU" sz="2400" b="1" dirty="0">
              <a:solidFill>
                <a:srgbClr val="C00000"/>
              </a:solidFill>
            </a:endParaRPr>
          </a:p>
        </p:txBody>
      </p:sp>
      <p:cxnSp>
        <p:nvCxnSpPr>
          <p:cNvPr id="30" name="Прямая со стрелкой 29"/>
          <p:cNvCxnSpPr/>
          <p:nvPr/>
        </p:nvCxnSpPr>
        <p:spPr>
          <a:xfrm rot="5400000">
            <a:off x="4107653" y="2536025"/>
            <a:ext cx="785818" cy="1588"/>
          </a:xfrm>
          <a:prstGeom prst="straightConnector1">
            <a:avLst/>
          </a:prstGeom>
          <a:ln w="57150">
            <a:solidFill>
              <a:srgbClr val="00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rot="5400000" flipH="1" flipV="1">
            <a:off x="3893339" y="2536025"/>
            <a:ext cx="786612" cy="794"/>
          </a:xfrm>
          <a:prstGeom prst="straightConnector1">
            <a:avLst/>
          </a:prstGeom>
          <a:ln w="57150">
            <a:solidFill>
              <a:srgbClr val="00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 rot="10800000">
            <a:off x="2857488" y="3071810"/>
            <a:ext cx="571504" cy="357190"/>
          </a:xfrm>
          <a:prstGeom prst="straightConnector1">
            <a:avLst/>
          </a:prstGeom>
          <a:ln w="57150">
            <a:solidFill>
              <a:srgbClr val="00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>
            <a:off x="2643174" y="3214686"/>
            <a:ext cx="642942" cy="428628"/>
          </a:xfrm>
          <a:prstGeom prst="straightConnector1">
            <a:avLst/>
          </a:prstGeom>
          <a:ln w="57150">
            <a:solidFill>
              <a:srgbClr val="00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Овал 43"/>
          <p:cNvSpPr/>
          <p:nvPr/>
        </p:nvSpPr>
        <p:spPr>
          <a:xfrm>
            <a:off x="1643042" y="2357430"/>
            <a:ext cx="2214578" cy="64294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Родители</a:t>
            </a:r>
            <a:endParaRPr lang="ru-RU" dirty="0">
              <a:solidFill>
                <a:srgbClr val="C00000"/>
              </a:solidFill>
            </a:endParaRPr>
          </a:p>
        </p:txBody>
      </p:sp>
      <p:cxnSp>
        <p:nvCxnSpPr>
          <p:cNvPr id="52" name="Прямая со стрелкой 51"/>
          <p:cNvCxnSpPr/>
          <p:nvPr/>
        </p:nvCxnSpPr>
        <p:spPr>
          <a:xfrm flipV="1">
            <a:off x="2643174" y="1785926"/>
            <a:ext cx="642942" cy="357190"/>
          </a:xfrm>
          <a:prstGeom prst="straightConnector1">
            <a:avLst/>
          </a:prstGeom>
          <a:ln w="57150">
            <a:solidFill>
              <a:srgbClr val="00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/>
          <p:nvPr/>
        </p:nvCxnSpPr>
        <p:spPr>
          <a:xfrm rot="10800000" flipV="1">
            <a:off x="2857488" y="1928802"/>
            <a:ext cx="642942" cy="357190"/>
          </a:xfrm>
          <a:prstGeom prst="straightConnector1">
            <a:avLst/>
          </a:prstGeom>
          <a:ln w="57150">
            <a:solidFill>
              <a:srgbClr val="00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Скругленный прямоугольник 56"/>
          <p:cNvSpPr/>
          <p:nvPr/>
        </p:nvSpPr>
        <p:spPr>
          <a:xfrm>
            <a:off x="1142976" y="4143380"/>
            <a:ext cx="1785950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Моя семья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Мой дом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58" name="Стрелка вниз 57"/>
          <p:cNvSpPr/>
          <p:nvPr/>
        </p:nvSpPr>
        <p:spPr>
          <a:xfrm>
            <a:off x="1928794" y="5000636"/>
            <a:ext cx="142876" cy="214314"/>
          </a:xfrm>
          <a:prstGeom prst="downArrow">
            <a:avLst/>
          </a:prstGeom>
          <a:solidFill>
            <a:srgbClr val="7030A0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1142976" y="5286388"/>
            <a:ext cx="2071702" cy="121444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6600CC"/>
                </a:solidFill>
              </a:rPr>
              <a:t> Семья, семейные традиции, родословная</a:t>
            </a:r>
            <a:endParaRPr lang="ru-RU" b="1" dirty="0">
              <a:solidFill>
                <a:srgbClr val="6600CC"/>
              </a:solidFill>
            </a:endParaRPr>
          </a:p>
        </p:txBody>
      </p:sp>
      <p:sp>
        <p:nvSpPr>
          <p:cNvPr id="60" name="Стрелка вправо 59"/>
          <p:cNvSpPr/>
          <p:nvPr/>
        </p:nvSpPr>
        <p:spPr>
          <a:xfrm>
            <a:off x="3071802" y="4500570"/>
            <a:ext cx="428628" cy="45719"/>
          </a:xfrm>
          <a:prstGeom prst="rightArrow">
            <a:avLst/>
          </a:prstGeom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3643306" y="4143380"/>
            <a:ext cx="1714512" cy="78581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00CC"/>
                </a:solidFill>
              </a:rPr>
              <a:t>Детский сад</a:t>
            </a:r>
            <a:endParaRPr lang="ru-RU" b="1" dirty="0">
              <a:solidFill>
                <a:srgbClr val="0000CC"/>
              </a:solidFill>
            </a:endParaRPr>
          </a:p>
        </p:txBody>
      </p:sp>
      <p:sp>
        <p:nvSpPr>
          <p:cNvPr id="62" name="Стрелка вниз 61"/>
          <p:cNvSpPr/>
          <p:nvPr/>
        </p:nvSpPr>
        <p:spPr>
          <a:xfrm flipH="1">
            <a:off x="4500562" y="4929198"/>
            <a:ext cx="71438" cy="214314"/>
          </a:xfrm>
          <a:prstGeom prst="downArrow">
            <a:avLst/>
          </a:prstGeom>
          <a:ln w="7620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Скругленный прямоугольник 62"/>
          <p:cNvSpPr/>
          <p:nvPr/>
        </p:nvSpPr>
        <p:spPr>
          <a:xfrm>
            <a:off x="3571868" y="5214950"/>
            <a:ext cx="2143140" cy="135732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00CC"/>
                </a:solidFill>
              </a:rPr>
              <a:t>Моя группа, мои друзья. Профессии и труд людей работающих в детском саду. </a:t>
            </a:r>
            <a:endParaRPr lang="ru-RU" sz="1600" b="1" dirty="0">
              <a:solidFill>
                <a:srgbClr val="0000CC"/>
              </a:solidFill>
            </a:endParaRPr>
          </a:p>
        </p:txBody>
      </p:sp>
      <p:sp>
        <p:nvSpPr>
          <p:cNvPr id="64" name="Скругленный прямоугольник 63"/>
          <p:cNvSpPr/>
          <p:nvPr/>
        </p:nvSpPr>
        <p:spPr>
          <a:xfrm>
            <a:off x="6000760" y="4143380"/>
            <a:ext cx="1928826" cy="85725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9900"/>
                </a:solidFill>
              </a:rPr>
              <a:t>Моя малая Родина</a:t>
            </a:r>
            <a:endParaRPr lang="ru-RU" b="1" dirty="0">
              <a:solidFill>
                <a:srgbClr val="009900"/>
              </a:solidFill>
            </a:endParaRPr>
          </a:p>
        </p:txBody>
      </p:sp>
      <p:sp>
        <p:nvSpPr>
          <p:cNvPr id="65" name="Стрелка вправо 64"/>
          <p:cNvSpPr/>
          <p:nvPr/>
        </p:nvSpPr>
        <p:spPr>
          <a:xfrm>
            <a:off x="5500694" y="4500570"/>
            <a:ext cx="357190" cy="45719"/>
          </a:xfrm>
          <a:prstGeom prst="rightArrow">
            <a:avLst/>
          </a:prstGeom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Стрелка вниз 65"/>
          <p:cNvSpPr/>
          <p:nvPr/>
        </p:nvSpPr>
        <p:spPr>
          <a:xfrm>
            <a:off x="6929454" y="5000636"/>
            <a:ext cx="142876" cy="19259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5929322" y="5286388"/>
            <a:ext cx="2357454" cy="142876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B050"/>
                </a:solidFill>
              </a:rPr>
              <a:t>Улицы города, достопримечательности, история и символика. Знаменитые люди родного села</a:t>
            </a:r>
            <a:endParaRPr lang="ru-RU" sz="16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Documents\Юлина папка\Патриотическое воспитание\screen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214414" y="428604"/>
            <a:ext cx="7143800" cy="70788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CC"/>
                </a:solidFill>
              </a:rPr>
              <a:t>МОДЕЛЬ НРАВСТВЕННО-ПАТРИОТИЧЕСКОГО </a:t>
            </a:r>
          </a:p>
          <a:p>
            <a:pPr algn="ctr"/>
            <a:r>
              <a:rPr lang="ru-RU" sz="2000" b="1" dirty="0" smtClean="0">
                <a:solidFill>
                  <a:srgbClr val="0000CC"/>
                </a:solidFill>
              </a:rPr>
              <a:t>ВОСПИТАНИЯ ДОШКОЛЬНИКОВ</a:t>
            </a:r>
            <a:endParaRPr lang="ru-RU" sz="2000" b="1" dirty="0">
              <a:solidFill>
                <a:srgbClr val="0000CC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142976" y="2357430"/>
            <a:ext cx="2071702" cy="92869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6600"/>
                </a:solidFill>
              </a:rPr>
              <a:t>Мой родной край</a:t>
            </a:r>
            <a:endParaRPr lang="ru-RU" b="1" dirty="0">
              <a:solidFill>
                <a:srgbClr val="FF6600"/>
              </a:solidFill>
            </a:endParaRPr>
          </a:p>
        </p:txBody>
      </p:sp>
      <p:sp>
        <p:nvSpPr>
          <p:cNvPr id="5" name="Стрелка вниз 4"/>
          <p:cNvSpPr/>
          <p:nvPr/>
        </p:nvSpPr>
        <p:spPr>
          <a:xfrm>
            <a:off x="2071670" y="3357562"/>
            <a:ext cx="45719" cy="285752"/>
          </a:xfrm>
          <a:prstGeom prst="downArrow">
            <a:avLst/>
          </a:prstGeom>
          <a:solidFill>
            <a:srgbClr val="FF6600"/>
          </a:solidFill>
          <a:ln w="5715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85786" y="3714752"/>
            <a:ext cx="2714644" cy="135732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6600"/>
                </a:solidFill>
              </a:rPr>
              <a:t>Природа и животные нашего края, богатства нашего края. Занятия людей в округе.</a:t>
            </a:r>
            <a:endParaRPr lang="ru-RU" b="1" dirty="0">
              <a:solidFill>
                <a:srgbClr val="FF66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714744" y="2357430"/>
            <a:ext cx="2143140" cy="85725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Родная страна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3286116" y="2786058"/>
            <a:ext cx="357190" cy="45719"/>
          </a:xfrm>
          <a:prstGeom prst="rightArrow">
            <a:avLst/>
          </a:prstGeom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4786314" y="3357562"/>
            <a:ext cx="71438" cy="285752"/>
          </a:xfrm>
          <a:prstGeom prst="downArrow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714744" y="3714752"/>
            <a:ext cx="2428892" cy="135732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Столица – Москва.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Государственные символы. История, культура, обычаи, праздники.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11" name="Стрелка вправо 10"/>
          <p:cNvSpPr/>
          <p:nvPr/>
        </p:nvSpPr>
        <p:spPr>
          <a:xfrm>
            <a:off x="5929322" y="2786058"/>
            <a:ext cx="500066" cy="45719"/>
          </a:xfrm>
          <a:prstGeom prst="rightArrow">
            <a:avLst/>
          </a:prstGeom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500826" y="2357430"/>
            <a:ext cx="2000264" cy="78581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00CC"/>
                </a:solidFill>
              </a:rPr>
              <a:t>Наша Армия</a:t>
            </a:r>
            <a:endParaRPr lang="ru-RU" b="1" dirty="0">
              <a:solidFill>
                <a:srgbClr val="0000CC"/>
              </a:solidFill>
            </a:endParaRPr>
          </a:p>
        </p:txBody>
      </p:sp>
      <p:sp>
        <p:nvSpPr>
          <p:cNvPr id="13" name="Стрелка вниз 12"/>
          <p:cNvSpPr/>
          <p:nvPr/>
        </p:nvSpPr>
        <p:spPr>
          <a:xfrm>
            <a:off x="7500958" y="3286124"/>
            <a:ext cx="45719" cy="285752"/>
          </a:xfrm>
          <a:prstGeom prst="downArrow">
            <a:avLst/>
          </a:prstGeom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429388" y="3643314"/>
            <a:ext cx="2286016" cy="142876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00CC"/>
                </a:solidFill>
              </a:rPr>
              <a:t>Защитники отечества. Боевые традиции нашего народа.</a:t>
            </a:r>
            <a:endParaRPr lang="ru-RU" b="1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Documents\Юлина папка\Патриотическое воспитание\screen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643042" y="428604"/>
            <a:ext cx="6286544" cy="646331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00CC"/>
                </a:solidFill>
              </a:rPr>
              <a:t>ФОРМЫ РАБОТЫ</a:t>
            </a:r>
            <a:endParaRPr lang="ru-RU" sz="3600" b="1" dirty="0">
              <a:solidFill>
                <a:srgbClr val="0000CC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500034" y="3214686"/>
            <a:ext cx="1928826" cy="6429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714348" y="3357562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Экскурсии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428728" y="2000240"/>
            <a:ext cx="2571768" cy="92869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Проведение патриотических праздников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500562" y="2143116"/>
            <a:ext cx="1785950" cy="785818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Досуги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 rot="5400000">
            <a:off x="2678893" y="1321579"/>
            <a:ext cx="642942" cy="285752"/>
          </a:xfrm>
          <a:prstGeom prst="straightConnector1">
            <a:avLst/>
          </a:prstGeom>
          <a:ln w="38100">
            <a:solidFill>
              <a:srgbClr val="00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rot="16200000" flipH="1">
            <a:off x="4643438" y="1571612"/>
            <a:ext cx="1000132" cy="142876"/>
          </a:xfrm>
          <a:prstGeom prst="straightConnector1">
            <a:avLst/>
          </a:prstGeom>
          <a:ln w="38100">
            <a:solidFill>
              <a:srgbClr val="00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rot="5400000">
            <a:off x="535753" y="1678769"/>
            <a:ext cx="1928826" cy="857256"/>
          </a:xfrm>
          <a:prstGeom prst="straightConnector1">
            <a:avLst/>
          </a:prstGeom>
          <a:ln w="38100">
            <a:solidFill>
              <a:srgbClr val="00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Овал 18"/>
          <p:cNvSpPr/>
          <p:nvPr/>
        </p:nvSpPr>
        <p:spPr>
          <a:xfrm>
            <a:off x="1857356" y="3786190"/>
            <a:ext cx="2500330" cy="1000132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Выставки детских работ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21" name="Прямая со стрелкой 20"/>
          <p:cNvCxnSpPr/>
          <p:nvPr/>
        </p:nvCxnSpPr>
        <p:spPr>
          <a:xfrm rot="5400000">
            <a:off x="2821769" y="2393149"/>
            <a:ext cx="2571768" cy="357190"/>
          </a:xfrm>
          <a:prstGeom prst="straightConnector1">
            <a:avLst/>
          </a:prstGeom>
          <a:ln w="38100">
            <a:solidFill>
              <a:srgbClr val="00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Овал 22"/>
          <p:cNvSpPr/>
          <p:nvPr/>
        </p:nvSpPr>
        <p:spPr>
          <a:xfrm>
            <a:off x="5286380" y="4143380"/>
            <a:ext cx="2357454" cy="85725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Детские проекты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25" name="Прямая со стрелкой 24"/>
          <p:cNvCxnSpPr/>
          <p:nvPr/>
        </p:nvCxnSpPr>
        <p:spPr>
          <a:xfrm rot="16200000" flipH="1">
            <a:off x="4857752" y="2500306"/>
            <a:ext cx="3000396" cy="285752"/>
          </a:xfrm>
          <a:prstGeom prst="straightConnector1">
            <a:avLst/>
          </a:prstGeom>
          <a:ln w="38100">
            <a:solidFill>
              <a:srgbClr val="00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Овал 25"/>
          <p:cNvSpPr/>
          <p:nvPr/>
        </p:nvSpPr>
        <p:spPr>
          <a:xfrm>
            <a:off x="6715140" y="2357430"/>
            <a:ext cx="2071702" cy="92869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Спортивные праздники</a:t>
            </a:r>
            <a:endParaRPr lang="ru-RU" b="1" dirty="0"/>
          </a:p>
        </p:txBody>
      </p:sp>
      <p:cxnSp>
        <p:nvCxnSpPr>
          <p:cNvPr id="28" name="Прямая со стрелкой 27"/>
          <p:cNvCxnSpPr/>
          <p:nvPr/>
        </p:nvCxnSpPr>
        <p:spPr>
          <a:xfrm rot="16200000" flipH="1">
            <a:off x="6786578" y="1500174"/>
            <a:ext cx="1143008" cy="428628"/>
          </a:xfrm>
          <a:prstGeom prst="straightConnector1">
            <a:avLst/>
          </a:prstGeom>
          <a:ln w="38100">
            <a:solidFill>
              <a:srgbClr val="00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rot="5400000">
            <a:off x="2285984" y="3286124"/>
            <a:ext cx="4286280" cy="1588"/>
          </a:xfrm>
          <a:prstGeom prst="straightConnector1">
            <a:avLst/>
          </a:prstGeom>
          <a:ln w="38100">
            <a:solidFill>
              <a:srgbClr val="00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Овал 33"/>
          <p:cNvSpPr/>
          <p:nvPr/>
        </p:nvSpPr>
        <p:spPr>
          <a:xfrm>
            <a:off x="3143240" y="5500702"/>
            <a:ext cx="2857520" cy="10715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Образовательная деятельность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Documents\Юлина папка\Патриотическое воспитание\screen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42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00034" y="285728"/>
            <a:ext cx="8143932" cy="1877437"/>
          </a:xfrm>
          <a:prstGeom prst="rect">
            <a:avLst/>
          </a:prstGeom>
          <a:noFill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Инновационные  технологии</a:t>
            </a:r>
          </a:p>
          <a:p>
            <a:pPr algn="ctr"/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равственно-патриотического воспитания дошкольников при взаимодействии с родителями</a:t>
            </a:r>
          </a:p>
          <a:p>
            <a:pPr algn="ctr"/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500034" y="3809486"/>
            <a:ext cx="81439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00034" y="2210167"/>
            <a:ext cx="7857843" cy="500066"/>
          </a:xfrm>
          <a:prstGeom prst="round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Технология проектного обучения</a:t>
            </a:r>
            <a:endParaRPr lang="ru-RU" sz="3200" b="1" spc="50" dirty="0">
              <a:ln w="1143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2780928"/>
            <a:ext cx="9144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   Так </a:t>
            </a:r>
            <a:r>
              <a:rPr lang="ru-RU" sz="2800" dirty="0"/>
              <a:t>как проектная деятельность подразумевает единение детей и взрослых, </a:t>
            </a:r>
            <a:r>
              <a:rPr lang="ru-RU" sz="2800" dirty="0" smtClean="0"/>
              <a:t>то родители </a:t>
            </a:r>
            <a:r>
              <a:rPr lang="ru-RU" sz="2800" dirty="0"/>
              <a:t>становятся полноправными участниками данного вида </a:t>
            </a:r>
            <a:r>
              <a:rPr lang="ru-RU" sz="2800" dirty="0" smtClean="0"/>
              <a:t>деятельности, поэтому   технология  </a:t>
            </a:r>
            <a:r>
              <a:rPr lang="ru-RU" sz="2800" dirty="0"/>
              <a:t>проектного </a:t>
            </a:r>
            <a:r>
              <a:rPr lang="ru-RU" sz="2800" dirty="0" smtClean="0"/>
              <a:t>обучения является </a:t>
            </a:r>
            <a:r>
              <a:rPr lang="ru-RU" sz="2800" dirty="0"/>
              <a:t>одним из действенных методов воздействия на ребенка, на его эмоциональную и нравственную сферы через приобщение родителей к совместной деятельности  с </a:t>
            </a:r>
            <a:r>
              <a:rPr lang="ru-RU" sz="2800" dirty="0" smtClean="0"/>
              <a:t>детьми.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56" y="980728"/>
            <a:ext cx="2604208" cy="35290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99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846" y="310936"/>
            <a:ext cx="2333233" cy="33800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00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3602894" y="346645"/>
            <a:ext cx="155965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         Проект </a:t>
            </a:r>
          </a:p>
          <a:p>
            <a:endParaRPr lang="ru-RU" dirty="0"/>
          </a:p>
          <a:p>
            <a:r>
              <a:rPr lang="ru-RU" dirty="0" smtClean="0"/>
              <a:t>       </a:t>
            </a:r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 «Эхо войны» 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811215" y="3412757"/>
            <a:ext cx="15215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/>
              <a:t>Воспитатель Е.А. Рыкова</a:t>
            </a:r>
            <a:endParaRPr lang="ru-RU" sz="10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638238"/>
            <a:ext cx="3115855" cy="41055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218" y="3145216"/>
            <a:ext cx="2706399" cy="37159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86646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1487</TotalTime>
  <Words>948</Words>
  <Application>Microsoft Office PowerPoint</Application>
  <PresentationFormat>Экран (4:3)</PresentationFormat>
  <Paragraphs>112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ДОУ</cp:lastModifiedBy>
  <cp:revision>131</cp:revision>
  <dcterms:created xsi:type="dcterms:W3CDTF">2021-11-25T18:01:24Z</dcterms:created>
  <dcterms:modified xsi:type="dcterms:W3CDTF">2024-12-09T12:27:19Z</dcterms:modified>
</cp:coreProperties>
</file>