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9" r:id="rId2"/>
    <p:sldId id="261" r:id="rId3"/>
    <p:sldId id="263" r:id="rId4"/>
    <p:sldId id="256" r:id="rId5"/>
    <p:sldId id="260" r:id="rId6"/>
    <p:sldId id="262" r:id="rId7"/>
    <p:sldId id="264" r:id="rId8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40A8-77ED-4B7B-B590-F3E71B15CCFB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80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80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0ABFF-5BE6-46EA-A445-97432526A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0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08DF7-C319-4CB1-AFB7-0EA9B7B71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9A436B-8D32-49AA-BE48-133EC2367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C5B418-A045-4A5B-8B79-188D1CA0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FF4D2-5039-4318-92F3-41C318E7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82BBF-C3FE-4664-A27B-1AEED3A0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7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FAD5A-F97E-4E4F-A617-F5476705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F59A1C-2652-47C0-8735-BB60874B7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28AB5-D706-4CEE-8298-C562A209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F5C80-49F8-415E-8A08-E5AA9C0D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E40F3E-BDDF-48B0-B355-563DBD15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1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14FAAD-3EC4-4921-9CB6-DE9ED5333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CE794F-58BC-4FD7-AF5D-6392C98AF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98560A-B257-4BF7-B602-7A70D300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4B0D81-B257-4694-B16F-3110AE17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6A4F44-2B72-47BF-A360-BD53067E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0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A8009-02AF-439B-B96E-E7EE7A21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9ED667-9311-4297-AD98-5138DC5C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EEC37D-FF54-4513-988D-C5229FBC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E66A5-A0CF-47EF-A6B5-5130200A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3ABEA-2CC8-4724-BD63-E9845CF0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A9B00-3D4D-49ED-9BE2-D74127CD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ABFA7C-3644-4EC4-B427-DF8F5C90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75C33-6287-4345-B374-BF32CB94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B5D35-9DC7-4DEA-AB04-8DDC97E4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42426-344C-4338-BB3A-EF9B91AD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5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DADFE-041D-4731-8CC3-207D81CF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A1811C-51FF-4605-B049-ED18C4BF9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3F1AA9-CB60-4ABF-88B6-E48CC8652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F76362-C04F-488C-AF76-89416776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7D4F6F-DB5A-4B2D-975C-F3ED8FAB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84258-3EB8-4DFF-BB59-E1307C1A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8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9EED8-782D-4C82-B536-0F1C9356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5ABCB8-AE2B-42CD-A387-4B24CFE8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8095D-EE5B-4E99-9288-FAD4B849C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A9EA1F-AC36-485C-8191-D193FBBF6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A2E06-5F76-49E0-9044-2D8E4DD10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1B726D-9F19-4FAA-B492-6A0586D5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9953A6-E592-4E6D-8615-B8E78EB5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8BE590-404F-4A9E-8A81-F41E1E8B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5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25E40-FE7E-4A0F-81AC-511A0E47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F6755-073F-4429-8C22-FE6790FB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A88447-0E42-4A3C-82AD-D919E46E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2CFDAB-1A3F-4ED0-9518-A75D920B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1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CF32F6-CF78-456F-A180-14292317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E77F8A-6972-4CDB-84B4-8D97A335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7BC54E-09A5-4586-8115-8AB22D40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2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DDBE9-EB84-471B-A9CA-C5630D55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D691F-EC0C-4AA1-ACE3-22E78C5D3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08733C-9043-4184-8D5B-6A73D2106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151CF9-01FF-429A-8660-B25045D6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EAA495-E6C4-433E-9CA3-934C4339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53FD0B-341A-42F7-855C-8B60CBCB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1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180E8-A808-46C0-83B3-E363BEF2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C5101D-8F27-4757-898B-5D4D58722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1BE277-9C00-431F-8BE2-8972BC8A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6DE27B-B870-41B8-AC5D-540E2DAE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D7922-FC42-4C57-AF9B-6C2392A9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03855-6A03-4321-8668-5CCF3FC5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3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86A1E-2004-4FE2-9FD5-D3DC261E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8ADA6-1FD1-4A03-B26F-E627F688B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AFFA3-D7A4-4478-AD12-704F7772C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9348-1AFB-4601-BC77-56222C21497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FBD06-9900-48BC-B7A2-AB4EE1F2B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02CBF-FADF-42FA-890E-8121B0B99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3C66-B967-413F-BD7A-02F6DF07E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9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75659-2899-4395-80D9-F4FA77E7F64A}"/>
              </a:ext>
            </a:extLst>
          </p:cNvPr>
          <p:cNvSpPr txBox="1"/>
          <p:nvPr/>
        </p:nvSpPr>
        <p:spPr>
          <a:xfrm>
            <a:off x="1295400" y="18109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effectLst/>
                <a:latin typeface="Arial Black" panose="020B0A04020102020204" pitchFamily="34" charset="0"/>
              </a:rPr>
              <a:t>Муниципальное автономное дошкольное образовательное учреждение «Детский сад № 39 «Малышок»</a:t>
            </a:r>
            <a:r>
              <a:rPr lang="ru-RU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E7232-FB76-44D8-BEF8-2105C2FA042A}"/>
              </a:ext>
            </a:extLst>
          </p:cNvPr>
          <p:cNvSpPr txBox="1"/>
          <p:nvPr/>
        </p:nvSpPr>
        <p:spPr>
          <a:xfrm>
            <a:off x="9336833" y="5374430"/>
            <a:ext cx="2855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Выполнили:</a:t>
            </a:r>
          </a:p>
          <a:p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Хакимьянова Е.А</a:t>
            </a:r>
          </a:p>
          <a:p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Деревянко А.А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E2E2F-772D-4685-8DA7-34941C17ACBF}"/>
              </a:ext>
            </a:extLst>
          </p:cNvPr>
          <p:cNvSpPr txBox="1"/>
          <p:nvPr/>
        </p:nvSpPr>
        <p:spPr>
          <a:xfrm>
            <a:off x="2016578" y="2731593"/>
            <a:ext cx="887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Технология «Интеллектуальная карта» в работе по ранней профориентации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70450-334A-4A36-BC63-F39299B03F4D}"/>
              </a:ext>
            </a:extLst>
          </p:cNvPr>
          <p:cNvSpPr txBox="1"/>
          <p:nvPr/>
        </p:nvSpPr>
        <p:spPr>
          <a:xfrm>
            <a:off x="4854250" y="6086159"/>
            <a:ext cx="3011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п. Большой Исток</a:t>
            </a:r>
          </a:p>
          <a:p>
            <a:pPr algn="ctr"/>
            <a:r>
              <a:rPr lang="ru-RU" b="1" dirty="0"/>
              <a:t>2025г</a:t>
            </a:r>
          </a:p>
        </p:txBody>
      </p:sp>
    </p:spTree>
    <p:extLst>
      <p:ext uri="{BB962C8B-B14F-4D97-AF65-F5344CB8AC3E}">
        <p14:creationId xmlns:p14="http://schemas.microsoft.com/office/powerpoint/2010/main" val="212349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3E2E2F-772D-4685-8DA7-34941C17ACBF}"/>
              </a:ext>
            </a:extLst>
          </p:cNvPr>
          <p:cNvSpPr txBox="1"/>
          <p:nvPr/>
        </p:nvSpPr>
        <p:spPr>
          <a:xfrm>
            <a:off x="187778" y="550422"/>
            <a:ext cx="12004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дети впервые осознанно знакомятся с профессиями.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расширяется кругозор и общие понятия об окружающем мире, развивается определенный элементарный опыт, который является фундаментом для ранней профориентации.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Именно в дошкольном возрасте дети узнают, насколько много в мире разнообразных профессий.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B7A2AA-FD11-4C63-8C18-B8C0F839AA72}"/>
              </a:ext>
            </a:extLst>
          </p:cNvPr>
          <p:cNvSpPr txBox="1"/>
          <p:nvPr/>
        </p:nvSpPr>
        <p:spPr>
          <a:xfrm>
            <a:off x="205740" y="274320"/>
            <a:ext cx="11875770" cy="6239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 мастер-класса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повышение профессиональной компетентности педагогов через освоение научно-методических и практических основ применения в образовательной деятельности метода интеллект - карт Тони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Бьюзена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вопросах ранней профориентации.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 мастер-класса: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Формировать умение строить модель современной познавательной деятельности при ознакомлении дошкольников с трудом взрослых через применение метода интеллект–карт.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Воспитывать интерес к поиску педагогических идей по активизации любознательности и познавательного интереса у детей в процессе ознакомления с трудом взрослых.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Способствовать развитию профессионально – творческой активности, раскрытию внутреннего потенциала каждого педагога фокус-группы, путем создания условий для индивидуальной и коллективной работы.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3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89763-E381-41A7-A568-5264EF347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4" b="94274" l="9932" r="89932">
                        <a14:foregroundMark x1="43673" y1="6748" x2="43673" y2="6748"/>
                        <a14:foregroundMark x1="53061" y1="49489" x2="53061" y2="49489"/>
                        <a14:foregroundMark x1="55102" y1="49080" x2="55102" y2="49080"/>
                        <a14:foregroundMark x1="42449" y1="48057" x2="42449" y2="48057"/>
                        <a14:foregroundMark x1="41497" y1="49693" x2="41497" y2="49693"/>
                        <a14:foregroundMark x1="58231" y1="91207" x2="58231" y2="91207"/>
                        <a14:foregroundMark x1="65578" y1="93456" x2="65986" y2="93456"/>
                        <a14:foregroundMark x1="66667" y1="94274" x2="66667" y2="94274"/>
                        <a14:foregroundMark x1="79184" y1="93865" x2="79184" y2="93865"/>
                        <a14:foregroundMark x1="75374" y1="60532" x2="75374" y2="60532"/>
                        <a14:foregroundMark x1="72381" y1="48875" x2="72381" y2="48875"/>
                        <a14:foregroundMark x1="77959" y1="46421" x2="77959" y2="46421"/>
                        <a14:foregroundMark x1="77143" y1="47853" x2="86122" y2="58896"/>
                        <a14:foregroundMark x1="70068" y1="50102" x2="75102" y2="63599"/>
                        <a14:foregroundMark x1="75102" y1="63599" x2="75102" y2="63599"/>
                        <a14:foregroundMark x1="81905" y1="60327" x2="70068" y2="81391"/>
                        <a14:foregroundMark x1="71837" y1="62781" x2="71837" y2="62781"/>
                        <a14:foregroundMark x1="77823" y1="55828" x2="77823" y2="55828"/>
                        <a14:foregroundMark x1="75782" y1="57669" x2="75782" y2="57669"/>
                        <a14:foregroundMark x1="76190" y1="57669" x2="76190" y2="57669"/>
                        <a14:foregroundMark x1="22177" y1="66667" x2="22177" y2="66667"/>
                        <a14:foregroundMark x1="23673" y1="56646" x2="23673" y2="56646"/>
                        <a14:foregroundMark x1="20544" y1="45808" x2="20544" y2="45808"/>
                        <a14:foregroundMark x1="16463" y1="59305" x2="16463" y2="59305"/>
                        <a14:foregroundMark x1="20272" y1="52761" x2="20272" y2="52761"/>
                        <a14:foregroundMark x1="17143" y1="63395" x2="17143" y2="633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3052" y="1251196"/>
            <a:ext cx="3257841" cy="2167462"/>
          </a:xfrm>
          <a:prstGeom prst="rect">
            <a:avLst/>
          </a:prstGeom>
        </p:spPr>
      </p:pic>
      <p:sp>
        <p:nvSpPr>
          <p:cNvPr id="2" name="С кем работает">
            <a:extLst>
              <a:ext uri="{FF2B5EF4-FFF2-40B4-BE49-F238E27FC236}">
                <a16:creationId xmlns:a16="http://schemas.microsoft.com/office/drawing/2014/main" id="{4D6530F9-4E75-46A1-93E5-301C48DC7733}"/>
              </a:ext>
            </a:extLst>
          </p:cNvPr>
          <p:cNvSpPr/>
          <p:nvPr/>
        </p:nvSpPr>
        <p:spPr>
          <a:xfrm rot="19508109">
            <a:off x="7636778" y="1263556"/>
            <a:ext cx="1582364" cy="983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 кем работает?</a:t>
            </a:r>
          </a:p>
        </p:txBody>
      </p:sp>
      <p:sp>
        <p:nvSpPr>
          <p:cNvPr id="3" name="Что делает">
            <a:extLst>
              <a:ext uri="{FF2B5EF4-FFF2-40B4-BE49-F238E27FC236}">
                <a16:creationId xmlns:a16="http://schemas.microsoft.com/office/drawing/2014/main" id="{2886C1E8-4D6D-443E-BB14-178C92ED13BC}"/>
              </a:ext>
            </a:extLst>
          </p:cNvPr>
          <p:cNvSpPr/>
          <p:nvPr/>
        </p:nvSpPr>
        <p:spPr>
          <a:xfrm>
            <a:off x="7843089" y="3141288"/>
            <a:ext cx="1652964" cy="842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Что делает? </a:t>
            </a:r>
          </a:p>
        </p:txBody>
      </p:sp>
      <p:sp>
        <p:nvSpPr>
          <p:cNvPr id="6" name="Материалы для работы">
            <a:extLst>
              <a:ext uri="{FF2B5EF4-FFF2-40B4-BE49-F238E27FC236}">
                <a16:creationId xmlns:a16="http://schemas.microsoft.com/office/drawing/2014/main" id="{B751C1C9-C966-4286-AE49-3CE65ECCE2F9}"/>
              </a:ext>
            </a:extLst>
          </p:cNvPr>
          <p:cNvSpPr/>
          <p:nvPr/>
        </p:nvSpPr>
        <p:spPr>
          <a:xfrm rot="2886446">
            <a:off x="6308962" y="3942444"/>
            <a:ext cx="2032738" cy="1153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Материалы для работы </a:t>
            </a:r>
          </a:p>
        </p:txBody>
      </p:sp>
      <p:sp>
        <p:nvSpPr>
          <p:cNvPr id="8" name="Декоративная косметика">
            <a:extLst>
              <a:ext uri="{FF2B5EF4-FFF2-40B4-BE49-F238E27FC236}">
                <a16:creationId xmlns:a16="http://schemas.microsoft.com/office/drawing/2014/main" id="{7E2D5570-60EB-414E-92E4-204739AD3B41}"/>
              </a:ext>
            </a:extLst>
          </p:cNvPr>
          <p:cNvSpPr/>
          <p:nvPr/>
        </p:nvSpPr>
        <p:spPr>
          <a:xfrm rot="2104775">
            <a:off x="4404020" y="3534925"/>
            <a:ext cx="979124" cy="1817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Декоративная косметика</a:t>
            </a:r>
          </a:p>
        </p:txBody>
      </p:sp>
      <p:sp>
        <p:nvSpPr>
          <p:cNvPr id="9" name="где работает">
            <a:extLst>
              <a:ext uri="{FF2B5EF4-FFF2-40B4-BE49-F238E27FC236}">
                <a16:creationId xmlns:a16="http://schemas.microsoft.com/office/drawing/2014/main" id="{08C41025-B1DC-40A1-BFB2-95863D15B11C}"/>
              </a:ext>
            </a:extLst>
          </p:cNvPr>
          <p:cNvSpPr/>
          <p:nvPr/>
        </p:nvSpPr>
        <p:spPr>
          <a:xfrm rot="5400000">
            <a:off x="3433498" y="1472307"/>
            <a:ext cx="916496" cy="166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Где работает?</a:t>
            </a:r>
          </a:p>
        </p:txBody>
      </p:sp>
      <p:pic>
        <p:nvPicPr>
          <p:cNvPr id="10" name="Девушка">
            <a:extLst>
              <a:ext uri="{FF2B5EF4-FFF2-40B4-BE49-F238E27FC236}">
                <a16:creationId xmlns:a16="http://schemas.microsoft.com/office/drawing/2014/main" id="{9CA16CD2-A2A2-4BF2-A554-CD1364FFB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02" y="118010"/>
            <a:ext cx="2781354" cy="1852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Косметика">
            <a:extLst>
              <a:ext uri="{FF2B5EF4-FFF2-40B4-BE49-F238E27FC236}">
                <a16:creationId xmlns:a16="http://schemas.microsoft.com/office/drawing/2014/main" id="{E46EEF39-BB63-4661-BE36-3C706B748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96" b="90897" l="3125" r="94973">
                        <a14:foregroundMark x1="10054" y1="72147" x2="9375" y2="54620"/>
                        <a14:foregroundMark x1="9375" y1="54620" x2="9511" y2="54348"/>
                        <a14:foregroundMark x1="5435" y1="17527" x2="5435" y2="17527"/>
                        <a14:foregroundMark x1="92663" y1="33967" x2="92663" y2="33967"/>
                        <a14:foregroundMark x1="56386" y1="14130" x2="56386" y2="14130"/>
                        <a14:foregroundMark x1="41033" y1="8696" x2="41033" y2="8696"/>
                        <a14:foregroundMark x1="94973" y1="62092" x2="94973" y2="62092"/>
                        <a14:foregroundMark x1="94293" y1="32609" x2="94293" y2="32609"/>
                        <a14:foregroundMark x1="47690" y1="90897" x2="47690" y2="90897"/>
                        <a14:foregroundMark x1="3125" y1="61821" x2="3125" y2="614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0395" y="4801805"/>
            <a:ext cx="2056052" cy="2056052"/>
          </a:xfrm>
          <a:prstGeom prst="rect">
            <a:avLst/>
          </a:prstGeom>
        </p:spPr>
      </p:pic>
      <p:pic>
        <p:nvPicPr>
          <p:cNvPr id="12" name="кисти">
            <a:extLst>
              <a:ext uri="{FF2B5EF4-FFF2-40B4-BE49-F238E27FC236}">
                <a16:creationId xmlns:a16="http://schemas.microsoft.com/office/drawing/2014/main" id="{86407B1E-8904-4025-90FD-790ADEFAA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30" b="90000" l="6375" r="90000">
                        <a14:foregroundMark x1="10438" y1="4379" x2="6375" y2="10237"/>
                        <a14:foregroundMark x1="6375" y1="10237" x2="10750" y2="19527"/>
                        <a14:foregroundMark x1="10750" y1="19527" x2="10125" y2="57633"/>
                        <a14:foregroundMark x1="10125" y1="57633" x2="12625" y2="50414"/>
                        <a14:foregroundMark x1="12625" y1="50414" x2="11438" y2="39172"/>
                        <a14:foregroundMark x1="15875" y1="5858" x2="15875" y2="5858"/>
                        <a14:foregroundMark x1="18063" y1="7751" x2="18063" y2="7751"/>
                        <a14:foregroundMark x1="18500" y1="10178" x2="18500" y2="10178"/>
                        <a14:foregroundMark x1="30438" y1="5030" x2="30438" y2="5030"/>
                        <a14:foregroundMark x1="41500" y1="9527" x2="41500" y2="9527"/>
                        <a14:foregroundMark x1="55563" y1="22308" x2="55563" y2="22308"/>
                        <a14:foregroundMark x1="72500" y1="23964" x2="72500" y2="23964"/>
                        <a14:foregroundMark x1="89063" y1="20296" x2="89063" y2="20296"/>
                        <a14:foregroundMark x1="65063" y1="53491" x2="65063" y2="53491"/>
                        <a14:foregroundMark x1="73688" y1="56627" x2="73688" y2="56627"/>
                        <a14:foregroundMark x1="81125" y1="54556" x2="81125" y2="54556"/>
                        <a14:foregroundMark x1="89750" y1="54260" x2="89750" y2="54260"/>
                        <a14:foregroundMark x1="52812" y1="62604" x2="52812" y2="62604"/>
                        <a14:foregroundMark x1="38313" y1="65562" x2="38313" y2="65562"/>
                        <a14:foregroundMark x1="23375" y1="64497" x2="23375" y2="64497"/>
                        <a14:foregroundMark x1="30813" y1="78521" x2="30813" y2="78521"/>
                        <a14:foregroundMark x1="35563" y1="87633" x2="35563" y2="876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0893" y="4750474"/>
            <a:ext cx="2019218" cy="2132799"/>
          </a:xfrm>
          <a:prstGeom prst="rect">
            <a:avLst/>
          </a:prstGeom>
        </p:spPr>
      </p:pic>
      <p:pic>
        <p:nvPicPr>
          <p:cNvPr id="1026" name="Красит" descr="Picture background">
            <a:extLst>
              <a:ext uri="{FF2B5EF4-FFF2-40B4-BE49-F238E27FC236}">
                <a16:creationId xmlns:a16="http://schemas.microsoft.com/office/drawing/2014/main" id="{1A95A9B8-C52B-449A-BBE8-0B8D93A4F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05" y="2545647"/>
            <a:ext cx="2421058" cy="1663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Салон" descr="Picture background">
            <a:extLst>
              <a:ext uri="{FF2B5EF4-FFF2-40B4-BE49-F238E27FC236}">
                <a16:creationId xmlns:a16="http://schemas.microsoft.com/office/drawing/2014/main" id="{6D658326-0343-4C12-8F4B-3F5F1AA4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9" y="1454826"/>
            <a:ext cx="2640563" cy="1762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C73A024-D01A-47AF-B524-BD3F44656C26}"/>
              </a:ext>
            </a:extLst>
          </p:cNvPr>
          <p:cNvSpPr/>
          <p:nvPr/>
        </p:nvSpPr>
        <p:spPr>
          <a:xfrm>
            <a:off x="4499103" y="262768"/>
            <a:ext cx="3436642" cy="9164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ВИЗАЖИСТ</a:t>
            </a:r>
          </a:p>
        </p:txBody>
      </p:sp>
    </p:spTree>
    <p:extLst>
      <p:ext uri="{BB962C8B-B14F-4D97-AF65-F5344CB8AC3E}">
        <p14:creationId xmlns:p14="http://schemas.microsoft.com/office/powerpoint/2010/main" val="37369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BB0454-70F2-474C-84CB-1EBCC43BB163}"/>
              </a:ext>
            </a:extLst>
          </p:cNvPr>
          <p:cNvSpPr txBox="1"/>
          <p:nvPr/>
        </p:nvSpPr>
        <p:spPr>
          <a:xfrm>
            <a:off x="377890" y="138870"/>
            <a:ext cx="11814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Ваша задача: создать свою интеллектуальную карту по данным профессиям 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38D0866-C30F-4924-B126-E00818E4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9222" l="2222" r="95444">
                        <a14:foregroundMark x1="45111" y1="4333" x2="45111" y2="4333"/>
                        <a14:foregroundMark x1="52778" y1="26000" x2="52778" y2="26000"/>
                        <a14:foregroundMark x1="56222" y1="96000" x2="56222" y2="96000"/>
                        <a14:foregroundMark x1="52778" y1="99444" x2="52778" y2="99444"/>
                        <a14:foregroundMark x1="82556" y1="49889" x2="82556" y2="49889"/>
                        <a14:foregroundMark x1="81222" y1="49111" x2="68667" y2="44333"/>
                        <a14:foregroundMark x1="74778" y1="70889" x2="76444" y2="20778"/>
                        <a14:foregroundMark x1="13778" y1="97667" x2="2333" y2="90000"/>
                        <a14:foregroundMark x1="2333" y1="90000" x2="2444" y2="89111"/>
                        <a14:foregroundMark x1="23333" y1="61333" x2="23333" y2="61333"/>
                        <a14:foregroundMark x1="22556" y1="61333" x2="23889" y2="61333"/>
                        <a14:foregroundMark x1="91556" y1="50667" x2="95444" y2="61556"/>
                        <a14:foregroundMark x1="45111" y1="4000" x2="50111" y2="17778"/>
                        <a14:foregroundMark x1="50111" y1="17778" x2="50111" y2="17778"/>
                        <a14:foregroundMark x1="71111" y1="30556" x2="85111" y2="30556"/>
                        <a14:foregroundMark x1="27889" y1="63444" x2="11667" y2="59889"/>
                        <a14:foregroundMark x1="11667" y1="59889" x2="11667" y2="59667"/>
                        <a14:foregroundMark x1="47556" y1="4000" x2="47556" y2="4000"/>
                        <a14:foregroundMark x1="28444" y1="6667" x2="28444" y2="6667"/>
                        <a14:foregroundMark x1="35000" y1="9556" x2="35000" y2="9556"/>
                        <a14:foregroundMark x1="60778" y1="75556" x2="60778" y2="75556"/>
                        <a14:foregroundMark x1="31333" y1="9889" x2="31333" y2="9889"/>
                        <a14:foregroundMark x1="30778" y1="10333" x2="30778" y2="16778"/>
                        <a14:foregroundMark x1="31333" y1="7444" x2="31889" y2="9333"/>
                        <a14:foregroundMark x1="40889" y1="97333" x2="40889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6" y="295780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гер">
            <a:extLst>
              <a:ext uri="{FF2B5EF4-FFF2-40B4-BE49-F238E27FC236}">
                <a16:creationId xmlns:a16="http://schemas.microsoft.com/office/drawing/2014/main" id="{EAE42BC3-0E3D-43F9-807F-0BD3302667F5}"/>
              </a:ext>
            </a:extLst>
          </p:cNvPr>
          <p:cNvSpPr/>
          <p:nvPr/>
        </p:nvSpPr>
        <p:spPr>
          <a:xfrm>
            <a:off x="800101" y="1926092"/>
            <a:ext cx="2556588" cy="559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Блогер</a:t>
            </a:r>
          </a:p>
        </p:txBody>
      </p:sp>
      <p:sp>
        <p:nvSpPr>
          <p:cNvPr id="16" name="веб-дизайнер">
            <a:extLst>
              <a:ext uri="{FF2B5EF4-FFF2-40B4-BE49-F238E27FC236}">
                <a16:creationId xmlns:a16="http://schemas.microsoft.com/office/drawing/2014/main" id="{05E1AFE1-BBE8-43F3-B966-5123288F3D3C}"/>
              </a:ext>
            </a:extLst>
          </p:cNvPr>
          <p:cNvSpPr/>
          <p:nvPr/>
        </p:nvSpPr>
        <p:spPr>
          <a:xfrm>
            <a:off x="4779877" y="1926092"/>
            <a:ext cx="2556588" cy="559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Веб-дизайнер</a:t>
            </a:r>
          </a:p>
        </p:txBody>
      </p:sp>
      <p:sp>
        <p:nvSpPr>
          <p:cNvPr id="17" name="модельер">
            <a:extLst>
              <a:ext uri="{FF2B5EF4-FFF2-40B4-BE49-F238E27FC236}">
                <a16:creationId xmlns:a16="http://schemas.microsoft.com/office/drawing/2014/main" id="{395F9972-5588-4194-A302-3D945467E812}"/>
              </a:ext>
            </a:extLst>
          </p:cNvPr>
          <p:cNvSpPr/>
          <p:nvPr/>
        </p:nvSpPr>
        <p:spPr>
          <a:xfrm>
            <a:off x="8939271" y="1958312"/>
            <a:ext cx="2292219" cy="559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Модельер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73F53441-7E61-425B-B3C2-2262B33A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3" b="95871" l="5811" r="95541">
                        <a14:foregroundMark x1="29865" y1="6822" x2="64730" y2="9695"/>
                        <a14:foregroundMark x1="28514" y1="9515" x2="45541" y2="25494"/>
                        <a14:foregroundMark x1="66892" y1="21364" x2="66892" y2="21364"/>
                        <a14:foregroundMark x1="53514" y1="14004" x2="53514" y2="14004"/>
                        <a14:foregroundMark x1="17973" y1="30521" x2="19595" y2="37163"/>
                        <a14:foregroundMark x1="89189" y1="22980" x2="87703" y2="38061"/>
                        <a14:foregroundMark x1="87703" y1="38061" x2="87568" y2="38241"/>
                        <a14:foregroundMark x1="76622" y1="49731" x2="75811" y2="51346"/>
                        <a14:foregroundMark x1="58784" y1="45601" x2="58784" y2="45601"/>
                        <a14:foregroundMark x1="42568" y1="95871" x2="42568" y2="95871"/>
                        <a14:foregroundMark x1="86216" y1="57630" x2="86216" y2="57630"/>
                        <a14:foregroundMark x1="80270" y1="68402" x2="80270" y2="68402"/>
                        <a14:foregroundMark x1="80811" y1="69838" x2="80811" y2="69838"/>
                        <a14:foregroundMark x1="85541" y1="71454" x2="90135" y2="70557"/>
                        <a14:foregroundMark x1="92973" y1="82406" x2="89730" y2="49013"/>
                        <a14:foregroundMark x1="89730" y1="49013" x2="88514" y2="46858"/>
                        <a14:foregroundMark x1="90946" y1="42370" x2="95541" y2="67684"/>
                        <a14:foregroundMark x1="84459" y1="42908" x2="11216" y2="43447"/>
                        <a14:foregroundMark x1="11216" y1="43447" x2="5811" y2="61221"/>
                        <a14:foregroundMark x1="5811" y1="61221" x2="15541" y2="71813"/>
                        <a14:foregroundMark x1="15541" y1="71813" x2="29324" y2="65350"/>
                        <a14:foregroundMark x1="12568" y1="78456" x2="12568" y2="70916"/>
                        <a14:foregroundMark x1="60270" y1="31957" x2="60270" y2="31957"/>
                        <a14:foregroundMark x1="11892" y1="47935" x2="12027" y2="48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32" y="3839838"/>
            <a:ext cx="3719803" cy="27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E29185C4-910C-4E0D-A830-BAD67CE6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85" b="99231" l="2283" r="98370">
                        <a14:foregroundMark x1="13043" y1="26769" x2="18152" y2="60154"/>
                        <a14:foregroundMark x1="18152" y1="60154" x2="17826" y2="59538"/>
                        <a14:foregroundMark x1="35109" y1="24154" x2="34348" y2="64000"/>
                        <a14:foregroundMark x1="34348" y1="64000" x2="34348" y2="63692"/>
                        <a14:foregroundMark x1="15761" y1="17077" x2="18152" y2="26000"/>
                        <a14:foregroundMark x1="18152" y1="26000" x2="18152" y2="26308"/>
                        <a14:foregroundMark x1="80978" y1="28154" x2="88261" y2="52769"/>
                        <a14:foregroundMark x1="88261" y1="52769" x2="92174" y2="59077"/>
                        <a14:foregroundMark x1="84130" y1="28923" x2="91957" y2="28769"/>
                        <a14:foregroundMark x1="91957" y1="28769" x2="96196" y2="40615"/>
                        <a14:foregroundMark x1="86196" y1="48308" x2="83370" y2="63846"/>
                        <a14:foregroundMark x1="87283" y1="68615" x2="87826" y2="74000"/>
                        <a14:foregroundMark x1="34348" y1="15385" x2="32609" y2="39692"/>
                        <a14:foregroundMark x1="32609" y1="39692" x2="34022" y2="48308"/>
                        <a14:foregroundMark x1="34022" y1="48308" x2="33804" y2="48154"/>
                        <a14:foregroundMark x1="543" y1="71846" x2="21630" y2="62769"/>
                        <a14:foregroundMark x1="21630" y1="62769" x2="98370" y2="95077"/>
                        <a14:foregroundMark x1="27717" y1="68769" x2="13152" y2="82462"/>
                        <a14:foregroundMark x1="13152" y1="82462" x2="58913" y2="91538"/>
                        <a14:foregroundMark x1="6413" y1="78615" x2="9130" y2="86462"/>
                        <a14:foregroundMark x1="9130" y1="86462" x2="17826" y2="96308"/>
                        <a14:foregroundMark x1="17826" y1="96308" x2="41739" y2="96308"/>
                        <a14:foregroundMark x1="41739" y1="96308" x2="57935" y2="95692"/>
                        <a14:foregroundMark x1="57935" y1="95692" x2="63804" y2="96000"/>
                        <a14:foregroundMark x1="63804" y1="96000" x2="65217" y2="95692"/>
                        <a14:foregroundMark x1="60761" y1="3846" x2="60761" y2="4923"/>
                        <a14:foregroundMark x1="31413" y1="20000" x2="30000" y2="47077"/>
                        <a14:foregroundMark x1="30000" y1="47077" x2="31196" y2="56000"/>
                        <a14:foregroundMark x1="3478" y1="79385" x2="8043" y2="87846"/>
                        <a14:foregroundMark x1="25217" y1="65846" x2="6630" y2="73846"/>
                        <a14:foregroundMark x1="6630" y1="73846" x2="1630" y2="78308"/>
                        <a14:foregroundMark x1="1630" y1="78308" x2="2283" y2="90308"/>
                        <a14:foregroundMark x1="2283" y1="90308" x2="9457" y2="97846"/>
                        <a14:foregroundMark x1="15761" y1="93538" x2="25652" y2="92769"/>
                        <a14:foregroundMark x1="25652" y1="92769" x2="36522" y2="93077"/>
                        <a14:foregroundMark x1="36522" y1="93077" x2="42391" y2="89692"/>
                        <a14:foregroundMark x1="43478" y1="82769" x2="49565" y2="78000"/>
                        <a14:foregroundMark x1="38804" y1="85385" x2="56196" y2="79077"/>
                        <a14:foregroundMark x1="56196" y1="79077" x2="58261" y2="79692"/>
                        <a14:foregroundMark x1="71087" y1="76615" x2="94674" y2="92000"/>
                        <a14:foregroundMark x1="80000" y1="78769" x2="99348" y2="84154"/>
                        <a14:foregroundMark x1="99348" y1="84154" x2="99239" y2="95231"/>
                        <a14:foregroundMark x1="99239" y1="95231" x2="90217" y2="99231"/>
                        <a14:foregroundMark x1="90217" y1="99231" x2="64565" y2="96462"/>
                        <a14:foregroundMark x1="64565" y1="96462" x2="64457" y2="96308"/>
                        <a14:foregroundMark x1="87500" y1="36615" x2="87283" y2="41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66" y="3540552"/>
            <a:ext cx="3312368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D896F09-1322-409C-A98F-9CD503B4D991}"/>
              </a:ext>
            </a:extLst>
          </p:cNvPr>
          <p:cNvSpPr/>
          <p:nvPr/>
        </p:nvSpPr>
        <p:spPr>
          <a:xfrm>
            <a:off x="559834" y="2435756"/>
            <a:ext cx="3082214" cy="21210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YS Text"/>
              </a:rPr>
              <a:t>Б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логер — это человек, который создаёт и делится контентом в интернете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привлекая внимание широкой аудитории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82F94F8-460D-4322-BBD0-F42CB1362530}"/>
              </a:ext>
            </a:extLst>
          </p:cNvPr>
          <p:cNvSpPr/>
          <p:nvPr/>
        </p:nvSpPr>
        <p:spPr>
          <a:xfrm>
            <a:off x="8415356" y="2480036"/>
            <a:ext cx="3489648" cy="21210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Модельер</a:t>
            </a:r>
            <a:r>
              <a:rPr lang="ru-RU" dirty="0"/>
              <a:t> — это специалист в индустрии моды, который занимается </a:t>
            </a:r>
            <a:r>
              <a:rPr lang="ru-RU" b="1" dirty="0"/>
              <a:t>разработкой и созданием моделей одежды, аксессуаров и обуви</a:t>
            </a:r>
            <a:r>
              <a:rPr lang="ru-RU" dirty="0"/>
              <a:t>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B03D076-2A37-4B88-95B3-9EB206AD3686}"/>
              </a:ext>
            </a:extLst>
          </p:cNvPr>
          <p:cNvSpPr/>
          <p:nvPr/>
        </p:nvSpPr>
        <p:spPr>
          <a:xfrm>
            <a:off x="4374500" y="2518148"/>
            <a:ext cx="3367342" cy="22544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Веб-дизайнер</a:t>
            </a:r>
            <a:r>
              <a:rPr lang="ru-RU" dirty="0"/>
              <a:t> — это специалист, который создаёт </a:t>
            </a:r>
            <a:r>
              <a:rPr lang="ru-RU" b="1" dirty="0"/>
              <a:t>визуальное оформление сайтов</a:t>
            </a:r>
            <a:r>
              <a:rPr lang="ru-RU" dirty="0"/>
              <a:t>, делая их удобными для пользователя и привлекательными с визуальной точки зрения.</a:t>
            </a:r>
          </a:p>
        </p:txBody>
      </p:sp>
    </p:spTree>
    <p:extLst>
      <p:ext uri="{BB962C8B-B14F-4D97-AF65-F5344CB8AC3E}">
        <p14:creationId xmlns:p14="http://schemas.microsoft.com/office/powerpoint/2010/main" val="7996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3E2E2F-772D-4685-8DA7-34941C17ACBF}"/>
              </a:ext>
            </a:extLst>
          </p:cNvPr>
          <p:cNvSpPr txBox="1"/>
          <p:nvPr/>
        </p:nvSpPr>
        <p:spPr>
          <a:xfrm>
            <a:off x="225100" y="531760"/>
            <a:ext cx="11867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ранняя профориентация дошкольников – это важное и необходимое направление деятельности в ДОУ. Оказать ребенку помощь сделать правильный выбор – непростая задача для педагогов и родителей.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Создание предложенных условий по ранней профориентации поможет дошкольникам научиться быть креативными в выборе интересующего вида деятельности, получить представления и знания о многообразии профессий, осознать ценностное отношение к труду взрослых, проявлять самостоятельность, активность, креатив.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Это поможет их дальнейшему успешному правильному выбору профессии, которая будет приносить удовлетворение и радость.</a:t>
            </a:r>
          </a:p>
        </p:txBody>
      </p:sp>
    </p:spTree>
    <p:extLst>
      <p:ext uri="{BB962C8B-B14F-4D97-AF65-F5344CB8AC3E}">
        <p14:creationId xmlns:p14="http://schemas.microsoft.com/office/powerpoint/2010/main" val="28926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3E2E2F-772D-4685-8DA7-34941C17ACBF}"/>
              </a:ext>
            </a:extLst>
          </p:cNvPr>
          <p:cNvSpPr txBox="1"/>
          <p:nvPr/>
        </p:nvSpPr>
        <p:spPr>
          <a:xfrm>
            <a:off x="324160" y="2680600"/>
            <a:ext cx="1186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37515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372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Катерина Рогозникова</cp:lastModifiedBy>
  <cp:revision>24</cp:revision>
  <cp:lastPrinted>2025-12-03T09:39:34Z</cp:lastPrinted>
  <dcterms:created xsi:type="dcterms:W3CDTF">2025-11-26T16:38:10Z</dcterms:created>
  <dcterms:modified xsi:type="dcterms:W3CDTF">2025-12-03T10:28:04Z</dcterms:modified>
</cp:coreProperties>
</file>