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30" autoAdjust="0"/>
    <p:restoredTop sz="94689" autoAdjust="0"/>
  </p:normalViewPr>
  <p:slideViewPr>
    <p:cSldViewPr>
      <p:cViewPr varScale="1">
        <p:scale>
          <a:sx n="75" d="100"/>
          <a:sy n="75" d="100"/>
        </p:scale>
        <p:origin x="-1016"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7" name="Прямоугольник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2362200" y="4038600"/>
            <a:ext cx="6477000" cy="1828800"/>
          </a:xfrm>
        </p:spPr>
        <p:txBody>
          <a:bodyPr anchor="b"/>
          <a:lstStyle>
            <a:lvl1pPr>
              <a:defRPr cap="all" baseline="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5B106E36-FD25-4E2D-B0AA-010F637433A0}" type="datetimeFigureOut">
              <a:rPr lang="ru-RU" smtClean="0"/>
              <a:pPr/>
              <a:t>10.01.2026</a:t>
            </a:fld>
            <a:endParaRPr lang="ru-RU"/>
          </a:p>
        </p:txBody>
      </p:sp>
      <p:sp>
        <p:nvSpPr>
          <p:cNvPr id="17" name="Нижний колонтитул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ru-RU"/>
          </a:p>
        </p:txBody>
      </p:sp>
      <p:sp>
        <p:nvSpPr>
          <p:cNvPr id="29" name="Номер слайда 28"/>
          <p:cNvSpPr>
            <a:spLocks noGrp="1"/>
          </p:cNvSpPr>
          <p:nvPr>
            <p:ph type="sldNum" sz="quarter" idx="12"/>
          </p:nvPr>
        </p:nvSpPr>
        <p:spPr>
          <a:xfrm>
            <a:off x="8001000" y="228600"/>
            <a:ext cx="838200" cy="381000"/>
          </a:xfrm>
        </p:spPr>
        <p:txBody>
          <a:bodyPr/>
          <a:lstStyle>
            <a:lvl1pPr>
              <a:defRPr>
                <a:solidFill>
                  <a:schemeClr val="tx2"/>
                </a:solidFill>
              </a:defRPr>
            </a:lvl1p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p:sndAc>
      <p:stSnd>
        <p:snd r:embed="rId1" name="applause.wav" builtIn="1"/>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10.01.2026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sndAc>
      <p:stSnd>
        <p:snd r:embed="rId1" name="applause.wav" builtIn="1"/>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1"/>
      </p:bgRef>
    </p:bg>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609600"/>
            <a:ext cx="2057400" cy="55165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609600"/>
            <a:ext cx="5562600" cy="5516564"/>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6553200" y="6248402"/>
            <a:ext cx="2209800" cy="365125"/>
          </a:xfrm>
        </p:spPr>
        <p:txBody>
          <a:bodyPr/>
          <a:lstStyle/>
          <a:p>
            <a:fld id="{5B106E36-FD25-4E2D-B0AA-010F637433A0}" type="datetimeFigureOut">
              <a:rPr lang="ru-RU" smtClean="0"/>
              <a:pPr/>
              <a:t>10.01.2026</a:t>
            </a:fld>
            <a:endParaRPr lang="ru-RU"/>
          </a:p>
        </p:txBody>
      </p:sp>
      <p:sp>
        <p:nvSpPr>
          <p:cNvPr id="5" name="Нижний колонтитул 4"/>
          <p:cNvSpPr>
            <a:spLocks noGrp="1"/>
          </p:cNvSpPr>
          <p:nvPr>
            <p:ph type="ftr" sz="quarter" idx="11"/>
          </p:nvPr>
        </p:nvSpPr>
        <p:spPr>
          <a:xfrm>
            <a:off x="457201" y="6248207"/>
            <a:ext cx="5573483" cy="365125"/>
          </a:xfrm>
        </p:spPr>
        <p:txBody>
          <a:bodyPr/>
          <a:lstStyle/>
          <a:p>
            <a:endParaRPr lang="ru-RU"/>
          </a:p>
        </p:txBody>
      </p:sp>
      <p:sp>
        <p:nvSpPr>
          <p:cNvPr id="7" name="Прямоугольник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Прямоугольник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Прямоугольник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Номер слайда 5"/>
          <p:cNvSpPr>
            <a:spLocks noGrp="1"/>
          </p:cNvSpPr>
          <p:nvPr>
            <p:ph type="sldNum" sz="quarter" idx="12"/>
          </p:nvPr>
        </p:nvSpPr>
        <p:spPr>
          <a:xfrm rot="5400000">
            <a:off x="5989638" y="144462"/>
            <a:ext cx="533400" cy="244476"/>
          </a:xfrm>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transition>
    <p:sndAc>
      <p:stSnd>
        <p:snd r:embed="rId1" name="applause.wav" builtIn="1"/>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648" y="228600"/>
            <a:ext cx="8153400" cy="990600"/>
          </a:xfrm>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10.01.2026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lvl1pPr>
              <a:defRPr>
                <a:solidFill>
                  <a:srgbClr val="FFFFFF"/>
                </a:solidFill>
              </a:defRPr>
            </a:lvl1pPr>
          </a:lstStyle>
          <a:p>
            <a:fld id="{725C68B6-61C2-468F-89AB-4B9F7531AA68}" type="slidenum">
              <a:rPr lang="ru-RU" smtClean="0"/>
              <a:pPr/>
              <a:t>‹#›</a:t>
            </a:fld>
            <a:endParaRPr lang="ru-RU"/>
          </a:p>
        </p:txBody>
      </p:sp>
      <p:sp>
        <p:nvSpPr>
          <p:cNvPr id="8" name="Содержимое 7"/>
          <p:cNvSpPr>
            <a:spLocks noGrp="1"/>
          </p:cNvSpPr>
          <p:nvPr>
            <p:ph sz="quarter" idx="1"/>
          </p:nvPr>
        </p:nvSpPr>
        <p:spPr>
          <a:xfrm>
            <a:off x="612648" y="1600200"/>
            <a:ext cx="8153400" cy="44958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transition>
    <p:sndAc>
      <p:stSnd>
        <p:snd r:embed="rId1" name="applause.wav" builtIn="1"/>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7" name="Прямоугольник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B106E36-FD25-4E2D-B0AA-010F637433A0}" type="datetimeFigureOut">
              <a:rPr lang="ru-RU" smtClean="0"/>
              <a:pPr/>
              <a:t>10.01.2026</a:t>
            </a:fld>
            <a:endParaRPr lang="ru-RU"/>
          </a:p>
        </p:txBody>
      </p:sp>
      <p:sp>
        <p:nvSpPr>
          <p:cNvPr id="13" name="Номер слайда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725C68B6-61C2-468F-89AB-4B9F7531AA68}" type="slidenum">
              <a:rPr lang="ru-RU" smtClean="0"/>
              <a:pPr/>
              <a:t>‹#›</a:t>
            </a:fld>
            <a:endParaRPr lang="ru-RU"/>
          </a:p>
        </p:txBody>
      </p:sp>
      <p:sp>
        <p:nvSpPr>
          <p:cNvPr id="14" name="Нижний колонтитул 13"/>
          <p:cNvSpPr>
            <a:spLocks noGrp="1"/>
          </p:cNvSpPr>
          <p:nvPr>
            <p:ph type="ftr" sz="quarter" idx="12"/>
          </p:nvPr>
        </p:nvSpPr>
        <p:spPr/>
        <p:txBody>
          <a:bodyPr/>
          <a:lstStyle/>
          <a:p>
            <a:endParaRPr lang="ru-RU"/>
          </a:p>
        </p:txBody>
      </p:sp>
    </p:spTree>
  </p:cSld>
  <p:clrMapOvr>
    <a:overrideClrMapping bg1="lt1" tx1="dk1" bg2="lt2" tx2="dk2" accent1="accent1" accent2="accent2" accent3="accent3" accent4="accent4" accent5="accent5" accent6="accent6" hlink="hlink" folHlink="folHlink"/>
  </p:clrMapOvr>
  <p:transition>
    <p:sndAc>
      <p:stSnd>
        <p:snd r:embed="rId1" name="applause.wav" builtIn="1"/>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9" name="Содержимое 8"/>
          <p:cNvSpPr>
            <a:spLocks noGrp="1"/>
          </p:cNvSpPr>
          <p:nvPr>
            <p:ph sz="quarter" idx="1"/>
          </p:nvPr>
        </p:nvSpPr>
        <p:spPr>
          <a:xfrm>
            <a:off x="609600" y="1589567"/>
            <a:ext cx="38862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844901" y="1589567"/>
            <a:ext cx="38862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8" name="Дата 7"/>
          <p:cNvSpPr>
            <a:spLocks noGrp="1"/>
          </p:cNvSpPr>
          <p:nvPr>
            <p:ph type="dt" sz="half" idx="15"/>
          </p:nvPr>
        </p:nvSpPr>
        <p:spPr/>
        <p:txBody>
          <a:bodyPr rtlCol="0"/>
          <a:lstStyle/>
          <a:p>
            <a:fld id="{5B106E36-FD25-4E2D-B0AA-010F637433A0}" type="datetimeFigureOut">
              <a:rPr lang="ru-RU" smtClean="0"/>
              <a:pPr/>
              <a:t>10.01.2026</a:t>
            </a:fld>
            <a:endParaRPr lang="ru-RU"/>
          </a:p>
        </p:txBody>
      </p:sp>
      <p:sp>
        <p:nvSpPr>
          <p:cNvPr id="10" name="Номер слайда 9"/>
          <p:cNvSpPr>
            <a:spLocks noGrp="1"/>
          </p:cNvSpPr>
          <p:nvPr>
            <p:ph type="sldNum" sz="quarter" idx="16"/>
          </p:nvPr>
        </p:nvSpPr>
        <p:spPr/>
        <p:txBody>
          <a:bodyPr rtlCol="0"/>
          <a:lstStyle/>
          <a:p>
            <a:fld id="{725C68B6-61C2-468F-89AB-4B9F7531AA68}" type="slidenum">
              <a:rPr lang="ru-RU" smtClean="0"/>
              <a:pPr/>
              <a:t>‹#›</a:t>
            </a:fld>
            <a:endParaRPr lang="ru-RU"/>
          </a:p>
        </p:txBody>
      </p:sp>
      <p:sp>
        <p:nvSpPr>
          <p:cNvPr id="12" name="Нижний колонтитул 11"/>
          <p:cNvSpPr>
            <a:spLocks noGrp="1"/>
          </p:cNvSpPr>
          <p:nvPr>
            <p:ph type="ftr" sz="quarter" idx="17"/>
          </p:nvPr>
        </p:nvSpPr>
        <p:spPr/>
        <p:txBody>
          <a:bodyPr rtlCol="0"/>
          <a:lstStyle/>
          <a:p>
            <a:endParaRPr lang="ru-RU"/>
          </a:p>
        </p:txBody>
      </p:sp>
    </p:spTree>
  </p:cSld>
  <p:clrMapOvr>
    <a:masterClrMapping/>
  </p:clrMapOvr>
  <p:transition>
    <p:sndAc>
      <p:stSnd>
        <p:snd r:embed="rId1" name="applause.wav" builtIn="1"/>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273050"/>
            <a:ext cx="8153400" cy="869950"/>
          </a:xfrm>
        </p:spPr>
        <p:txBody>
          <a:bodyPr anchor="ctr"/>
          <a:lstStyle>
            <a:lvl1pPr>
              <a:defRPr/>
            </a:lvl1pPr>
          </a:lstStyle>
          <a:p>
            <a:r>
              <a:rPr kumimoji="0" lang="ru-RU" smtClean="0"/>
              <a:t>Образец заголовка</a:t>
            </a:r>
            <a:endParaRPr kumimoji="0" lang="en-US"/>
          </a:p>
        </p:txBody>
      </p:sp>
      <p:sp>
        <p:nvSpPr>
          <p:cNvPr id="11" name="Содержимое 10"/>
          <p:cNvSpPr>
            <a:spLocks noGrp="1"/>
          </p:cNvSpPr>
          <p:nvPr>
            <p:ph sz="quarter" idx="2"/>
          </p:nvPr>
        </p:nvSpPr>
        <p:spPr>
          <a:xfrm>
            <a:off x="609600" y="2438400"/>
            <a:ext cx="3886200"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800600" y="2438400"/>
            <a:ext cx="3886200"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5"/>
          </p:nvPr>
        </p:nvSpPr>
        <p:spPr/>
        <p:txBody>
          <a:bodyPr rtlCol="0"/>
          <a:lstStyle/>
          <a:p>
            <a:fld id="{5B106E36-FD25-4E2D-B0AA-010F637433A0}" type="datetimeFigureOut">
              <a:rPr lang="ru-RU" smtClean="0"/>
              <a:pPr/>
              <a:t>10.01.2026</a:t>
            </a:fld>
            <a:endParaRPr lang="ru-RU"/>
          </a:p>
        </p:txBody>
      </p:sp>
      <p:sp>
        <p:nvSpPr>
          <p:cNvPr id="12" name="Номер слайда 11"/>
          <p:cNvSpPr>
            <a:spLocks noGrp="1"/>
          </p:cNvSpPr>
          <p:nvPr>
            <p:ph type="sldNum" sz="quarter" idx="16"/>
          </p:nvPr>
        </p:nvSpPr>
        <p:spPr/>
        <p:txBody>
          <a:bodyPr rtlCol="0"/>
          <a:lstStyle/>
          <a:p>
            <a:fld id="{725C68B6-61C2-468F-89AB-4B9F7531AA68}" type="slidenum">
              <a:rPr lang="ru-RU" smtClean="0"/>
              <a:pPr/>
              <a:t>‹#›</a:t>
            </a:fld>
            <a:endParaRPr lang="ru-RU"/>
          </a:p>
        </p:txBody>
      </p:sp>
      <p:sp>
        <p:nvSpPr>
          <p:cNvPr id="14" name="Нижний колонтитул 13"/>
          <p:cNvSpPr>
            <a:spLocks noGrp="1"/>
          </p:cNvSpPr>
          <p:nvPr>
            <p:ph type="ftr" sz="quarter" idx="17"/>
          </p:nvPr>
        </p:nvSpPr>
        <p:spPr/>
        <p:txBody>
          <a:bodyPr rtlCol="0"/>
          <a:lstStyle/>
          <a:p>
            <a:endParaRPr lang="ru-RU"/>
          </a:p>
        </p:txBody>
      </p:sp>
      <p:sp>
        <p:nvSpPr>
          <p:cNvPr id="16" name="Текст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5" name="Текст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transition>
    <p:sndAc>
      <p:stSnd>
        <p:snd r:embed="rId1" name="applause.wav" builtIn="1"/>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10.01.2026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lvl1pPr>
              <a:defRPr>
                <a:solidFill>
                  <a:srgbClr val="FFFFFF"/>
                </a:solidFill>
              </a:defRPr>
            </a:lvl1pPr>
          </a:lstStyle>
          <a:p>
            <a:fld id="{725C68B6-61C2-468F-89AB-4B9F7531AA68}" type="slidenum">
              <a:rPr lang="ru-RU" smtClean="0"/>
              <a:pPr/>
              <a:t>‹#›</a:t>
            </a:fld>
            <a:endParaRPr lang="ru-RU"/>
          </a:p>
        </p:txBody>
      </p:sp>
    </p:spTree>
  </p:cSld>
  <p:clrMapOvr>
    <a:masterClrMapping/>
  </p:clrMapOvr>
  <p:transition>
    <p:sndAc>
      <p:stSnd>
        <p:snd r:embed="rId1" name="applause.wav" builtIn="1"/>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10.01.2026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0" y="6248400"/>
            <a:ext cx="533400" cy="381000"/>
          </a:xfrm>
        </p:spPr>
        <p:txBody>
          <a:bodyPr/>
          <a:lstStyle>
            <a:lvl1pPr>
              <a:defRPr>
                <a:solidFill>
                  <a:schemeClr val="tx2"/>
                </a:solidFill>
              </a:defRPr>
            </a:lvl1pPr>
          </a:lstStyle>
          <a:p>
            <a:fld id="{725C68B6-61C2-468F-89AB-4B9F7531AA68}" type="slidenum">
              <a:rPr lang="ru-RU" smtClean="0"/>
              <a:pPr/>
              <a:t>‹#›</a:t>
            </a:fld>
            <a:endParaRPr lang="ru-RU"/>
          </a:p>
        </p:txBody>
      </p:sp>
    </p:spTree>
  </p:cSld>
  <p:clrMapOvr>
    <a:masterClrMapping/>
  </p:clrMapOvr>
  <p:transition>
    <p:sndAc>
      <p:stSnd>
        <p:snd r:embed="rId1" name="applause.wav" builtIn="1"/>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8077200" cy="869950"/>
          </a:xfrm>
        </p:spPr>
        <p:txBody>
          <a:bodyPr anchor="ctr"/>
          <a:lstStyle>
            <a:lvl1pPr algn="l">
              <a:buNone/>
              <a:defRPr sz="4400" b="0"/>
            </a:lvl1p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10.01.2026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lvl1pPr>
              <a:defRPr>
                <a:solidFill>
                  <a:srgbClr val="FFFFFF"/>
                </a:solidFill>
              </a:defRPr>
            </a:lvl1pPr>
          </a:lstStyle>
          <a:p>
            <a:fld id="{725C68B6-61C2-468F-89AB-4B9F7531AA68}" type="slidenum">
              <a:rPr lang="ru-RU" smtClean="0"/>
              <a:pPr/>
              <a:t>‹#›</a:t>
            </a:fld>
            <a:endParaRPr lang="ru-RU"/>
          </a:p>
        </p:txBody>
      </p:sp>
      <p:sp>
        <p:nvSpPr>
          <p:cNvPr id="3" name="Текст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9" name="Содержимое 8"/>
          <p:cNvSpPr>
            <a:spLocks noGrp="1"/>
          </p:cNvSpPr>
          <p:nvPr>
            <p:ph sz="quarter" idx="1"/>
          </p:nvPr>
        </p:nvSpPr>
        <p:spPr>
          <a:xfrm>
            <a:off x="2362200" y="1752600"/>
            <a:ext cx="6400800" cy="4419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transition>
    <p:sndAc>
      <p:stSnd>
        <p:snd r:embed="rId1" name="applause.wav" builtIn="1"/>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3">
        <a:schemeClr val="bg2"/>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8" name="Прямоугольник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ru-RU" smtClean="0"/>
              <a:t>Образец заголовка</a:t>
            </a:r>
            <a:endParaRPr kumimoji="0" lang="en-US"/>
          </a:p>
        </p:txBody>
      </p:sp>
      <p:sp>
        <p:nvSpPr>
          <p:cNvPr id="11" name="Прямоугольник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Дата 11"/>
          <p:cNvSpPr>
            <a:spLocks noGrp="1"/>
          </p:cNvSpPr>
          <p:nvPr>
            <p:ph type="dt" sz="half" idx="10"/>
          </p:nvPr>
        </p:nvSpPr>
        <p:spPr>
          <a:xfrm>
            <a:off x="6248400" y="6248400"/>
            <a:ext cx="2667000" cy="365125"/>
          </a:xfrm>
        </p:spPr>
        <p:txBody>
          <a:bodyPr rtlCol="0"/>
          <a:lstStyle/>
          <a:p>
            <a:fld id="{5B106E36-FD25-4E2D-B0AA-010F637433A0}" type="datetimeFigureOut">
              <a:rPr lang="ru-RU" smtClean="0"/>
              <a:pPr/>
              <a:t>10.01.2026</a:t>
            </a:fld>
            <a:endParaRPr lang="ru-RU"/>
          </a:p>
        </p:txBody>
      </p:sp>
      <p:sp>
        <p:nvSpPr>
          <p:cNvPr id="13" name="Номер слайда 12"/>
          <p:cNvSpPr>
            <a:spLocks noGrp="1"/>
          </p:cNvSpPr>
          <p:nvPr>
            <p:ph type="sldNum" sz="quarter" idx="11"/>
          </p:nvPr>
        </p:nvSpPr>
        <p:spPr>
          <a:xfrm>
            <a:off x="0" y="4667249"/>
            <a:ext cx="1447800" cy="663578"/>
          </a:xfrm>
        </p:spPr>
        <p:txBody>
          <a:bodyPr rtlCol="0"/>
          <a:lstStyle>
            <a:lvl1pPr>
              <a:defRPr sz="2800"/>
            </a:lvl1pPr>
          </a:lstStyle>
          <a:p>
            <a:fld id="{725C68B6-61C2-468F-89AB-4B9F7531AA68}" type="slidenum">
              <a:rPr lang="ru-RU" smtClean="0"/>
              <a:pPr/>
              <a:t>‹#›</a:t>
            </a:fld>
            <a:endParaRPr lang="ru-RU"/>
          </a:p>
        </p:txBody>
      </p:sp>
      <p:sp>
        <p:nvSpPr>
          <p:cNvPr id="14" name="Нижний колонтитул 13"/>
          <p:cNvSpPr>
            <a:spLocks noGrp="1"/>
          </p:cNvSpPr>
          <p:nvPr>
            <p:ph type="ftr" sz="quarter" idx="12"/>
          </p:nvPr>
        </p:nvSpPr>
        <p:spPr>
          <a:xfrm>
            <a:off x="1600200" y="6248206"/>
            <a:ext cx="4572000" cy="365125"/>
          </a:xfrm>
        </p:spPr>
        <p:txBody>
          <a:bodyPr rtlCol="0"/>
          <a:lstStyle/>
          <a:p>
            <a:endParaRPr lang="ru-RU"/>
          </a:p>
        </p:txBody>
      </p:sp>
      <p:sp>
        <p:nvSpPr>
          <p:cNvPr id="3" name="Рисунок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ru-RU" smtClean="0"/>
              <a:t>Вставка рисунка</a:t>
            </a:r>
            <a:endParaRPr kumimoji="0" lang="en-US" dirty="0"/>
          </a:p>
        </p:txBody>
      </p:sp>
    </p:spTree>
  </p:cSld>
  <p:clrMapOvr>
    <a:overrideClrMapping bg1="lt1" tx1="dk1" bg2="lt2" tx2="dk2" accent1="accent1" accent2="accent2" accent3="accent3" accent4="accent4" accent5="accent5" accent6="accent6" hlink="hlink" folHlink="folHlink"/>
  </p:clrMapOvr>
  <p:transition>
    <p:sndAc>
      <p:stSnd>
        <p:snd r:embed="rId1" name="applause.wav" builtIn="1"/>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609600" y="228600"/>
            <a:ext cx="8153400" cy="9906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5B106E36-FD25-4E2D-B0AA-010F637433A0}" type="datetimeFigureOut">
              <a:rPr lang="ru-RU" smtClean="0"/>
              <a:pPr/>
              <a:t>10.01.2026</a:t>
            </a:fld>
            <a:endParaRPr lang="ru-RU"/>
          </a:p>
        </p:txBody>
      </p:sp>
      <p:sp>
        <p:nvSpPr>
          <p:cNvPr id="3" name="Нижний колонтитул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ru-RU"/>
          </a:p>
        </p:txBody>
      </p:sp>
      <p:sp>
        <p:nvSpPr>
          <p:cNvPr id="7" name="Прямоугольник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sndAc>
      <p:stSnd>
        <p:snd r:embed="rId13" name="applause.wav" builtIn="1"/>
      </p:stSnd>
    </p:sndAc>
  </p:transition>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audio" Target="../media/audio2.wav"/><Relationship Id="rId7" Type="http://schemas.openxmlformats.org/officeDocument/2006/relationships/image" Target="../media/image29.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audio" Target="../media/audio2.wav"/><Relationship Id="rId7" Type="http://schemas.openxmlformats.org/officeDocument/2006/relationships/image" Target="../media/image24.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3.png"/><Relationship Id="rId9"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525000" cy="7162800"/>
          </a:xfrm>
          <a:prstGeom prst="rect">
            <a:avLst/>
          </a:prstGeom>
          <a:noFill/>
          <a:ln w="9525">
            <a:noFill/>
            <a:miter lim="800000"/>
            <a:headEnd/>
            <a:tailEnd/>
          </a:ln>
          <a:effectLst/>
        </p:spPr>
      </p:pic>
      <p:sp>
        <p:nvSpPr>
          <p:cNvPr id="5" name="Заголовок 4"/>
          <p:cNvSpPr>
            <a:spLocks noGrp="1"/>
          </p:cNvSpPr>
          <p:nvPr>
            <p:ph type="ctrTitle"/>
          </p:nvPr>
        </p:nvSpPr>
        <p:spPr>
          <a:xfrm>
            <a:off x="1071538" y="571481"/>
            <a:ext cx="7772400" cy="785818"/>
          </a:xfrm>
        </p:spPr>
        <p:txBody>
          <a:bodyPr>
            <a:normAutofit/>
          </a:bodyPr>
          <a:lstStyle/>
          <a:p>
            <a:pPr algn="ctr"/>
            <a:r>
              <a:rPr lang="ru-RU" sz="1600" dirty="0" smtClean="0">
                <a:solidFill>
                  <a:schemeClr val="bg1"/>
                </a:solidFill>
                <a:latin typeface="Times New Roman" pitchFamily="18" charset="0"/>
                <a:cs typeface="Times New Roman" pitchFamily="18" charset="0"/>
              </a:rPr>
              <a:t>Муниципальное дошкольное образовательное  учреждение</a:t>
            </a:r>
            <a:br>
              <a:rPr lang="ru-RU" sz="1600" dirty="0" smtClean="0">
                <a:solidFill>
                  <a:schemeClr val="bg1"/>
                </a:solidFill>
                <a:latin typeface="Times New Roman" pitchFamily="18" charset="0"/>
                <a:cs typeface="Times New Roman" pitchFamily="18" charset="0"/>
              </a:rPr>
            </a:br>
            <a:r>
              <a:rPr lang="ru-RU" sz="1600" dirty="0" smtClean="0">
                <a:solidFill>
                  <a:schemeClr val="bg1"/>
                </a:solidFill>
                <a:latin typeface="Times New Roman" pitchFamily="18" charset="0"/>
                <a:cs typeface="Times New Roman" pitchFamily="18" charset="0"/>
              </a:rPr>
              <a:t>«Детский сад № 271 Краснооктябрьского района Волгограда»</a:t>
            </a:r>
            <a:endParaRPr lang="ru-RU" sz="1600" dirty="0">
              <a:solidFill>
                <a:schemeClr val="bg1"/>
              </a:solidFill>
            </a:endParaRPr>
          </a:p>
        </p:txBody>
      </p:sp>
      <p:sp>
        <p:nvSpPr>
          <p:cNvPr id="6" name="Подзаголовок 5"/>
          <p:cNvSpPr>
            <a:spLocks noGrp="1"/>
          </p:cNvSpPr>
          <p:nvPr>
            <p:ph type="subTitle" idx="1"/>
          </p:nvPr>
        </p:nvSpPr>
        <p:spPr>
          <a:xfrm>
            <a:off x="1428728" y="1571612"/>
            <a:ext cx="7286676" cy="4038616"/>
          </a:xfrm>
        </p:spPr>
        <p:txBody>
          <a:bodyPr>
            <a:normAutofit/>
          </a:bodyPr>
          <a:lstStyle/>
          <a:p>
            <a:pPr algn="ctr"/>
            <a:r>
              <a:rPr lang="ru-RU" sz="4400" dirty="0" smtClean="0">
                <a:solidFill>
                  <a:srgbClr val="FF0000"/>
                </a:solidFill>
                <a:latin typeface="Impact" pitchFamily="34" charset="0"/>
              </a:rPr>
              <a:t>«Что такое День Победы?»</a:t>
            </a:r>
          </a:p>
          <a:p>
            <a:pPr algn="ctr"/>
            <a:r>
              <a:rPr lang="ru-RU" dirty="0" smtClean="0">
                <a:solidFill>
                  <a:schemeClr val="bg1"/>
                </a:solidFill>
                <a:latin typeface="Times New Roman" pitchFamily="18" charset="0"/>
                <a:cs typeface="Times New Roman" pitchFamily="18" charset="0"/>
              </a:rPr>
              <a:t>Презентация для детей старшего дошкольного возраста (6-8 лет).</a:t>
            </a:r>
          </a:p>
          <a:p>
            <a:endParaRPr lang="ru-RU" dirty="0" smtClean="0"/>
          </a:p>
          <a:p>
            <a:pPr algn="r"/>
            <a:endParaRPr lang="ru-RU" sz="2400" dirty="0" smtClean="0">
              <a:solidFill>
                <a:schemeClr val="tx1"/>
              </a:solidFill>
              <a:latin typeface="Times New Roman" pitchFamily="18" charset="0"/>
              <a:cs typeface="Times New Roman" pitchFamily="18" charset="0"/>
            </a:endParaRPr>
          </a:p>
          <a:p>
            <a:pPr algn="r"/>
            <a:endParaRPr lang="ru-RU" sz="2400" dirty="0" smtClean="0">
              <a:solidFill>
                <a:schemeClr val="tx1"/>
              </a:solidFill>
              <a:latin typeface="Times New Roman" pitchFamily="18" charset="0"/>
              <a:cs typeface="Times New Roman" pitchFamily="18" charset="0"/>
            </a:endParaRPr>
          </a:p>
          <a:p>
            <a:pPr algn="r"/>
            <a:r>
              <a:rPr lang="ru-RU" sz="2400" dirty="0" smtClean="0">
                <a:solidFill>
                  <a:schemeClr val="bg1"/>
                </a:solidFill>
                <a:latin typeface="Times New Roman" pitchFamily="18" charset="0"/>
                <a:cs typeface="Times New Roman" pitchFamily="18" charset="0"/>
              </a:rPr>
              <a:t>Воспитатель:</a:t>
            </a:r>
          </a:p>
          <a:p>
            <a:pPr algn="r"/>
            <a:r>
              <a:rPr lang="ru-RU" sz="2400" dirty="0" err="1" smtClean="0">
                <a:solidFill>
                  <a:schemeClr val="bg1"/>
                </a:solidFill>
                <a:latin typeface="Times New Roman" pitchFamily="18" charset="0"/>
                <a:cs typeface="Times New Roman" pitchFamily="18" charset="0"/>
              </a:rPr>
              <a:t>Подрезова</a:t>
            </a:r>
            <a:r>
              <a:rPr lang="ru-RU" sz="2400" dirty="0" smtClean="0">
                <a:solidFill>
                  <a:schemeClr val="bg1"/>
                </a:solidFill>
                <a:latin typeface="Times New Roman" pitchFamily="18" charset="0"/>
                <a:cs typeface="Times New Roman" pitchFamily="18" charset="0"/>
              </a:rPr>
              <a:t> Галина Игоревна</a:t>
            </a:r>
          </a:p>
          <a:p>
            <a:pPr algn="r"/>
            <a:endParaRPr lang="ru-RU" sz="2400" dirty="0">
              <a:solidFill>
                <a:schemeClr val="bg1"/>
              </a:solidFill>
              <a:latin typeface="Times New Roman" pitchFamily="18" charset="0"/>
              <a:cs typeface="Times New Roman" pitchFamily="18" charset="0"/>
            </a:endParaRPr>
          </a:p>
        </p:txBody>
      </p:sp>
      <p:pic>
        <p:nvPicPr>
          <p:cNvPr id="11266" name="Picture 2" descr="https://lovi-buket.ru/upload/iblock/236/5ug7d2opjc2x8az25albbrxr31x0h0uz.jpg"/>
          <p:cNvPicPr>
            <a:picLocks noChangeAspect="1" noChangeArrowheads="1"/>
          </p:cNvPicPr>
          <p:nvPr/>
        </p:nvPicPr>
        <p:blipFill>
          <a:blip r:embed="rId3" cstate="print"/>
          <a:srcRect/>
          <a:stretch>
            <a:fillRect/>
          </a:stretch>
        </p:blipFill>
        <p:spPr bwMode="auto">
          <a:xfrm>
            <a:off x="1071538" y="3286124"/>
            <a:ext cx="3771570" cy="2514380"/>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4"/>
          <a:srcRect/>
          <a:stretch>
            <a:fillRect/>
          </a:stretch>
        </p:blipFill>
        <p:spPr bwMode="auto">
          <a:xfrm>
            <a:off x="0" y="0"/>
            <a:ext cx="9525000" cy="7162800"/>
          </a:xfrm>
          <a:prstGeom prst="rect">
            <a:avLst/>
          </a:prstGeom>
          <a:noFill/>
          <a:ln w="9525">
            <a:noFill/>
            <a:miter lim="800000"/>
            <a:headEnd/>
            <a:tailEnd/>
          </a:ln>
          <a:effectLst/>
        </p:spPr>
      </p:pic>
      <p:sp>
        <p:nvSpPr>
          <p:cNvPr id="3" name="TextBox 2"/>
          <p:cNvSpPr txBox="1"/>
          <p:nvPr/>
        </p:nvSpPr>
        <p:spPr>
          <a:xfrm>
            <a:off x="928662" y="642918"/>
            <a:ext cx="7331982" cy="800219"/>
          </a:xfrm>
          <a:prstGeom prst="rect">
            <a:avLst/>
          </a:prstGeom>
          <a:noFill/>
        </p:spPr>
        <p:txBody>
          <a:bodyPr wrap="square" rtlCol="0">
            <a:spAutoFit/>
          </a:bodyPr>
          <a:lstStyle/>
          <a:p>
            <a:pPr algn="ctr"/>
            <a:r>
              <a:rPr lang="ru-RU" sz="2800" dirty="0" smtClean="0">
                <a:latin typeface="Impact" pitchFamily="34" charset="0"/>
              </a:rPr>
              <a:t>Вопрос №3:</a:t>
            </a:r>
          </a:p>
          <a:p>
            <a:pPr algn="ctr"/>
            <a:r>
              <a:rPr lang="ru-RU" dirty="0" smtClean="0">
                <a:solidFill>
                  <a:srgbClr val="FF0000"/>
                </a:solidFill>
                <a:latin typeface="Impact" pitchFamily="34" charset="0"/>
              </a:rPr>
              <a:t>Какие мероприятия проводят в День Победы?</a:t>
            </a:r>
            <a:endParaRPr lang="ru-RU" dirty="0">
              <a:solidFill>
                <a:srgbClr val="FF0000"/>
              </a:solidFill>
              <a:latin typeface="Impact" pitchFamily="34" charset="0"/>
            </a:endParaRPr>
          </a:p>
        </p:txBody>
      </p:sp>
      <p:pic>
        <p:nvPicPr>
          <p:cNvPr id="4" name="Google Shape;89;p17"/>
          <p:cNvPicPr preferRelativeResize="0"/>
          <p:nvPr/>
        </p:nvPicPr>
        <p:blipFill>
          <a:blip r:embed="rId5" cstate="print">
            <a:alphaModFix/>
          </a:blip>
          <a:stretch>
            <a:fillRect/>
          </a:stretch>
        </p:blipFill>
        <p:spPr>
          <a:xfrm>
            <a:off x="785786" y="2071678"/>
            <a:ext cx="3041499" cy="1780926"/>
          </a:xfrm>
          <a:prstGeom prst="rect">
            <a:avLst/>
          </a:prstGeom>
          <a:noFill/>
          <a:ln>
            <a:noFill/>
          </a:ln>
        </p:spPr>
      </p:pic>
      <p:sp>
        <p:nvSpPr>
          <p:cNvPr id="5" name="TextBox 4"/>
          <p:cNvSpPr txBox="1"/>
          <p:nvPr/>
        </p:nvSpPr>
        <p:spPr>
          <a:xfrm>
            <a:off x="2571736" y="3286124"/>
            <a:ext cx="1221232" cy="523220"/>
          </a:xfrm>
          <a:prstGeom prst="rect">
            <a:avLst/>
          </a:prstGeom>
          <a:noFill/>
        </p:spPr>
        <p:txBody>
          <a:bodyPr wrap="none" rtlCol="0">
            <a:spAutoFit/>
          </a:bodyPr>
          <a:lstStyle/>
          <a:p>
            <a:r>
              <a:rPr lang="ru-RU" sz="2800" dirty="0" smtClean="0">
                <a:solidFill>
                  <a:schemeClr val="bg1"/>
                </a:solidFill>
              </a:rPr>
              <a:t>ПАРАД</a:t>
            </a:r>
            <a:endParaRPr lang="ru-RU" sz="2800" dirty="0">
              <a:solidFill>
                <a:schemeClr val="bg1"/>
              </a:solidFill>
            </a:endParaRPr>
          </a:p>
        </p:txBody>
      </p:sp>
      <p:pic>
        <p:nvPicPr>
          <p:cNvPr id="2" name="Picture 2"/>
          <p:cNvPicPr>
            <a:picLocks noChangeAspect="1" noChangeArrowheads="1"/>
          </p:cNvPicPr>
          <p:nvPr/>
        </p:nvPicPr>
        <p:blipFill>
          <a:blip r:embed="rId6" cstate="print"/>
          <a:srcRect/>
          <a:stretch>
            <a:fillRect/>
          </a:stretch>
        </p:blipFill>
        <p:spPr bwMode="auto">
          <a:xfrm>
            <a:off x="5214942" y="1928802"/>
            <a:ext cx="3603735" cy="2403691"/>
          </a:xfrm>
          <a:prstGeom prst="rect">
            <a:avLst/>
          </a:prstGeom>
          <a:noFill/>
          <a:ln w="9525">
            <a:noFill/>
            <a:miter lim="800000"/>
            <a:headEnd/>
            <a:tailEnd/>
          </a:ln>
          <a:effectLst/>
        </p:spPr>
      </p:pic>
      <p:sp>
        <p:nvSpPr>
          <p:cNvPr id="7" name="TextBox 6"/>
          <p:cNvSpPr txBox="1"/>
          <p:nvPr/>
        </p:nvSpPr>
        <p:spPr>
          <a:xfrm>
            <a:off x="6215074" y="2000240"/>
            <a:ext cx="2589876" cy="523220"/>
          </a:xfrm>
          <a:prstGeom prst="rect">
            <a:avLst/>
          </a:prstGeom>
          <a:noFill/>
        </p:spPr>
        <p:txBody>
          <a:bodyPr wrap="none" rtlCol="0">
            <a:spAutoFit/>
          </a:bodyPr>
          <a:lstStyle/>
          <a:p>
            <a:r>
              <a:rPr lang="ru-RU" sz="2800" dirty="0" smtClean="0">
                <a:solidFill>
                  <a:schemeClr val="bg1"/>
                </a:solidFill>
              </a:rPr>
              <a:t>ВЕЧНЫЙ ОГОНЬ</a:t>
            </a:r>
            <a:endParaRPr lang="ru-RU" sz="2800" dirty="0">
              <a:solidFill>
                <a:schemeClr val="bg1"/>
              </a:solidFill>
            </a:endParaRPr>
          </a:p>
        </p:txBody>
      </p:sp>
      <p:pic>
        <p:nvPicPr>
          <p:cNvPr id="2052" name="Picture 4" descr="Люди танцуют на улице"/>
          <p:cNvPicPr>
            <a:picLocks noChangeAspect="1" noChangeArrowheads="1"/>
          </p:cNvPicPr>
          <p:nvPr/>
        </p:nvPicPr>
        <p:blipFill>
          <a:blip r:embed="rId7"/>
          <a:srcRect/>
          <a:stretch>
            <a:fillRect/>
          </a:stretch>
        </p:blipFill>
        <p:spPr bwMode="auto">
          <a:xfrm>
            <a:off x="714348" y="4143380"/>
            <a:ext cx="3206693" cy="2143140"/>
          </a:xfrm>
          <a:prstGeom prst="rect">
            <a:avLst/>
          </a:prstGeom>
          <a:noFill/>
        </p:spPr>
      </p:pic>
      <p:sp>
        <p:nvSpPr>
          <p:cNvPr id="9" name="TextBox 8"/>
          <p:cNvSpPr txBox="1"/>
          <p:nvPr/>
        </p:nvSpPr>
        <p:spPr>
          <a:xfrm>
            <a:off x="2571736" y="5715016"/>
            <a:ext cx="1273297" cy="523220"/>
          </a:xfrm>
          <a:prstGeom prst="rect">
            <a:avLst/>
          </a:prstGeom>
          <a:noFill/>
        </p:spPr>
        <p:txBody>
          <a:bodyPr wrap="none" rtlCol="0">
            <a:spAutoFit/>
          </a:bodyPr>
          <a:lstStyle/>
          <a:p>
            <a:r>
              <a:rPr lang="ru-RU" sz="2800" dirty="0" smtClean="0">
                <a:solidFill>
                  <a:schemeClr val="bg1"/>
                </a:solidFill>
              </a:rPr>
              <a:t>ТАНЦЫ</a:t>
            </a:r>
            <a:endParaRPr lang="ru-RU" sz="2800" dirty="0">
              <a:solidFill>
                <a:schemeClr val="bg1"/>
              </a:solidFill>
            </a:endParaRPr>
          </a:p>
        </p:txBody>
      </p:sp>
      <p:pic>
        <p:nvPicPr>
          <p:cNvPr id="2054" name="Picture 6" descr="Сколько раз поднимать штангу: разбираем подробно"/>
          <p:cNvPicPr>
            <a:picLocks noChangeAspect="1" noChangeArrowheads="1"/>
          </p:cNvPicPr>
          <p:nvPr/>
        </p:nvPicPr>
        <p:blipFill>
          <a:blip r:embed="rId8"/>
          <a:srcRect/>
          <a:stretch>
            <a:fillRect/>
          </a:stretch>
        </p:blipFill>
        <p:spPr bwMode="auto">
          <a:xfrm>
            <a:off x="4929190" y="4429132"/>
            <a:ext cx="4000448" cy="2000224"/>
          </a:xfrm>
          <a:prstGeom prst="rect">
            <a:avLst/>
          </a:prstGeom>
          <a:noFill/>
        </p:spPr>
      </p:pic>
      <p:sp>
        <p:nvSpPr>
          <p:cNvPr id="11" name="TextBox 10"/>
          <p:cNvSpPr txBox="1"/>
          <p:nvPr/>
        </p:nvSpPr>
        <p:spPr>
          <a:xfrm>
            <a:off x="5072066" y="5857892"/>
            <a:ext cx="3702424" cy="523220"/>
          </a:xfrm>
          <a:prstGeom prst="rect">
            <a:avLst/>
          </a:prstGeom>
          <a:noFill/>
        </p:spPr>
        <p:txBody>
          <a:bodyPr wrap="none" rtlCol="0">
            <a:spAutoFit/>
          </a:bodyPr>
          <a:lstStyle/>
          <a:p>
            <a:r>
              <a:rPr lang="ru-RU" sz="2800" dirty="0" smtClean="0">
                <a:solidFill>
                  <a:schemeClr val="bg1"/>
                </a:solidFill>
              </a:rPr>
              <a:t>ЗАНЯТИЕ В СПОРТЗАЛЕ</a:t>
            </a:r>
            <a:endParaRPr lang="ru-RU" sz="2800"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4"/>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applause.wav" builtIn="1"/>
                                        </p:tgtEl>
                                      </p:cMediaNode>
                                    </p:audio>
                                  </p:subTnLst>
                                </p:cTn>
                              </p:par>
                            </p:childTnLst>
                          </p:cTn>
                        </p:par>
                      </p:childTnLst>
                    </p:cTn>
                  </p:par>
                  <p:par>
                    <p:cTn id="7" fill="hold">
                      <p:stCondLst>
                        <p:cond delay="indefinite"/>
                      </p:stCondLst>
                      <p:childTnLst>
                        <p:par>
                          <p:cTn id="8" fill="hold">
                            <p:stCondLst>
                              <p:cond delay="0"/>
                            </p:stCondLst>
                            <p:childTnLst>
                              <p:par>
                                <p:cTn id="9" presetID="8" presetClass="exit" presetSubtype="16" fill="hold" nodeType="clickEffect">
                                  <p:stCondLst>
                                    <p:cond delay="0"/>
                                  </p:stCondLst>
                                  <p:childTnLst>
                                    <p:animEffect transition="out" filter="diamond(in)">
                                      <p:cBhvr>
                                        <p:cTn id="10" dur="2000"/>
                                        <p:tgtEl>
                                          <p:spTgt spid="2052"/>
                                        </p:tgtEl>
                                      </p:cBhvr>
                                    </p:animEffect>
                                    <p:set>
                                      <p:cBhvr>
                                        <p:cTn id="11" dur="1" fill="hold">
                                          <p:stCondLst>
                                            <p:cond delay="1999"/>
                                          </p:stCondLst>
                                        </p:cTn>
                                        <p:tgtEl>
                                          <p:spTgt spid="2052"/>
                                        </p:tgtEl>
                                        <p:attrNameLst>
                                          <p:attrName>style.visibility</p:attrName>
                                        </p:attrNameLst>
                                      </p:cBhvr>
                                      <p:to>
                                        <p:strVal val="hidden"/>
                                      </p:to>
                                    </p:set>
                                  </p:childTnLst>
                                  <p:subTnLst>
                                    <p:audio>
                                      <p:cMediaNode>
                                        <p:cTn display="0" masterRel="sameClick">
                                          <p:stCondLst>
                                            <p:cond evt="begin" delay="0">
                                              <p:tn val="9"/>
                                            </p:cond>
                                          </p:stCondLst>
                                          <p:endCondLst>
                                            <p:cond evt="onStopAudio" delay="0">
                                              <p:tgtEl>
                                                <p:sldTgt/>
                                              </p:tgtEl>
                                            </p:cond>
                                          </p:endCondLst>
                                        </p:cTn>
                                        <p:tgtEl>
                                          <p:sndTgt r:embed="rId3" name="drumroll.wav" builtIn="1"/>
                                        </p:tgtEl>
                                      </p:cMediaNode>
                                    </p:audio>
                                  </p:subTnLst>
                                </p:cTn>
                              </p:par>
                            </p:childTnLst>
                          </p:cTn>
                        </p:par>
                      </p:childTnLst>
                    </p:cTn>
                  </p:par>
                  <p:par>
                    <p:cTn id="12" fill="hold">
                      <p:stCondLst>
                        <p:cond delay="indefinite"/>
                      </p:stCondLst>
                      <p:childTnLst>
                        <p:par>
                          <p:cTn id="13" fill="hold">
                            <p:stCondLst>
                              <p:cond delay="0"/>
                            </p:stCondLst>
                            <p:childTnLst>
                              <p:par>
                                <p:cTn id="14" presetID="8" presetClass="emph" presetSubtype="0" fill="hold" nodeType="clickEffect">
                                  <p:stCondLst>
                                    <p:cond delay="0"/>
                                  </p:stCondLst>
                                  <p:childTnLst>
                                    <p:animRot by="21600000">
                                      <p:cBhvr>
                                        <p:cTn id="15" dur="2000" fill="hold"/>
                                        <p:tgtEl>
                                          <p:spTgt spid="2"/>
                                        </p:tgtEl>
                                        <p:attrNameLst>
                                          <p:attrName>r</p:attrName>
                                        </p:attrNameLst>
                                      </p:cBhvr>
                                    </p:animRot>
                                  </p:childTnLst>
                                  <p:subTnLst>
                                    <p:audio>
                                      <p:cMediaNode>
                                        <p:cTn display="0" masterRel="sameClick">
                                          <p:stCondLst>
                                            <p:cond evt="begin" delay="0">
                                              <p:tn val="14"/>
                                            </p:cond>
                                          </p:stCondLst>
                                          <p:endCondLst>
                                            <p:cond evt="onStopAudio" delay="0">
                                              <p:tgtEl>
                                                <p:sldTgt/>
                                              </p:tgtEl>
                                            </p:cond>
                                          </p:endCondLst>
                                        </p:cTn>
                                        <p:tgtEl>
                                          <p:sndTgt r:embed="rId2" name="applause.wav" builtIn="1"/>
                                        </p:tgtEl>
                                      </p:cMediaNode>
                                    </p:audio>
                                  </p:subTnLst>
                                </p:cTn>
                              </p:par>
                            </p:childTnLst>
                          </p:cTn>
                        </p:par>
                      </p:childTnLst>
                    </p:cTn>
                  </p:par>
                  <p:par>
                    <p:cTn id="16" fill="hold">
                      <p:stCondLst>
                        <p:cond delay="indefinite"/>
                      </p:stCondLst>
                      <p:childTnLst>
                        <p:par>
                          <p:cTn id="17" fill="hold">
                            <p:stCondLst>
                              <p:cond delay="0"/>
                            </p:stCondLst>
                            <p:childTnLst>
                              <p:par>
                                <p:cTn id="18" presetID="8" presetClass="exit" presetSubtype="16" fill="hold" nodeType="clickEffect">
                                  <p:stCondLst>
                                    <p:cond delay="0"/>
                                  </p:stCondLst>
                                  <p:childTnLst>
                                    <p:animEffect transition="out" filter="diamond(in)">
                                      <p:cBhvr>
                                        <p:cTn id="19" dur="2000"/>
                                        <p:tgtEl>
                                          <p:spTgt spid="2054"/>
                                        </p:tgtEl>
                                      </p:cBhvr>
                                    </p:animEffect>
                                    <p:set>
                                      <p:cBhvr>
                                        <p:cTn id="20" dur="1" fill="hold">
                                          <p:stCondLst>
                                            <p:cond delay="1999"/>
                                          </p:stCondLst>
                                        </p:cTn>
                                        <p:tgtEl>
                                          <p:spTgt spid="2054"/>
                                        </p:tgtEl>
                                        <p:attrNameLst>
                                          <p:attrName>style.visibility</p:attrName>
                                        </p:attrNameLst>
                                      </p:cBhvr>
                                      <p:to>
                                        <p:strVal val="hidden"/>
                                      </p:to>
                                    </p:set>
                                  </p:childTnLst>
                                  <p:subTnLst>
                                    <p:audio>
                                      <p:cMediaNode>
                                        <p:cTn display="0" masterRel="sameClick">
                                          <p:stCondLst>
                                            <p:cond evt="begin" delay="0">
                                              <p:tn val="18"/>
                                            </p:cond>
                                          </p:stCondLst>
                                          <p:endCondLst>
                                            <p:cond evt="onStopAudio" delay="0">
                                              <p:tgtEl>
                                                <p:sldTgt/>
                                              </p:tgtEl>
                                            </p:cond>
                                          </p:endCondLst>
                                        </p:cTn>
                                        <p:tgtEl>
                                          <p:sndTgt r:embed="rId3" name="drumroll.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525000" cy="7162800"/>
          </a:xfrm>
          <a:prstGeom prst="rect">
            <a:avLst/>
          </a:prstGeom>
          <a:noFill/>
          <a:ln w="9525">
            <a:noFill/>
            <a:miter lim="800000"/>
            <a:headEnd/>
            <a:tailEnd/>
          </a:ln>
          <a:effectLst/>
        </p:spPr>
      </p:pic>
      <p:pic>
        <p:nvPicPr>
          <p:cNvPr id="3076" name="Picture 4"/>
          <p:cNvPicPr>
            <a:picLocks noChangeAspect="1" noChangeArrowheads="1"/>
          </p:cNvPicPr>
          <p:nvPr/>
        </p:nvPicPr>
        <p:blipFill>
          <a:blip r:embed="rId3"/>
          <a:srcRect/>
          <a:stretch>
            <a:fillRect/>
          </a:stretch>
        </p:blipFill>
        <p:spPr bwMode="auto">
          <a:xfrm>
            <a:off x="714348" y="642918"/>
            <a:ext cx="4714908" cy="5429288"/>
          </a:xfrm>
          <a:prstGeom prst="rect">
            <a:avLst/>
          </a:prstGeom>
          <a:noFill/>
          <a:ln w="9525">
            <a:noFill/>
            <a:miter lim="800000"/>
            <a:headEnd/>
            <a:tailEnd/>
          </a:ln>
          <a:effectLst/>
        </p:spPr>
      </p:pic>
      <p:sp>
        <p:nvSpPr>
          <p:cNvPr id="6" name="TextBox 5"/>
          <p:cNvSpPr txBox="1"/>
          <p:nvPr/>
        </p:nvSpPr>
        <p:spPr>
          <a:xfrm>
            <a:off x="5429256" y="1928802"/>
            <a:ext cx="3357586" cy="3046988"/>
          </a:xfrm>
          <a:prstGeom prst="rect">
            <a:avLst/>
          </a:prstGeom>
          <a:noFill/>
        </p:spPr>
        <p:txBody>
          <a:bodyPr wrap="square" rtlCol="0">
            <a:spAutoFit/>
          </a:bodyPr>
          <a:lstStyle/>
          <a:p>
            <a:pPr algn="ctr"/>
            <a:r>
              <a:rPr lang="ru-RU" sz="2400" dirty="0" smtClean="0">
                <a:solidFill>
                  <a:srgbClr val="FF0000"/>
                </a:solidFill>
                <a:latin typeface="Impact" pitchFamily="34" charset="0"/>
              </a:rPr>
              <a:t>За мир, за отвагу, за веру в Победу</a:t>
            </a:r>
          </a:p>
          <a:p>
            <a:pPr algn="ctr"/>
            <a:r>
              <a:rPr lang="ru-RU" sz="2400" dirty="0" smtClean="0">
                <a:solidFill>
                  <a:srgbClr val="FF0000"/>
                </a:solidFill>
                <a:latin typeface="Impact" pitchFamily="34" charset="0"/>
              </a:rPr>
              <a:t>Взвивается в воздух прекрасный салют!</a:t>
            </a:r>
          </a:p>
          <a:p>
            <a:pPr algn="ctr"/>
            <a:r>
              <a:rPr lang="ru-RU" sz="2400" dirty="0" smtClean="0">
                <a:solidFill>
                  <a:srgbClr val="FF0000"/>
                </a:solidFill>
                <a:latin typeface="Impact" pitchFamily="34" charset="0"/>
              </a:rPr>
              <a:t>Пусть счастливы будут</a:t>
            </a:r>
          </a:p>
          <a:p>
            <a:pPr algn="ctr"/>
            <a:r>
              <a:rPr lang="ru-RU" sz="2400" dirty="0" smtClean="0">
                <a:solidFill>
                  <a:srgbClr val="FF0000"/>
                </a:solidFill>
                <a:latin typeface="Impact" pitchFamily="34" charset="0"/>
              </a:rPr>
              <a:t>и дети, и деды,</a:t>
            </a:r>
          </a:p>
          <a:p>
            <a:pPr algn="ctr"/>
            <a:r>
              <a:rPr lang="ru-RU" sz="2400" dirty="0" smtClean="0">
                <a:solidFill>
                  <a:srgbClr val="FF0000"/>
                </a:solidFill>
                <a:latin typeface="Impact" pitchFamily="34" charset="0"/>
              </a:rPr>
              <a:t>И войны в наш мир никогда не </a:t>
            </a:r>
            <a:r>
              <a:rPr lang="ru-RU" sz="2400" dirty="0" err="1" smtClean="0">
                <a:solidFill>
                  <a:srgbClr val="FF0000"/>
                </a:solidFill>
                <a:latin typeface="Impact" pitchFamily="34" charset="0"/>
              </a:rPr>
              <a:t>прийдут</a:t>
            </a:r>
            <a:r>
              <a:rPr lang="ru-RU" sz="2400" dirty="0" smtClean="0">
                <a:solidFill>
                  <a:srgbClr val="FF0000"/>
                </a:solidFill>
                <a:latin typeface="Impact" pitchFamily="34" charset="0"/>
              </a:rPr>
              <a:t>!</a:t>
            </a:r>
            <a:endParaRPr lang="ru-RU" sz="2400" dirty="0">
              <a:solidFill>
                <a:srgbClr val="FF0000"/>
              </a:solidFill>
              <a:latin typeface="Impact"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525000" cy="7162800"/>
          </a:xfrm>
          <a:prstGeom prst="rect">
            <a:avLst/>
          </a:prstGeom>
          <a:noFill/>
          <a:ln w="9525">
            <a:noFill/>
            <a:miter lim="800000"/>
            <a:headEnd/>
            <a:tailEnd/>
          </a:ln>
          <a:effectLst/>
        </p:spPr>
      </p:pic>
      <p:sp>
        <p:nvSpPr>
          <p:cNvPr id="3" name="Заголовок 2"/>
          <p:cNvSpPr>
            <a:spLocks noGrp="1"/>
          </p:cNvSpPr>
          <p:nvPr>
            <p:ph type="title"/>
          </p:nvPr>
        </p:nvSpPr>
        <p:spPr>
          <a:xfrm>
            <a:off x="500034" y="1214422"/>
            <a:ext cx="8229600" cy="1143000"/>
          </a:xfrm>
        </p:spPr>
        <p:txBody>
          <a:bodyPr>
            <a:noAutofit/>
          </a:bodyPr>
          <a:lstStyle/>
          <a:p>
            <a:pPr algn="l"/>
            <a:r>
              <a:rPr lang="ru-RU" sz="2400" b="1" dirty="0" smtClean="0">
                <a:latin typeface="Times New Roman" pitchFamily="18" charset="0"/>
                <a:cs typeface="Times New Roman" pitchFamily="18" charset="0"/>
              </a:rPr>
              <a:t/>
            </a:r>
            <a:br>
              <a:rPr lang="ru-RU" sz="2400" b="1" dirty="0" smtClean="0">
                <a:latin typeface="Times New Roman" pitchFamily="18" charset="0"/>
                <a:cs typeface="Times New Roman" pitchFamily="18" charset="0"/>
              </a:rPr>
            </a:br>
            <a:r>
              <a:rPr lang="ru-RU" sz="1600" b="1" u="sng" dirty="0" smtClean="0">
                <a:solidFill>
                  <a:srgbClr val="002060"/>
                </a:solidFill>
                <a:latin typeface="Impact" pitchFamily="34" charset="0"/>
                <a:cs typeface="Times New Roman" pitchFamily="18" charset="0"/>
              </a:rPr>
              <a:t>Цель</a:t>
            </a:r>
            <a:r>
              <a:rPr lang="ru-RU" sz="1600" b="1" dirty="0" smtClean="0">
                <a:solidFill>
                  <a:srgbClr val="002060"/>
                </a:solidFill>
                <a:latin typeface="Impact" pitchFamily="34" charset="0"/>
                <a:cs typeface="Times New Roman" pitchFamily="18" charset="0"/>
              </a:rPr>
              <a:t>:</a:t>
            </a:r>
            <a:r>
              <a:rPr lang="ru-RU" sz="1600" dirty="0" smtClean="0">
                <a:solidFill>
                  <a:srgbClr val="002060"/>
                </a:solidFill>
                <a:latin typeface="Impact" pitchFamily="34" charset="0"/>
                <a:cs typeface="Times New Roman" pitchFamily="18" charset="0"/>
              </a:rPr>
              <a:t>   Познакомить детей с историей Дня Победы.</a:t>
            </a:r>
            <a:br>
              <a:rPr lang="ru-RU" sz="1600" dirty="0" smtClean="0">
                <a:solidFill>
                  <a:srgbClr val="002060"/>
                </a:solidFill>
                <a:latin typeface="Impact" pitchFamily="34" charset="0"/>
                <a:cs typeface="Times New Roman" pitchFamily="18" charset="0"/>
              </a:rPr>
            </a:br>
            <a:r>
              <a:rPr lang="ru-RU" sz="1600" b="1" u="sng" dirty="0" smtClean="0">
                <a:solidFill>
                  <a:srgbClr val="002060"/>
                </a:solidFill>
                <a:latin typeface="Impact" pitchFamily="34" charset="0"/>
                <a:cs typeface="Times New Roman" pitchFamily="18" charset="0"/>
              </a:rPr>
              <a:t>Задачи</a:t>
            </a:r>
            <a:r>
              <a:rPr lang="ru-RU" sz="1600" b="1" dirty="0" smtClean="0">
                <a:solidFill>
                  <a:srgbClr val="002060"/>
                </a:solidFill>
                <a:latin typeface="Impact" pitchFamily="34" charset="0"/>
                <a:cs typeface="Times New Roman" pitchFamily="18" charset="0"/>
              </a:rPr>
              <a:t>:</a:t>
            </a:r>
            <a:r>
              <a:rPr lang="ru-RU" sz="1600" dirty="0" smtClean="0">
                <a:solidFill>
                  <a:srgbClr val="002060"/>
                </a:solidFill>
                <a:latin typeface="Impact" pitchFamily="34" charset="0"/>
                <a:cs typeface="Times New Roman" pitchFamily="18" charset="0"/>
              </a:rPr>
              <a:t> 1. Воспитывать у детей чувство патриотизма.</a:t>
            </a:r>
            <a:br>
              <a:rPr lang="ru-RU" sz="1600" dirty="0" smtClean="0">
                <a:solidFill>
                  <a:srgbClr val="002060"/>
                </a:solidFill>
                <a:latin typeface="Impact" pitchFamily="34" charset="0"/>
                <a:cs typeface="Times New Roman" pitchFamily="18" charset="0"/>
              </a:rPr>
            </a:br>
            <a:r>
              <a:rPr lang="ru-RU" sz="1600" dirty="0" smtClean="0">
                <a:solidFill>
                  <a:srgbClr val="002060"/>
                </a:solidFill>
                <a:latin typeface="Impact" pitchFamily="34" charset="0"/>
                <a:cs typeface="Times New Roman" pitchFamily="18" charset="0"/>
              </a:rPr>
              <a:t>2. Привить детям любовь к своей Родине.</a:t>
            </a:r>
            <a:br>
              <a:rPr lang="ru-RU" sz="1600" dirty="0" smtClean="0">
                <a:solidFill>
                  <a:srgbClr val="002060"/>
                </a:solidFill>
                <a:latin typeface="Impact" pitchFamily="34" charset="0"/>
                <a:cs typeface="Times New Roman" pitchFamily="18" charset="0"/>
              </a:rPr>
            </a:br>
            <a:r>
              <a:rPr lang="ru-RU" sz="1600" dirty="0" smtClean="0">
                <a:solidFill>
                  <a:srgbClr val="002060"/>
                </a:solidFill>
                <a:latin typeface="Impact" pitchFamily="34" charset="0"/>
                <a:cs typeface="Times New Roman" pitchFamily="18" charset="0"/>
              </a:rPr>
              <a:t>3. Рассказать детям о великом вкладе в Победу наших дедов и прадедов.</a:t>
            </a:r>
            <a:br>
              <a:rPr lang="ru-RU" sz="1600" dirty="0" smtClean="0">
                <a:solidFill>
                  <a:srgbClr val="002060"/>
                </a:solidFill>
                <a:latin typeface="Impact" pitchFamily="34" charset="0"/>
                <a:cs typeface="Times New Roman" pitchFamily="18" charset="0"/>
              </a:rPr>
            </a:br>
            <a:r>
              <a:rPr lang="ru-RU" sz="1600" b="1" u="sng" dirty="0" smtClean="0">
                <a:solidFill>
                  <a:srgbClr val="002060"/>
                </a:solidFill>
                <a:latin typeface="Impact" pitchFamily="34" charset="0"/>
                <a:cs typeface="Times New Roman" pitchFamily="18" charset="0"/>
              </a:rPr>
              <a:t>Правила работы с презентацией</a:t>
            </a:r>
            <a:r>
              <a:rPr lang="ru-RU" sz="1600" dirty="0" smtClean="0">
                <a:solidFill>
                  <a:srgbClr val="002060"/>
                </a:solidFill>
                <a:latin typeface="Impact" pitchFamily="34" charset="0"/>
                <a:cs typeface="Times New Roman" pitchFamily="18" charset="0"/>
              </a:rPr>
              <a:t>:</a:t>
            </a:r>
            <a:br>
              <a:rPr lang="ru-RU" sz="1600" dirty="0" smtClean="0">
                <a:solidFill>
                  <a:srgbClr val="002060"/>
                </a:solidFill>
                <a:latin typeface="Impact" pitchFamily="34" charset="0"/>
                <a:cs typeface="Times New Roman" pitchFamily="18" charset="0"/>
              </a:rPr>
            </a:br>
            <a:r>
              <a:rPr lang="ru-RU" sz="1600" dirty="0" smtClean="0">
                <a:solidFill>
                  <a:srgbClr val="002060"/>
                </a:solidFill>
                <a:latin typeface="Impact" pitchFamily="34" charset="0"/>
                <a:cs typeface="Times New Roman" pitchFamily="18" charset="0"/>
              </a:rPr>
              <a:t>1. Слайды переключаются кликами мышки.</a:t>
            </a:r>
            <a:br>
              <a:rPr lang="ru-RU" sz="1600" dirty="0" smtClean="0">
                <a:solidFill>
                  <a:srgbClr val="002060"/>
                </a:solidFill>
                <a:latin typeface="Impact" pitchFamily="34" charset="0"/>
                <a:cs typeface="Times New Roman" pitchFamily="18" charset="0"/>
              </a:rPr>
            </a:br>
            <a:r>
              <a:rPr lang="ru-RU" sz="1600" dirty="0" smtClean="0">
                <a:solidFill>
                  <a:srgbClr val="002060"/>
                </a:solidFill>
                <a:latin typeface="Impact" pitchFamily="34" charset="0"/>
                <a:cs typeface="Times New Roman" pitchFamily="18" charset="0"/>
              </a:rPr>
              <a:t>2. На каждом слайде кликать мышкой для просмотра иллюстраций или текста.</a:t>
            </a:r>
            <a:br>
              <a:rPr lang="ru-RU" sz="1600" dirty="0" smtClean="0">
                <a:solidFill>
                  <a:srgbClr val="002060"/>
                </a:solidFill>
                <a:latin typeface="Impact" pitchFamily="34" charset="0"/>
                <a:cs typeface="Times New Roman" pitchFamily="18" charset="0"/>
              </a:rPr>
            </a:br>
            <a:r>
              <a:rPr lang="ru-RU" sz="1600" dirty="0" smtClean="0">
                <a:solidFill>
                  <a:srgbClr val="002060"/>
                </a:solidFill>
                <a:latin typeface="Impact" pitchFamily="34" charset="0"/>
                <a:cs typeface="Times New Roman" pitchFamily="18" charset="0"/>
              </a:rPr>
              <a:t>3. Правильные ответы на вопросы после клика мышки вращаются под звук аплодисментов, неверные ответы исчезают под звук барабана.</a:t>
            </a:r>
            <a:br>
              <a:rPr lang="ru-RU" sz="1600" dirty="0" smtClean="0">
                <a:solidFill>
                  <a:srgbClr val="002060"/>
                </a:solidFill>
                <a:latin typeface="Impact" pitchFamily="34" charset="0"/>
                <a:cs typeface="Times New Roman" pitchFamily="18" charset="0"/>
              </a:rPr>
            </a:br>
            <a:r>
              <a:rPr lang="ru-RU" sz="2400" dirty="0" smtClean="0">
                <a:solidFill>
                  <a:srgbClr val="002060"/>
                </a:solidFill>
                <a:latin typeface="Impact" pitchFamily="34" charset="0"/>
                <a:cs typeface="Times New Roman" pitchFamily="18" charset="0"/>
              </a:rPr>
              <a:t/>
            </a:r>
            <a:br>
              <a:rPr lang="ru-RU" sz="2400" dirty="0" smtClean="0">
                <a:solidFill>
                  <a:srgbClr val="002060"/>
                </a:solidFill>
                <a:latin typeface="Impact" pitchFamily="34" charset="0"/>
                <a:cs typeface="Times New Roman" pitchFamily="18" charset="0"/>
              </a:rPr>
            </a:br>
            <a:endParaRPr lang="ru-RU" sz="2400" dirty="0">
              <a:solidFill>
                <a:srgbClr val="002060"/>
              </a:solidFill>
              <a:latin typeface="Impact" pitchFamily="34" charset="0"/>
              <a:cs typeface="Times New Roman" pitchFamily="18" charset="0"/>
            </a:endParaRPr>
          </a:p>
        </p:txBody>
      </p:sp>
      <p:pic>
        <p:nvPicPr>
          <p:cNvPr id="2051" name="Picture 3"/>
          <p:cNvPicPr>
            <a:picLocks noGrp="1" noChangeAspect="1" noChangeArrowheads="1"/>
          </p:cNvPicPr>
          <p:nvPr>
            <p:ph sz="quarter" idx="1"/>
          </p:nvPr>
        </p:nvPicPr>
        <p:blipFill>
          <a:blip r:embed="rId3"/>
          <a:stretch>
            <a:fillRect/>
          </a:stretch>
        </p:blipFill>
        <p:spPr bwMode="auto">
          <a:xfrm>
            <a:off x="1357290" y="2786058"/>
            <a:ext cx="7072362" cy="3500463"/>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blinds(horizontal)">
                                      <p:cBhvr>
                                        <p:cTn id="7"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525000" cy="7162800"/>
          </a:xfrm>
          <a:prstGeom prst="rect">
            <a:avLst/>
          </a:prstGeom>
          <a:noFill/>
          <a:ln w="9525">
            <a:noFill/>
            <a:miter lim="800000"/>
            <a:headEnd/>
            <a:tailEnd/>
          </a:ln>
          <a:effectLst/>
        </p:spPr>
      </p:pic>
      <p:sp>
        <p:nvSpPr>
          <p:cNvPr id="3" name="Прямоугольник 2"/>
          <p:cNvSpPr/>
          <p:nvPr/>
        </p:nvSpPr>
        <p:spPr>
          <a:xfrm>
            <a:off x="6286512" y="642918"/>
            <a:ext cx="2500330" cy="5755422"/>
          </a:xfrm>
          <a:prstGeom prst="rect">
            <a:avLst/>
          </a:prstGeom>
        </p:spPr>
        <p:txBody>
          <a:bodyPr wrap="square">
            <a:spAutoFit/>
          </a:bodyPr>
          <a:lstStyle/>
          <a:p>
            <a:pPr lvl="0" algn="ctr"/>
            <a:r>
              <a:rPr lang="ru-RU" sz="1600" dirty="0" smtClean="0">
                <a:solidFill>
                  <a:srgbClr val="0B5394"/>
                </a:solidFill>
                <a:latin typeface="Impact"/>
                <a:ea typeface="Impact"/>
                <a:cs typeface="Impact"/>
                <a:sym typeface="Impact"/>
              </a:rPr>
              <a:t>Очень давно, когда ещё ваши прабабушки и прадедушки были детьми, в</a:t>
            </a:r>
          </a:p>
          <a:p>
            <a:pPr lvl="0" algn="ctr"/>
            <a:r>
              <a:rPr lang="ru-RU" sz="1600" dirty="0" smtClean="0">
                <a:solidFill>
                  <a:srgbClr val="0B5394"/>
                </a:solidFill>
                <a:latin typeface="Impact"/>
                <a:ea typeface="Impact"/>
                <a:cs typeface="Impact"/>
                <a:sym typeface="Impact"/>
              </a:rPr>
              <a:t>мире появилась тёмная сила-фашизм.  Фашисты ненавидели людей других</a:t>
            </a:r>
          </a:p>
          <a:p>
            <a:pPr lvl="0" algn="ctr"/>
            <a:r>
              <a:rPr lang="ru-RU" sz="1600" dirty="0" smtClean="0">
                <a:solidFill>
                  <a:srgbClr val="0B5394"/>
                </a:solidFill>
                <a:latin typeface="Impact"/>
                <a:ea typeface="Impact"/>
                <a:cs typeface="Impact"/>
                <a:sym typeface="Impact"/>
              </a:rPr>
              <a:t>национальностей и хотели подчинить себе всех людей. Они собрали </a:t>
            </a:r>
          </a:p>
          <a:p>
            <a:pPr lvl="0" algn="ctr"/>
            <a:r>
              <a:rPr lang="ru-RU" sz="1600" dirty="0" smtClean="0">
                <a:solidFill>
                  <a:srgbClr val="0B5394"/>
                </a:solidFill>
                <a:latin typeface="Impact"/>
                <a:ea typeface="Impact"/>
                <a:cs typeface="Impact"/>
                <a:sym typeface="Impact"/>
              </a:rPr>
              <a:t>огромную армию и стали захватывать одну страну за другой. </a:t>
            </a:r>
          </a:p>
          <a:p>
            <a:pPr lvl="0" algn="ctr"/>
            <a:r>
              <a:rPr lang="ru-RU" sz="1600" dirty="0" smtClean="0">
                <a:solidFill>
                  <a:srgbClr val="0B5394"/>
                </a:solidFill>
                <a:latin typeface="Impact"/>
                <a:ea typeface="Impact"/>
                <a:cs typeface="Impact"/>
                <a:sym typeface="Impact"/>
              </a:rPr>
              <a:t>22 июня 1941 года фашисты напали на нашу Родину. На города посыпались </a:t>
            </a:r>
          </a:p>
          <a:p>
            <a:pPr lvl="0" algn="ctr"/>
            <a:r>
              <a:rPr lang="ru-RU" sz="1600" dirty="0" smtClean="0">
                <a:solidFill>
                  <a:srgbClr val="0B5394"/>
                </a:solidFill>
                <a:latin typeface="Impact"/>
                <a:ea typeface="Impact"/>
                <a:cs typeface="Impact"/>
                <a:sym typeface="Impact"/>
              </a:rPr>
              <a:t>бомбы и на нашу землю ступили вражеские солдаты. </a:t>
            </a:r>
          </a:p>
          <a:p>
            <a:pPr lvl="0" algn="ctr"/>
            <a:r>
              <a:rPr lang="ru-RU" sz="1600" dirty="0" smtClean="0">
                <a:solidFill>
                  <a:srgbClr val="0B5394"/>
                </a:solidFill>
                <a:latin typeface="Impact"/>
                <a:ea typeface="Impact"/>
                <a:cs typeface="Impact"/>
                <a:sym typeface="Impact"/>
              </a:rPr>
              <a:t>Началась Великая Отечественная Война!</a:t>
            </a:r>
          </a:p>
        </p:txBody>
      </p:sp>
      <p:pic>
        <p:nvPicPr>
          <p:cNvPr id="4" name="Google Shape;64;p14"/>
          <p:cNvPicPr preferRelativeResize="0"/>
          <p:nvPr/>
        </p:nvPicPr>
        <p:blipFill>
          <a:blip r:embed="rId3">
            <a:alphaModFix/>
          </a:blip>
          <a:stretch>
            <a:fillRect/>
          </a:stretch>
        </p:blipFill>
        <p:spPr>
          <a:xfrm>
            <a:off x="785786" y="3786190"/>
            <a:ext cx="5429288" cy="2500330"/>
          </a:xfrm>
          <a:prstGeom prst="rect">
            <a:avLst/>
          </a:prstGeom>
          <a:noFill/>
          <a:ln>
            <a:noFill/>
          </a:ln>
        </p:spPr>
      </p:pic>
      <p:pic>
        <p:nvPicPr>
          <p:cNvPr id="4098" name="Picture 2" descr="https://waralbum.ru/wp-content/uploads/2010/07/tdrom.jpg"/>
          <p:cNvPicPr>
            <a:picLocks noChangeAspect="1" noChangeArrowheads="1"/>
          </p:cNvPicPr>
          <p:nvPr/>
        </p:nvPicPr>
        <p:blipFill>
          <a:blip r:embed="rId4" cstate="print"/>
          <a:srcRect/>
          <a:stretch>
            <a:fillRect/>
          </a:stretch>
        </p:blipFill>
        <p:spPr bwMode="auto">
          <a:xfrm>
            <a:off x="785786" y="500041"/>
            <a:ext cx="5429288" cy="3214711"/>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linds(horizontal)">
                                      <p:cBhvr>
                                        <p:cTn id="7" dur="2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525000" cy="7162800"/>
          </a:xfrm>
          <a:prstGeom prst="rect">
            <a:avLst/>
          </a:prstGeom>
          <a:noFill/>
          <a:ln w="9525">
            <a:noFill/>
            <a:miter lim="800000"/>
            <a:headEnd/>
            <a:tailEnd/>
          </a:ln>
          <a:effectLst/>
        </p:spPr>
      </p:pic>
      <p:sp>
        <p:nvSpPr>
          <p:cNvPr id="3" name="Прямоугольник 2"/>
          <p:cNvSpPr/>
          <p:nvPr/>
        </p:nvSpPr>
        <p:spPr>
          <a:xfrm>
            <a:off x="3643306" y="785794"/>
            <a:ext cx="2214578" cy="2893100"/>
          </a:xfrm>
          <a:prstGeom prst="rect">
            <a:avLst/>
          </a:prstGeom>
        </p:spPr>
        <p:txBody>
          <a:bodyPr wrap="square">
            <a:spAutoFit/>
          </a:bodyPr>
          <a:lstStyle/>
          <a:p>
            <a:pPr lvl="0"/>
            <a:r>
              <a:rPr lang="ru-RU" sz="1400" dirty="0" smtClean="0">
                <a:solidFill>
                  <a:srgbClr val="0B5394"/>
                </a:solidFill>
                <a:latin typeface="Impact"/>
                <a:ea typeface="Impact"/>
                <a:cs typeface="Impact"/>
                <a:sym typeface="Impact"/>
              </a:rPr>
              <a:t>Долгих четыре года длилась эта ужасная война. Все жители нашей страны встали на защиту своей Родины. Сражались с фашистами и в воздухе, и на</a:t>
            </a:r>
          </a:p>
          <a:p>
            <a:pPr lvl="0"/>
            <a:r>
              <a:rPr lang="ru-RU" sz="1400" dirty="0" smtClean="0">
                <a:solidFill>
                  <a:srgbClr val="0B5394"/>
                </a:solidFill>
                <a:latin typeface="Impact"/>
                <a:ea typeface="Impact"/>
                <a:cs typeface="Impact"/>
                <a:sym typeface="Impact"/>
              </a:rPr>
              <a:t>море, и зимой и летом. Наравне с мужчинами воевали и женщины, и даже дети. Погибло много солдат и мирных жителей.</a:t>
            </a:r>
          </a:p>
        </p:txBody>
      </p:sp>
      <p:pic>
        <p:nvPicPr>
          <p:cNvPr id="4" name="Google Shape;72;p15"/>
          <p:cNvPicPr preferRelativeResize="0"/>
          <p:nvPr/>
        </p:nvPicPr>
        <p:blipFill>
          <a:blip r:embed="rId3">
            <a:alphaModFix/>
          </a:blip>
          <a:stretch>
            <a:fillRect/>
          </a:stretch>
        </p:blipFill>
        <p:spPr>
          <a:xfrm>
            <a:off x="785786" y="3643314"/>
            <a:ext cx="4000528" cy="2643206"/>
          </a:xfrm>
          <a:prstGeom prst="rect">
            <a:avLst/>
          </a:prstGeom>
          <a:noFill/>
          <a:ln>
            <a:noFill/>
          </a:ln>
        </p:spPr>
      </p:pic>
      <p:pic>
        <p:nvPicPr>
          <p:cNvPr id="5" name="Google Shape;71;p15"/>
          <p:cNvPicPr preferRelativeResize="0"/>
          <p:nvPr/>
        </p:nvPicPr>
        <p:blipFill>
          <a:blip r:embed="rId4">
            <a:alphaModFix/>
          </a:blip>
          <a:stretch>
            <a:fillRect/>
          </a:stretch>
        </p:blipFill>
        <p:spPr>
          <a:xfrm>
            <a:off x="4929190" y="3643314"/>
            <a:ext cx="3929090" cy="2643206"/>
          </a:xfrm>
          <a:prstGeom prst="rect">
            <a:avLst/>
          </a:prstGeom>
          <a:noFill/>
          <a:ln>
            <a:noFill/>
          </a:ln>
        </p:spPr>
      </p:pic>
      <p:pic>
        <p:nvPicPr>
          <p:cNvPr id="6" name="Google Shape;73;p15"/>
          <p:cNvPicPr preferRelativeResize="0"/>
          <p:nvPr/>
        </p:nvPicPr>
        <p:blipFill>
          <a:blip r:embed="rId5" cstate="print">
            <a:alphaModFix/>
          </a:blip>
          <a:stretch>
            <a:fillRect/>
          </a:stretch>
        </p:blipFill>
        <p:spPr>
          <a:xfrm>
            <a:off x="857224" y="785794"/>
            <a:ext cx="2714644" cy="2786082"/>
          </a:xfrm>
          <a:prstGeom prst="rect">
            <a:avLst/>
          </a:prstGeom>
          <a:noFill/>
          <a:ln>
            <a:noFill/>
          </a:ln>
        </p:spPr>
      </p:pic>
      <p:pic>
        <p:nvPicPr>
          <p:cNvPr id="7" name="Google Shape;74;p15"/>
          <p:cNvPicPr preferRelativeResize="0"/>
          <p:nvPr/>
        </p:nvPicPr>
        <p:blipFill>
          <a:blip r:embed="rId6">
            <a:alphaModFix/>
          </a:blip>
          <a:stretch>
            <a:fillRect/>
          </a:stretch>
        </p:blipFill>
        <p:spPr>
          <a:xfrm>
            <a:off x="5857884" y="785794"/>
            <a:ext cx="2928958" cy="2786082"/>
          </a:xfrm>
          <a:prstGeom prst="rect">
            <a:avLst/>
          </a:prstGeom>
          <a:noFill/>
          <a:ln>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vertical)">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vertical)">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vertical)">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5"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vertical)">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525000" cy="7162800"/>
          </a:xfrm>
          <a:prstGeom prst="rect">
            <a:avLst/>
          </a:prstGeom>
          <a:noFill/>
          <a:ln w="9525">
            <a:noFill/>
            <a:miter lim="800000"/>
            <a:headEnd/>
            <a:tailEnd/>
          </a:ln>
          <a:effectLst/>
        </p:spPr>
      </p:pic>
      <p:sp>
        <p:nvSpPr>
          <p:cNvPr id="8" name="Прямоугольник 7"/>
          <p:cNvSpPr/>
          <p:nvPr/>
        </p:nvSpPr>
        <p:spPr>
          <a:xfrm>
            <a:off x="928662" y="500042"/>
            <a:ext cx="8001056" cy="1754326"/>
          </a:xfrm>
          <a:prstGeom prst="rect">
            <a:avLst/>
          </a:prstGeom>
        </p:spPr>
        <p:txBody>
          <a:bodyPr wrap="square">
            <a:spAutoFit/>
          </a:bodyPr>
          <a:lstStyle/>
          <a:p>
            <a:pPr algn="ctr"/>
            <a:r>
              <a:rPr lang="ru-RU" sz="1600" dirty="0" smtClean="0">
                <a:solidFill>
                  <a:srgbClr val="002060"/>
                </a:solidFill>
                <a:latin typeface="Impact" pitchFamily="34" charset="0"/>
              </a:rPr>
              <a:t>И вот наступил долгожданный День Победы! </a:t>
            </a:r>
          </a:p>
          <a:p>
            <a:pPr algn="ctr"/>
            <a:r>
              <a:rPr lang="ru-RU" sz="3200" dirty="0" smtClean="0">
                <a:solidFill>
                  <a:srgbClr val="FF0000"/>
                </a:solidFill>
                <a:latin typeface="Impact" pitchFamily="34" charset="0"/>
              </a:rPr>
              <a:t>Что же это за День? </a:t>
            </a:r>
          </a:p>
          <a:p>
            <a:pPr algn="ctr"/>
            <a:endParaRPr lang="ru-RU" dirty="0" smtClean="0">
              <a:solidFill>
                <a:srgbClr val="002060"/>
              </a:solidFill>
              <a:latin typeface="Impact" pitchFamily="34" charset="0"/>
            </a:endParaRPr>
          </a:p>
          <a:p>
            <a:pPr algn="ctr"/>
            <a:r>
              <a:rPr lang="ru-RU" sz="1400" dirty="0" smtClean="0">
                <a:solidFill>
                  <a:srgbClr val="002060"/>
                </a:solidFill>
                <a:latin typeface="Impact"/>
                <a:ea typeface="Impact"/>
                <a:cs typeface="Impact"/>
                <a:sym typeface="Impact"/>
              </a:rPr>
              <a:t>В этот день все поздравляют ветеранов-людей, </a:t>
            </a:r>
            <a:r>
              <a:rPr lang="ru-RU" sz="1400" dirty="0" err="1" smtClean="0">
                <a:solidFill>
                  <a:srgbClr val="002060"/>
                </a:solidFill>
                <a:latin typeface="Impact"/>
                <a:ea typeface="Impact"/>
                <a:cs typeface="Impact"/>
                <a:sym typeface="Impact"/>
              </a:rPr>
              <a:t>участвоваших</a:t>
            </a:r>
            <a:r>
              <a:rPr lang="ru-RU" sz="1400" dirty="0" smtClean="0">
                <a:solidFill>
                  <a:srgbClr val="002060"/>
                </a:solidFill>
                <a:latin typeface="Impact"/>
                <a:ea typeface="Impact"/>
                <a:cs typeface="Impact"/>
                <a:sym typeface="Impact"/>
              </a:rPr>
              <a:t> в Великой Отечественной Войне и сражавшихся с фашистами. Им дарят цветы, подарки, посвящают стихи и песни. А некоторые из них удостоились почётного звания Героя. Именами этих людей названы улицы и площади. </a:t>
            </a:r>
            <a:endParaRPr lang="ru-RU" sz="1400" dirty="0">
              <a:solidFill>
                <a:srgbClr val="002060"/>
              </a:solidFill>
              <a:latin typeface="Impact"/>
              <a:ea typeface="Impact"/>
              <a:cs typeface="Impact"/>
              <a:sym typeface="Impact"/>
            </a:endParaRPr>
          </a:p>
        </p:txBody>
      </p:sp>
      <p:pic>
        <p:nvPicPr>
          <p:cNvPr id="9" name="Google Shape;99;p18"/>
          <p:cNvPicPr preferRelativeResize="0"/>
          <p:nvPr/>
        </p:nvPicPr>
        <p:blipFill>
          <a:blip r:embed="rId3" cstate="print">
            <a:alphaModFix/>
          </a:blip>
          <a:stretch>
            <a:fillRect/>
          </a:stretch>
        </p:blipFill>
        <p:spPr>
          <a:xfrm>
            <a:off x="1000100" y="2285992"/>
            <a:ext cx="7715304" cy="3929090"/>
          </a:xfrm>
          <a:prstGeom prst="rect">
            <a:avLst/>
          </a:prstGeom>
          <a:noFill/>
          <a:ln>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vertical)">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525000" cy="7162800"/>
          </a:xfrm>
          <a:prstGeom prst="rect">
            <a:avLst/>
          </a:prstGeom>
          <a:noFill/>
          <a:ln w="9525">
            <a:noFill/>
            <a:miter lim="800000"/>
            <a:headEnd/>
            <a:tailEnd/>
          </a:ln>
          <a:effectLst/>
        </p:spPr>
      </p:pic>
      <p:pic>
        <p:nvPicPr>
          <p:cNvPr id="19460" name="Picture 4" descr="генерал армии С. М. Штеменко"/>
          <p:cNvPicPr>
            <a:picLocks noChangeAspect="1" noChangeArrowheads="1"/>
          </p:cNvPicPr>
          <p:nvPr/>
        </p:nvPicPr>
        <p:blipFill>
          <a:blip r:embed="rId3"/>
          <a:srcRect/>
          <a:stretch>
            <a:fillRect/>
          </a:stretch>
        </p:blipFill>
        <p:spPr bwMode="auto">
          <a:xfrm>
            <a:off x="6419278" y="785794"/>
            <a:ext cx="2224688" cy="2734314"/>
          </a:xfrm>
          <a:prstGeom prst="rect">
            <a:avLst/>
          </a:prstGeom>
          <a:noFill/>
        </p:spPr>
      </p:pic>
      <p:sp>
        <p:nvSpPr>
          <p:cNvPr id="8" name="Скругленная прямоугольная выноска 7"/>
          <p:cNvSpPr/>
          <p:nvPr/>
        </p:nvSpPr>
        <p:spPr>
          <a:xfrm>
            <a:off x="3929058" y="2214554"/>
            <a:ext cx="2143140" cy="1000132"/>
          </a:xfrm>
          <a:prstGeom prst="wedgeRoundRect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rgbClr val="FF0000"/>
                </a:solidFill>
                <a:latin typeface="Times New Roman" pitchFamily="18" charset="0"/>
                <a:cs typeface="Times New Roman" pitchFamily="18" charset="0"/>
              </a:rPr>
              <a:t>Штеменко Сергей Матвеевич</a:t>
            </a:r>
          </a:p>
          <a:p>
            <a:pPr algn="ctr"/>
            <a:r>
              <a:rPr lang="ru-RU" sz="1200" dirty="0" smtClean="0">
                <a:solidFill>
                  <a:srgbClr val="FF0000"/>
                </a:solidFill>
                <a:latin typeface="Times New Roman" pitchFamily="18" charset="0"/>
                <a:cs typeface="Times New Roman" pitchFamily="18" charset="0"/>
              </a:rPr>
              <a:t>Генерал Армии</a:t>
            </a:r>
          </a:p>
          <a:p>
            <a:pPr algn="ctr"/>
            <a:r>
              <a:rPr lang="ru-RU" sz="1200" dirty="0" smtClean="0">
                <a:solidFill>
                  <a:srgbClr val="FF0000"/>
                </a:solidFill>
                <a:latin typeface="Times New Roman" pitchFamily="18" charset="0"/>
                <a:cs typeface="Times New Roman" pitchFamily="18" charset="0"/>
              </a:rPr>
              <a:t>Названа улица в г.Волгоград</a:t>
            </a:r>
            <a:endParaRPr lang="ru-RU" sz="1200" dirty="0">
              <a:solidFill>
                <a:srgbClr val="FF0000"/>
              </a:solidFill>
              <a:latin typeface="Times New Roman" pitchFamily="18" charset="0"/>
              <a:cs typeface="Times New Roman" pitchFamily="18" charset="0"/>
            </a:endParaRPr>
          </a:p>
        </p:txBody>
      </p:sp>
      <p:sp>
        <p:nvSpPr>
          <p:cNvPr id="9" name="Скругленная прямоугольная выноска 8"/>
          <p:cNvSpPr/>
          <p:nvPr/>
        </p:nvSpPr>
        <p:spPr>
          <a:xfrm>
            <a:off x="3357554" y="3643314"/>
            <a:ext cx="2143140" cy="1000132"/>
          </a:xfrm>
          <a:prstGeom prst="wedgeRoundRectCallou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rgbClr val="FF0000"/>
                </a:solidFill>
                <a:latin typeface="Times New Roman" pitchFamily="18" charset="0"/>
                <a:cs typeface="Times New Roman" pitchFamily="18" charset="0"/>
              </a:rPr>
              <a:t>Кузнецов Николай Леонтьевич</a:t>
            </a:r>
          </a:p>
          <a:p>
            <a:pPr algn="ctr"/>
            <a:r>
              <a:rPr lang="ru-RU" sz="1200" dirty="0" smtClean="0">
                <a:solidFill>
                  <a:srgbClr val="FF0000"/>
                </a:solidFill>
                <a:latin typeface="Times New Roman" pitchFamily="18" charset="0"/>
                <a:cs typeface="Times New Roman" pitchFamily="18" charset="0"/>
              </a:rPr>
              <a:t>Герой СССР</a:t>
            </a:r>
          </a:p>
          <a:p>
            <a:pPr algn="ctr"/>
            <a:r>
              <a:rPr lang="ru-RU" sz="1200" dirty="0" smtClean="0">
                <a:solidFill>
                  <a:srgbClr val="FF0000"/>
                </a:solidFill>
                <a:latin typeface="Times New Roman" pitchFamily="18" charset="0"/>
                <a:cs typeface="Times New Roman" pitchFamily="18" charset="0"/>
              </a:rPr>
              <a:t>Названа улица в г.Волгоград</a:t>
            </a:r>
            <a:endParaRPr lang="ru-RU" sz="1200" dirty="0">
              <a:solidFill>
                <a:srgbClr val="FF0000"/>
              </a:solidFill>
              <a:latin typeface="Times New Roman" pitchFamily="18" charset="0"/>
              <a:cs typeface="Times New Roman" pitchFamily="18" charset="0"/>
            </a:endParaRPr>
          </a:p>
        </p:txBody>
      </p:sp>
      <p:sp>
        <p:nvSpPr>
          <p:cNvPr id="10" name="Скругленная прямоугольная выноска 9"/>
          <p:cNvSpPr/>
          <p:nvPr/>
        </p:nvSpPr>
        <p:spPr>
          <a:xfrm>
            <a:off x="4000496" y="5072074"/>
            <a:ext cx="2143140" cy="1000132"/>
          </a:xfrm>
          <a:prstGeom prst="wedgeRoundRectCallou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rgbClr val="FF0000"/>
                </a:solidFill>
                <a:latin typeface="Times New Roman" pitchFamily="18" charset="0"/>
                <a:cs typeface="Times New Roman" pitchFamily="18" charset="0"/>
              </a:rPr>
              <a:t>Еременко Андрей Иванович</a:t>
            </a:r>
          </a:p>
          <a:p>
            <a:pPr algn="ctr"/>
            <a:r>
              <a:rPr lang="ru-RU" sz="1200" dirty="0" smtClean="0">
                <a:solidFill>
                  <a:srgbClr val="FF0000"/>
                </a:solidFill>
                <a:latin typeface="Times New Roman" pitchFamily="18" charset="0"/>
                <a:cs typeface="Times New Roman" pitchFamily="18" charset="0"/>
              </a:rPr>
              <a:t>Маршал и Герой СССР.</a:t>
            </a:r>
          </a:p>
          <a:p>
            <a:pPr algn="ctr"/>
            <a:r>
              <a:rPr lang="ru-RU" sz="1200" dirty="0" smtClean="0">
                <a:solidFill>
                  <a:srgbClr val="FF0000"/>
                </a:solidFill>
                <a:latin typeface="Times New Roman" pitchFamily="18" charset="0"/>
                <a:cs typeface="Times New Roman" pitchFamily="18" charset="0"/>
              </a:rPr>
              <a:t>Названа улица в г.Волгоград</a:t>
            </a:r>
            <a:endParaRPr lang="ru-RU" sz="1200" dirty="0">
              <a:solidFill>
                <a:srgbClr val="FF0000"/>
              </a:solidFill>
              <a:latin typeface="Times New Roman" pitchFamily="18" charset="0"/>
              <a:cs typeface="Times New Roman" pitchFamily="18" charset="0"/>
            </a:endParaRPr>
          </a:p>
        </p:txBody>
      </p:sp>
      <p:sp>
        <p:nvSpPr>
          <p:cNvPr id="11" name="Скругленная прямоугольная выноска 10"/>
          <p:cNvSpPr/>
          <p:nvPr/>
        </p:nvSpPr>
        <p:spPr>
          <a:xfrm>
            <a:off x="3286116" y="928670"/>
            <a:ext cx="2143140" cy="928694"/>
          </a:xfrm>
          <a:prstGeom prst="wedgeRoundRect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err="1" smtClean="0">
                <a:solidFill>
                  <a:srgbClr val="FF0000"/>
                </a:solidFill>
                <a:latin typeface="Times New Roman" pitchFamily="18" charset="0"/>
                <a:cs typeface="Times New Roman" pitchFamily="18" charset="0"/>
              </a:rPr>
              <a:t>Паникаха</a:t>
            </a:r>
            <a:r>
              <a:rPr lang="ru-RU" sz="1200" dirty="0" smtClean="0">
                <a:solidFill>
                  <a:srgbClr val="FF0000"/>
                </a:solidFill>
                <a:latin typeface="Times New Roman" pitchFamily="18" charset="0"/>
                <a:cs typeface="Times New Roman" pitchFamily="18" charset="0"/>
              </a:rPr>
              <a:t> Михаил </a:t>
            </a:r>
            <a:r>
              <a:rPr lang="ru-RU" sz="1200" dirty="0" err="1" smtClean="0">
                <a:solidFill>
                  <a:srgbClr val="FF0000"/>
                </a:solidFill>
                <a:latin typeface="Times New Roman" pitchFamily="18" charset="0"/>
                <a:cs typeface="Times New Roman" pitchFamily="18" charset="0"/>
              </a:rPr>
              <a:t>Аверьянович</a:t>
            </a:r>
            <a:endParaRPr lang="ru-RU" sz="1200" dirty="0" smtClean="0">
              <a:solidFill>
                <a:srgbClr val="FF0000"/>
              </a:solidFill>
              <a:latin typeface="Times New Roman" pitchFamily="18" charset="0"/>
              <a:cs typeface="Times New Roman" pitchFamily="18" charset="0"/>
            </a:endParaRPr>
          </a:p>
          <a:p>
            <a:pPr algn="ctr"/>
            <a:r>
              <a:rPr lang="ru-RU" sz="1200" dirty="0" smtClean="0">
                <a:solidFill>
                  <a:srgbClr val="FF0000"/>
                </a:solidFill>
                <a:latin typeface="Times New Roman" pitchFamily="18" charset="0"/>
                <a:cs typeface="Times New Roman" pitchFamily="18" charset="0"/>
              </a:rPr>
              <a:t>Памятник-скульптура в г. Волгоград</a:t>
            </a:r>
            <a:endParaRPr lang="ru-RU" sz="1200" dirty="0">
              <a:solidFill>
                <a:srgbClr val="FF0000"/>
              </a:solidFill>
              <a:latin typeface="Times New Roman" pitchFamily="18" charset="0"/>
              <a:cs typeface="Times New Roman" pitchFamily="18" charset="0"/>
            </a:endParaRPr>
          </a:p>
        </p:txBody>
      </p:sp>
      <p:sp>
        <p:nvSpPr>
          <p:cNvPr id="12" name="TextBox 11"/>
          <p:cNvSpPr txBox="1"/>
          <p:nvPr/>
        </p:nvSpPr>
        <p:spPr>
          <a:xfrm>
            <a:off x="2285984" y="714356"/>
            <a:ext cx="184731" cy="369332"/>
          </a:xfrm>
          <a:prstGeom prst="rect">
            <a:avLst/>
          </a:prstGeom>
          <a:noFill/>
        </p:spPr>
        <p:txBody>
          <a:bodyPr wrap="none" rtlCol="0">
            <a:spAutoFit/>
          </a:bodyPr>
          <a:lstStyle/>
          <a:p>
            <a:endParaRPr lang="ru-RU" dirty="0"/>
          </a:p>
        </p:txBody>
      </p:sp>
      <p:sp>
        <p:nvSpPr>
          <p:cNvPr id="13" name="TextBox 12"/>
          <p:cNvSpPr txBox="1"/>
          <p:nvPr/>
        </p:nvSpPr>
        <p:spPr>
          <a:xfrm>
            <a:off x="714348" y="428604"/>
            <a:ext cx="8001056" cy="584775"/>
          </a:xfrm>
          <a:prstGeom prst="rect">
            <a:avLst/>
          </a:prstGeom>
          <a:noFill/>
        </p:spPr>
        <p:txBody>
          <a:bodyPr wrap="square" rtlCol="0">
            <a:spAutoFit/>
          </a:bodyPr>
          <a:lstStyle/>
          <a:p>
            <a:pPr algn="ctr"/>
            <a:r>
              <a:rPr lang="ru-RU" sz="1600" dirty="0" smtClean="0">
                <a:solidFill>
                  <a:srgbClr val="FF0000"/>
                </a:solidFill>
                <a:latin typeface="Impact" pitchFamily="34" charset="0"/>
                <a:cs typeface="Times New Roman" pitchFamily="18" charset="0"/>
              </a:rPr>
              <a:t>Это совсем малая часть великих героев, спасших нас от фашистских войск.</a:t>
            </a:r>
          </a:p>
          <a:p>
            <a:pPr algn="ctr"/>
            <a:endParaRPr lang="ru-RU" sz="1600" dirty="0">
              <a:solidFill>
                <a:srgbClr val="FF0000"/>
              </a:solidFill>
              <a:latin typeface="Impact" pitchFamily="34" charset="0"/>
              <a:cs typeface="Times New Roman" pitchFamily="18" charset="0"/>
            </a:endParaRPr>
          </a:p>
        </p:txBody>
      </p:sp>
      <p:pic>
        <p:nvPicPr>
          <p:cNvPr id="6146" name="Picture 2" descr="https://upload.wikimedia.org/wikipedia/commons/8/84/Mikhail_Panikaha.jpg"/>
          <p:cNvPicPr>
            <a:picLocks noChangeAspect="1" noChangeArrowheads="1"/>
          </p:cNvPicPr>
          <p:nvPr/>
        </p:nvPicPr>
        <p:blipFill>
          <a:blip r:embed="rId4"/>
          <a:srcRect/>
          <a:stretch>
            <a:fillRect/>
          </a:stretch>
        </p:blipFill>
        <p:spPr bwMode="auto">
          <a:xfrm>
            <a:off x="818556" y="785794"/>
            <a:ext cx="2253246" cy="2714644"/>
          </a:xfrm>
          <a:prstGeom prst="rect">
            <a:avLst/>
          </a:prstGeom>
          <a:noFill/>
        </p:spPr>
      </p:pic>
      <p:pic>
        <p:nvPicPr>
          <p:cNvPr id="6148" name="Picture 4" descr="Кузнецов Николай Леонтьевич"/>
          <p:cNvPicPr>
            <a:picLocks noChangeAspect="1" noChangeArrowheads="1"/>
          </p:cNvPicPr>
          <p:nvPr/>
        </p:nvPicPr>
        <p:blipFill>
          <a:blip r:embed="rId5"/>
          <a:srcRect/>
          <a:stretch>
            <a:fillRect/>
          </a:stretch>
        </p:blipFill>
        <p:spPr bwMode="auto">
          <a:xfrm>
            <a:off x="785786" y="3629011"/>
            <a:ext cx="2286016" cy="2693212"/>
          </a:xfrm>
          <a:prstGeom prst="rect">
            <a:avLst/>
          </a:prstGeom>
          <a:noFill/>
        </p:spPr>
      </p:pic>
      <p:pic>
        <p:nvPicPr>
          <p:cNvPr id="6150" name="Picture 6" descr="А. И. Ерёменко, между 1968 и 1970 годами"/>
          <p:cNvPicPr>
            <a:picLocks noChangeAspect="1" noChangeArrowheads="1"/>
          </p:cNvPicPr>
          <p:nvPr/>
        </p:nvPicPr>
        <p:blipFill>
          <a:blip r:embed="rId6"/>
          <a:srcRect/>
          <a:stretch>
            <a:fillRect/>
          </a:stretch>
        </p:blipFill>
        <p:spPr bwMode="auto">
          <a:xfrm>
            <a:off x="6429388" y="3643314"/>
            <a:ext cx="2279935" cy="3000396"/>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525000" cy="7162800"/>
          </a:xfrm>
          <a:prstGeom prst="rect">
            <a:avLst/>
          </a:prstGeom>
          <a:noFill/>
          <a:ln w="9525">
            <a:noFill/>
            <a:miter lim="800000"/>
            <a:headEnd/>
            <a:tailEnd/>
          </a:ln>
          <a:effectLst/>
        </p:spPr>
      </p:pic>
      <p:sp>
        <p:nvSpPr>
          <p:cNvPr id="4" name="Прямоугольник 3"/>
          <p:cNvSpPr/>
          <p:nvPr/>
        </p:nvSpPr>
        <p:spPr>
          <a:xfrm>
            <a:off x="2285984" y="2136339"/>
            <a:ext cx="4572016" cy="369332"/>
          </a:xfrm>
          <a:prstGeom prst="rect">
            <a:avLst/>
          </a:prstGeom>
        </p:spPr>
        <p:txBody>
          <a:bodyPr wrap="square">
            <a:spAutoFit/>
          </a:bodyPr>
          <a:lstStyle/>
          <a:p>
            <a:pPr lvl="0" algn="ctr"/>
            <a:endParaRPr lang="ru-RU" dirty="0">
              <a:solidFill>
                <a:srgbClr val="0000FF"/>
              </a:solidFill>
              <a:latin typeface="Impact"/>
              <a:ea typeface="Impact"/>
              <a:cs typeface="Impact"/>
              <a:sym typeface="Impact"/>
            </a:endParaRPr>
          </a:p>
        </p:txBody>
      </p:sp>
      <p:sp>
        <p:nvSpPr>
          <p:cNvPr id="5" name="Прямоугольник 4"/>
          <p:cNvSpPr/>
          <p:nvPr/>
        </p:nvSpPr>
        <p:spPr>
          <a:xfrm>
            <a:off x="714348" y="642918"/>
            <a:ext cx="2500330" cy="1169551"/>
          </a:xfrm>
          <a:prstGeom prst="rect">
            <a:avLst/>
          </a:prstGeom>
        </p:spPr>
        <p:txBody>
          <a:bodyPr wrap="square">
            <a:spAutoFit/>
          </a:bodyPr>
          <a:lstStyle/>
          <a:p>
            <a:r>
              <a:rPr lang="ru-RU" sz="1400" dirty="0" smtClean="0">
                <a:solidFill>
                  <a:srgbClr val="002060"/>
                </a:solidFill>
                <a:latin typeface="Impact"/>
                <a:ea typeface="Impact"/>
                <a:cs typeface="Impact"/>
                <a:sym typeface="Impact"/>
              </a:rPr>
              <a:t>В этот день люди несут цветы к памятниками защитников нашей Родины, к могиле Неизвестного Солдата и к Вечному Огню. </a:t>
            </a:r>
            <a:endParaRPr lang="ru-RU" sz="1400" dirty="0">
              <a:solidFill>
                <a:srgbClr val="002060"/>
              </a:solidFill>
            </a:endParaRPr>
          </a:p>
        </p:txBody>
      </p:sp>
      <p:sp>
        <p:nvSpPr>
          <p:cNvPr id="8" name="Прямоугольник 7"/>
          <p:cNvSpPr/>
          <p:nvPr/>
        </p:nvSpPr>
        <p:spPr>
          <a:xfrm>
            <a:off x="785786" y="2500306"/>
            <a:ext cx="3429024" cy="523220"/>
          </a:xfrm>
          <a:prstGeom prst="rect">
            <a:avLst/>
          </a:prstGeom>
        </p:spPr>
        <p:txBody>
          <a:bodyPr wrap="square">
            <a:spAutoFit/>
          </a:bodyPr>
          <a:lstStyle/>
          <a:p>
            <a:r>
              <a:rPr lang="ru" sz="1400" dirty="0" smtClean="0">
                <a:solidFill>
                  <a:srgbClr val="002060"/>
                </a:solidFill>
                <a:latin typeface="Impact"/>
                <a:ea typeface="Impact"/>
                <a:cs typeface="Impact"/>
                <a:sym typeface="Impact"/>
              </a:rPr>
              <a:t>В столице нашей Родины-городе </a:t>
            </a:r>
          </a:p>
          <a:p>
            <a:r>
              <a:rPr lang="ru" sz="1400" dirty="0" smtClean="0">
                <a:solidFill>
                  <a:srgbClr val="002060"/>
                </a:solidFill>
                <a:latin typeface="Impact"/>
                <a:ea typeface="Impact"/>
                <a:cs typeface="Impact"/>
                <a:sym typeface="Impact"/>
              </a:rPr>
              <a:t>Москва--проходит Парад Победы. </a:t>
            </a:r>
            <a:endParaRPr lang="ru-RU" sz="1400" dirty="0">
              <a:solidFill>
                <a:srgbClr val="002060"/>
              </a:solidFill>
            </a:endParaRPr>
          </a:p>
        </p:txBody>
      </p:sp>
      <p:sp>
        <p:nvSpPr>
          <p:cNvPr id="10" name="Прямоугольник 9"/>
          <p:cNvSpPr/>
          <p:nvPr/>
        </p:nvSpPr>
        <p:spPr>
          <a:xfrm>
            <a:off x="5214942" y="2428869"/>
            <a:ext cx="3571900" cy="1169551"/>
          </a:xfrm>
          <a:prstGeom prst="rect">
            <a:avLst/>
          </a:prstGeom>
        </p:spPr>
        <p:txBody>
          <a:bodyPr wrap="square">
            <a:spAutoFit/>
          </a:bodyPr>
          <a:lstStyle/>
          <a:p>
            <a:r>
              <a:rPr lang="ru" sz="1400" dirty="0" smtClean="0">
                <a:solidFill>
                  <a:srgbClr val="002060"/>
                </a:solidFill>
                <a:latin typeface="Impact"/>
                <a:ea typeface="Impact"/>
                <a:cs typeface="Impact"/>
                <a:sym typeface="Impact"/>
              </a:rPr>
              <a:t>По всей стране проходит акция</a:t>
            </a:r>
          </a:p>
          <a:p>
            <a:r>
              <a:rPr lang="ru" sz="1400" dirty="0" smtClean="0">
                <a:solidFill>
                  <a:srgbClr val="002060"/>
                </a:solidFill>
                <a:latin typeface="Impact"/>
                <a:ea typeface="Impact"/>
                <a:cs typeface="Impact"/>
                <a:sym typeface="Impact"/>
              </a:rPr>
              <a:t> “Бессмертный Полк”. </a:t>
            </a:r>
          </a:p>
          <a:p>
            <a:endParaRPr lang="ru-RU" sz="1400" dirty="0" smtClean="0">
              <a:solidFill>
                <a:srgbClr val="002060"/>
              </a:solidFill>
            </a:endParaRPr>
          </a:p>
          <a:p>
            <a:endParaRPr lang="ru-RU" sz="1400" dirty="0" smtClean="0">
              <a:solidFill>
                <a:srgbClr val="002060"/>
              </a:solidFill>
            </a:endParaRPr>
          </a:p>
          <a:p>
            <a:endParaRPr lang="ru-RU" sz="1400" dirty="0">
              <a:solidFill>
                <a:srgbClr val="002060"/>
              </a:solidFill>
            </a:endParaRPr>
          </a:p>
        </p:txBody>
      </p:sp>
      <p:sp>
        <p:nvSpPr>
          <p:cNvPr id="11" name="Прямоугольник 10"/>
          <p:cNvSpPr/>
          <p:nvPr/>
        </p:nvSpPr>
        <p:spPr>
          <a:xfrm>
            <a:off x="2285984" y="3500438"/>
            <a:ext cx="4572000" cy="369332"/>
          </a:xfrm>
          <a:prstGeom prst="rect">
            <a:avLst/>
          </a:prstGeom>
        </p:spPr>
        <p:txBody>
          <a:bodyPr>
            <a:spAutoFit/>
          </a:bodyPr>
          <a:lstStyle/>
          <a:p>
            <a:endParaRPr lang="ru-RU" dirty="0"/>
          </a:p>
        </p:txBody>
      </p:sp>
      <p:sp>
        <p:nvSpPr>
          <p:cNvPr id="12" name="Прямоугольник 11"/>
          <p:cNvSpPr/>
          <p:nvPr/>
        </p:nvSpPr>
        <p:spPr>
          <a:xfrm>
            <a:off x="785786" y="5143513"/>
            <a:ext cx="4000528" cy="584775"/>
          </a:xfrm>
          <a:prstGeom prst="rect">
            <a:avLst/>
          </a:prstGeom>
        </p:spPr>
        <p:txBody>
          <a:bodyPr wrap="square">
            <a:spAutoFit/>
          </a:bodyPr>
          <a:lstStyle/>
          <a:p>
            <a:r>
              <a:rPr lang="ru" sz="1400" dirty="0" smtClean="0">
                <a:solidFill>
                  <a:srgbClr val="002060"/>
                </a:solidFill>
                <a:latin typeface="Impact"/>
                <a:ea typeface="Impact"/>
                <a:cs typeface="Impact"/>
                <a:sym typeface="Impact"/>
              </a:rPr>
              <a:t>А вечером небо над городами вспыхивает Огнями Салюта Победы</a:t>
            </a:r>
            <a:r>
              <a:rPr lang="ru" dirty="0" smtClean="0">
                <a:solidFill>
                  <a:srgbClr val="002060"/>
                </a:solidFill>
                <a:latin typeface="Impact"/>
                <a:ea typeface="Impact"/>
                <a:cs typeface="Impact"/>
                <a:sym typeface="Impact"/>
              </a:rPr>
              <a:t>. </a:t>
            </a:r>
            <a:endParaRPr lang="ru-RU" dirty="0">
              <a:solidFill>
                <a:srgbClr val="002060"/>
              </a:solidFill>
            </a:endParaRPr>
          </a:p>
        </p:txBody>
      </p:sp>
      <p:sp>
        <p:nvSpPr>
          <p:cNvPr id="15" name="Прямоугольная выноска 14"/>
          <p:cNvSpPr/>
          <p:nvPr/>
        </p:nvSpPr>
        <p:spPr>
          <a:xfrm>
            <a:off x="3143240" y="500042"/>
            <a:ext cx="2928958" cy="1714512"/>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ая выноска 17"/>
          <p:cNvSpPr/>
          <p:nvPr/>
        </p:nvSpPr>
        <p:spPr>
          <a:xfrm>
            <a:off x="6215074" y="500042"/>
            <a:ext cx="2571768" cy="1714512"/>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рямоугольная выноска 18"/>
          <p:cNvSpPr/>
          <p:nvPr/>
        </p:nvSpPr>
        <p:spPr>
          <a:xfrm>
            <a:off x="785786" y="3071810"/>
            <a:ext cx="3500462" cy="1500198"/>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Прямоугольная выноска 19"/>
          <p:cNvSpPr/>
          <p:nvPr/>
        </p:nvSpPr>
        <p:spPr>
          <a:xfrm>
            <a:off x="4714876" y="3071810"/>
            <a:ext cx="4071966" cy="1500198"/>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ая выноска 20"/>
          <p:cNvSpPr/>
          <p:nvPr/>
        </p:nvSpPr>
        <p:spPr>
          <a:xfrm>
            <a:off x="4857752" y="4857760"/>
            <a:ext cx="4000528" cy="1643074"/>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3" name="Google Shape;91;p17"/>
          <p:cNvPicPr preferRelativeResize="0"/>
          <p:nvPr/>
        </p:nvPicPr>
        <p:blipFill>
          <a:blip r:embed="rId3" cstate="print">
            <a:alphaModFix/>
          </a:blip>
          <a:stretch>
            <a:fillRect/>
          </a:stretch>
        </p:blipFill>
        <p:spPr>
          <a:xfrm>
            <a:off x="3214678" y="500042"/>
            <a:ext cx="2786082" cy="1714512"/>
          </a:xfrm>
          <a:prstGeom prst="rect">
            <a:avLst/>
          </a:prstGeom>
          <a:noFill/>
          <a:ln>
            <a:noFill/>
          </a:ln>
        </p:spPr>
      </p:pic>
      <p:pic>
        <p:nvPicPr>
          <p:cNvPr id="24" name="Picture 2" descr="C:\Users\Нина\Downloads\7.jpg"/>
          <p:cNvPicPr>
            <a:picLocks noChangeAspect="1" noChangeArrowheads="1"/>
          </p:cNvPicPr>
          <p:nvPr/>
        </p:nvPicPr>
        <p:blipFill>
          <a:blip r:embed="rId4" cstate="print"/>
          <a:srcRect/>
          <a:stretch>
            <a:fillRect/>
          </a:stretch>
        </p:blipFill>
        <p:spPr>
          <a:xfrm>
            <a:off x="6572264" y="500042"/>
            <a:ext cx="1928826" cy="1714512"/>
          </a:xfrm>
          <a:prstGeom prst="rect">
            <a:avLst/>
          </a:prstGeom>
          <a:noFill/>
        </p:spPr>
      </p:pic>
      <p:pic>
        <p:nvPicPr>
          <p:cNvPr id="1026" name="Picture 2"/>
          <p:cNvPicPr>
            <a:picLocks noChangeAspect="1" noChangeArrowheads="1"/>
          </p:cNvPicPr>
          <p:nvPr/>
        </p:nvPicPr>
        <p:blipFill>
          <a:blip r:embed="rId5" cstate="print"/>
          <a:srcRect/>
          <a:stretch>
            <a:fillRect/>
          </a:stretch>
        </p:blipFill>
        <p:spPr bwMode="auto">
          <a:xfrm>
            <a:off x="928662" y="3071810"/>
            <a:ext cx="3214710" cy="1500198"/>
          </a:xfrm>
          <a:prstGeom prst="rect">
            <a:avLst/>
          </a:prstGeom>
          <a:noFill/>
          <a:ln w="9525">
            <a:noFill/>
            <a:miter lim="800000"/>
            <a:headEnd/>
            <a:tailEnd/>
          </a:ln>
          <a:effectLst/>
        </p:spPr>
      </p:pic>
      <p:pic>
        <p:nvPicPr>
          <p:cNvPr id="25" name="Google Shape;90;p17"/>
          <p:cNvPicPr preferRelativeResize="0"/>
          <p:nvPr/>
        </p:nvPicPr>
        <p:blipFill>
          <a:blip r:embed="rId6" cstate="print">
            <a:alphaModFix/>
          </a:blip>
          <a:stretch>
            <a:fillRect/>
          </a:stretch>
        </p:blipFill>
        <p:spPr>
          <a:xfrm>
            <a:off x="4929190" y="3071810"/>
            <a:ext cx="3643338" cy="1500198"/>
          </a:xfrm>
          <a:prstGeom prst="rect">
            <a:avLst/>
          </a:prstGeom>
          <a:noFill/>
          <a:ln>
            <a:noFill/>
          </a:ln>
        </p:spPr>
      </p:pic>
      <p:pic>
        <p:nvPicPr>
          <p:cNvPr id="27" name="Google Shape;92;p17"/>
          <p:cNvPicPr preferRelativeResize="0"/>
          <p:nvPr/>
        </p:nvPicPr>
        <p:blipFill>
          <a:blip r:embed="rId7" cstate="print">
            <a:alphaModFix/>
          </a:blip>
          <a:stretch>
            <a:fillRect/>
          </a:stretch>
        </p:blipFill>
        <p:spPr>
          <a:xfrm>
            <a:off x="5072066" y="4857760"/>
            <a:ext cx="3571900" cy="1643074"/>
          </a:xfrm>
          <a:prstGeom prst="rect">
            <a:avLst/>
          </a:prstGeom>
          <a:noFill/>
          <a:ln>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linds(horizontal)">
                                      <p:cBhvr>
                                        <p:cTn id="12" dur="2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linds(horizontal)">
                                      <p:cBhvr>
                                        <p:cTn id="22" dur="20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down)">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26"/>
                                        </p:tgtEl>
                                        <p:attrNameLst>
                                          <p:attrName>style.visibility</p:attrName>
                                        </p:attrNameLst>
                                      </p:cBhvr>
                                      <p:to>
                                        <p:strVal val="visible"/>
                                      </p:to>
                                    </p:set>
                                    <p:animEffect transition="in" filter="blinds(horizontal)">
                                      <p:cBhvr>
                                        <p:cTn id="32" dur="2000"/>
                                        <p:tgtEl>
                                          <p:spTgt spid="102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down)">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blinds(horizontal)">
                                      <p:cBhvr>
                                        <p:cTn id="42" dur="20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down)">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blinds(horizontal)">
                                      <p:cBhvr>
                                        <p:cTn id="52"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19" grpId="0" animBg="1"/>
      <p:bldP spid="20"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4"/>
          <a:srcRect/>
          <a:stretch>
            <a:fillRect/>
          </a:stretch>
        </p:blipFill>
        <p:spPr bwMode="auto">
          <a:xfrm>
            <a:off x="0" y="0"/>
            <a:ext cx="9525000" cy="7162800"/>
          </a:xfrm>
          <a:prstGeom prst="rect">
            <a:avLst/>
          </a:prstGeom>
          <a:noFill/>
          <a:ln w="9525">
            <a:noFill/>
            <a:miter lim="800000"/>
            <a:headEnd/>
            <a:tailEnd/>
          </a:ln>
          <a:effectLst/>
        </p:spPr>
      </p:pic>
      <p:sp>
        <p:nvSpPr>
          <p:cNvPr id="3" name="TextBox 2"/>
          <p:cNvSpPr txBox="1"/>
          <p:nvPr/>
        </p:nvSpPr>
        <p:spPr>
          <a:xfrm>
            <a:off x="714348" y="642918"/>
            <a:ext cx="8072494" cy="800219"/>
          </a:xfrm>
          <a:prstGeom prst="rect">
            <a:avLst/>
          </a:prstGeom>
          <a:noFill/>
        </p:spPr>
        <p:txBody>
          <a:bodyPr wrap="square" rtlCol="0">
            <a:spAutoFit/>
          </a:bodyPr>
          <a:lstStyle/>
          <a:p>
            <a:pPr algn="ctr"/>
            <a:r>
              <a:rPr lang="ru-RU" sz="2800" dirty="0" smtClean="0">
                <a:latin typeface="Impact" pitchFamily="34" charset="0"/>
              </a:rPr>
              <a:t>Вопрос №1:</a:t>
            </a:r>
          </a:p>
          <a:p>
            <a:pPr algn="ctr"/>
            <a:r>
              <a:rPr lang="ru-RU" dirty="0" smtClean="0">
                <a:solidFill>
                  <a:srgbClr val="FF0000"/>
                </a:solidFill>
                <a:latin typeface="Impact" pitchFamily="34" charset="0"/>
              </a:rPr>
              <a:t>Какого числа отмечают День Победы в Великой отечественной войне?</a:t>
            </a:r>
            <a:endParaRPr lang="ru-RU" dirty="0">
              <a:solidFill>
                <a:srgbClr val="FF0000"/>
              </a:solidFill>
              <a:latin typeface="Impact" pitchFamily="34" charset="0"/>
            </a:endParaRPr>
          </a:p>
        </p:txBody>
      </p:sp>
      <p:sp>
        <p:nvSpPr>
          <p:cNvPr id="4" name="Блок-схема: перфолента 3"/>
          <p:cNvSpPr/>
          <p:nvPr/>
        </p:nvSpPr>
        <p:spPr>
          <a:xfrm>
            <a:off x="1214414" y="2357430"/>
            <a:ext cx="2143140" cy="1857388"/>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rgbClr val="FFFF00"/>
                </a:solidFill>
                <a:latin typeface="Impact" pitchFamily="34" charset="0"/>
              </a:rPr>
              <a:t>22 июня</a:t>
            </a:r>
            <a:endParaRPr lang="ru-RU" sz="2800" dirty="0">
              <a:solidFill>
                <a:srgbClr val="FFFF00"/>
              </a:solidFill>
              <a:latin typeface="Impact" pitchFamily="34" charset="0"/>
            </a:endParaRPr>
          </a:p>
        </p:txBody>
      </p:sp>
      <p:sp>
        <p:nvSpPr>
          <p:cNvPr id="5" name="Блок-схема: перфолента 4"/>
          <p:cNvSpPr/>
          <p:nvPr/>
        </p:nvSpPr>
        <p:spPr>
          <a:xfrm>
            <a:off x="5715008" y="2357430"/>
            <a:ext cx="2143140" cy="1857388"/>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rgbClr val="FFFF00"/>
                </a:solidFill>
                <a:latin typeface="Impact" pitchFamily="34" charset="0"/>
              </a:rPr>
              <a:t>23 февраля</a:t>
            </a:r>
            <a:endParaRPr lang="ru-RU" sz="2800" dirty="0">
              <a:solidFill>
                <a:srgbClr val="FFFF00"/>
              </a:solidFill>
              <a:latin typeface="Impact" pitchFamily="34" charset="0"/>
            </a:endParaRPr>
          </a:p>
        </p:txBody>
      </p:sp>
      <p:sp>
        <p:nvSpPr>
          <p:cNvPr id="6" name="Блок-схема: перфолента 5"/>
          <p:cNvSpPr/>
          <p:nvPr/>
        </p:nvSpPr>
        <p:spPr>
          <a:xfrm>
            <a:off x="3428992" y="4143380"/>
            <a:ext cx="2143140" cy="1857388"/>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rgbClr val="FFFF00"/>
                </a:solidFill>
                <a:latin typeface="Impact" pitchFamily="34" charset="0"/>
              </a:rPr>
              <a:t>9 мая</a:t>
            </a:r>
            <a:endParaRPr lang="ru-RU" sz="2800" dirty="0">
              <a:solidFill>
                <a:srgbClr val="FFFF00"/>
              </a:solidFill>
              <a:latin typeface="Impact"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6"/>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applause.wav" builtIn="1"/>
                                        </p:tgtEl>
                                      </p:cMediaNode>
                                    </p:audio>
                                  </p:subTnLst>
                                </p:cTn>
                              </p:par>
                            </p:childTnLst>
                          </p:cTn>
                        </p:par>
                      </p:childTnLst>
                    </p:cTn>
                  </p:par>
                  <p:par>
                    <p:cTn id="7" fill="hold">
                      <p:stCondLst>
                        <p:cond delay="indefinite"/>
                      </p:stCondLst>
                      <p:childTnLst>
                        <p:par>
                          <p:cTn id="8" fill="hold">
                            <p:stCondLst>
                              <p:cond delay="0"/>
                            </p:stCondLst>
                            <p:childTnLst>
                              <p:par>
                                <p:cTn id="9" presetID="8" presetClass="exit" presetSubtype="16" fill="hold" grpId="0" nodeType="clickEffect">
                                  <p:stCondLst>
                                    <p:cond delay="0"/>
                                  </p:stCondLst>
                                  <p:childTnLst>
                                    <p:animEffect transition="out" filter="diamond(in)">
                                      <p:cBhvr>
                                        <p:cTn id="10" dur="2000"/>
                                        <p:tgtEl>
                                          <p:spTgt spid="4"/>
                                        </p:tgtEl>
                                      </p:cBhvr>
                                    </p:animEffect>
                                    <p:set>
                                      <p:cBhvr>
                                        <p:cTn id="11" dur="1" fill="hold">
                                          <p:stCondLst>
                                            <p:cond delay="1999"/>
                                          </p:stCondLst>
                                        </p:cTn>
                                        <p:tgtEl>
                                          <p:spTgt spid="4"/>
                                        </p:tgtEl>
                                        <p:attrNameLst>
                                          <p:attrName>style.visibility</p:attrName>
                                        </p:attrNameLst>
                                      </p:cBhvr>
                                      <p:to>
                                        <p:strVal val="hidden"/>
                                      </p:to>
                                    </p:set>
                                  </p:childTnLst>
                                  <p:subTnLst>
                                    <p:audio>
                                      <p:cMediaNode>
                                        <p:cTn display="0" masterRel="sameClick">
                                          <p:stCondLst>
                                            <p:cond evt="begin" delay="0">
                                              <p:tn val="9"/>
                                            </p:cond>
                                          </p:stCondLst>
                                          <p:endCondLst>
                                            <p:cond evt="onStopAudio" delay="0">
                                              <p:tgtEl>
                                                <p:sldTgt/>
                                              </p:tgtEl>
                                            </p:cond>
                                          </p:endCondLst>
                                        </p:cTn>
                                        <p:tgtEl>
                                          <p:sndTgt r:embed="rId3" name="drumroll.wav" builtIn="1"/>
                                        </p:tgtEl>
                                      </p:cMediaNode>
                                    </p:audio>
                                  </p:subTnLst>
                                </p:cTn>
                              </p:par>
                            </p:childTnLst>
                          </p:cTn>
                        </p:par>
                      </p:childTnLst>
                    </p:cTn>
                  </p:par>
                  <p:par>
                    <p:cTn id="12" fill="hold">
                      <p:stCondLst>
                        <p:cond delay="indefinite"/>
                      </p:stCondLst>
                      <p:childTnLst>
                        <p:par>
                          <p:cTn id="13" fill="hold">
                            <p:stCondLst>
                              <p:cond delay="0"/>
                            </p:stCondLst>
                            <p:childTnLst>
                              <p:par>
                                <p:cTn id="14" presetID="8" presetClass="exit" presetSubtype="16" fill="hold" grpId="0" nodeType="clickEffect">
                                  <p:stCondLst>
                                    <p:cond delay="0"/>
                                  </p:stCondLst>
                                  <p:childTnLst>
                                    <p:animEffect transition="out" filter="diamond(in)">
                                      <p:cBhvr>
                                        <p:cTn id="15" dur="2000"/>
                                        <p:tgtEl>
                                          <p:spTgt spid="5"/>
                                        </p:tgtEl>
                                      </p:cBhvr>
                                    </p:animEffect>
                                    <p:set>
                                      <p:cBhvr>
                                        <p:cTn id="16" dur="1" fill="hold">
                                          <p:stCondLst>
                                            <p:cond delay="1999"/>
                                          </p:stCondLst>
                                        </p:cTn>
                                        <p:tgtEl>
                                          <p:spTgt spid="5"/>
                                        </p:tgtEl>
                                        <p:attrNameLst>
                                          <p:attrName>style.visibility</p:attrName>
                                        </p:attrNameLst>
                                      </p:cBhvr>
                                      <p:to>
                                        <p:strVal val="hidden"/>
                                      </p:to>
                                    </p:set>
                                  </p:childTnLst>
                                  <p:subTnLst>
                                    <p:audio>
                                      <p:cMediaNode>
                                        <p:cTn display="0" masterRel="sameClick">
                                          <p:stCondLst>
                                            <p:cond evt="begin" delay="0">
                                              <p:tn val="14"/>
                                            </p:cond>
                                          </p:stCondLst>
                                          <p:endCondLst>
                                            <p:cond evt="onStopAudio" delay="0">
                                              <p:tgtEl>
                                                <p:sldTgt/>
                                              </p:tgtEl>
                                            </p:cond>
                                          </p:endCondLst>
                                        </p:cTn>
                                        <p:tgtEl>
                                          <p:sndTgt r:embed="rId3" name="drumroll.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4"/>
          <a:srcRect/>
          <a:stretch>
            <a:fillRect/>
          </a:stretch>
        </p:blipFill>
        <p:spPr bwMode="auto">
          <a:xfrm>
            <a:off x="0" y="0"/>
            <a:ext cx="9525000" cy="7162800"/>
          </a:xfrm>
          <a:prstGeom prst="rect">
            <a:avLst/>
          </a:prstGeom>
          <a:noFill/>
          <a:ln w="9525">
            <a:noFill/>
            <a:miter lim="800000"/>
            <a:headEnd/>
            <a:tailEnd/>
          </a:ln>
          <a:effectLst/>
        </p:spPr>
      </p:pic>
      <p:sp>
        <p:nvSpPr>
          <p:cNvPr id="4" name="TextBox 3"/>
          <p:cNvSpPr txBox="1"/>
          <p:nvPr/>
        </p:nvSpPr>
        <p:spPr>
          <a:xfrm>
            <a:off x="3357554" y="1142984"/>
            <a:ext cx="184731" cy="369332"/>
          </a:xfrm>
          <a:prstGeom prst="rect">
            <a:avLst/>
          </a:prstGeom>
          <a:noFill/>
        </p:spPr>
        <p:txBody>
          <a:bodyPr wrap="none" rtlCol="0">
            <a:spAutoFit/>
          </a:bodyPr>
          <a:lstStyle/>
          <a:p>
            <a:endParaRPr lang="ru-RU" dirty="0"/>
          </a:p>
        </p:txBody>
      </p:sp>
      <p:sp>
        <p:nvSpPr>
          <p:cNvPr id="6" name="TextBox 5"/>
          <p:cNvSpPr txBox="1"/>
          <p:nvPr/>
        </p:nvSpPr>
        <p:spPr>
          <a:xfrm>
            <a:off x="2500298" y="928670"/>
            <a:ext cx="3999813" cy="800219"/>
          </a:xfrm>
          <a:prstGeom prst="rect">
            <a:avLst/>
          </a:prstGeom>
          <a:noFill/>
        </p:spPr>
        <p:txBody>
          <a:bodyPr wrap="none" rtlCol="0">
            <a:spAutoFit/>
          </a:bodyPr>
          <a:lstStyle/>
          <a:p>
            <a:pPr algn="ctr"/>
            <a:r>
              <a:rPr lang="ru-RU" sz="2800" dirty="0" smtClean="0">
                <a:latin typeface="Impact" pitchFamily="34" charset="0"/>
              </a:rPr>
              <a:t>Вопрос №2:</a:t>
            </a:r>
          </a:p>
          <a:p>
            <a:r>
              <a:rPr lang="ru-RU" dirty="0" smtClean="0">
                <a:solidFill>
                  <a:srgbClr val="FF0000"/>
                </a:solidFill>
                <a:latin typeface="Impact" pitchFamily="34" charset="0"/>
              </a:rPr>
              <a:t>Что является символом Дня Победы?</a:t>
            </a:r>
            <a:endParaRPr lang="ru-RU" dirty="0">
              <a:solidFill>
                <a:srgbClr val="FF0000"/>
              </a:solidFill>
              <a:latin typeface="Impact" pitchFamily="34" charset="0"/>
            </a:endParaRPr>
          </a:p>
        </p:txBody>
      </p:sp>
      <p:pic>
        <p:nvPicPr>
          <p:cNvPr id="7" name="Picture 2" descr="C:\Users\Нина\Downloads\8.jpg"/>
          <p:cNvPicPr>
            <a:picLocks noChangeAspect="1" noChangeArrowheads="1"/>
          </p:cNvPicPr>
          <p:nvPr/>
        </p:nvPicPr>
        <p:blipFill>
          <a:blip r:embed="rId5" cstate="print"/>
          <a:srcRect/>
          <a:stretch>
            <a:fillRect/>
          </a:stretch>
        </p:blipFill>
        <p:spPr>
          <a:xfrm>
            <a:off x="4071934" y="3214686"/>
            <a:ext cx="1896960" cy="1193802"/>
          </a:xfrm>
          <a:prstGeom prst="rect">
            <a:avLst/>
          </a:prstGeom>
          <a:noFill/>
        </p:spPr>
      </p:pic>
      <p:pic>
        <p:nvPicPr>
          <p:cNvPr id="8" name="Picture 2" descr="C:\Users\Нина\Downloads\9.png"/>
          <p:cNvPicPr>
            <a:picLocks noChangeAspect="1" noChangeArrowheads="1"/>
          </p:cNvPicPr>
          <p:nvPr/>
        </p:nvPicPr>
        <p:blipFill>
          <a:blip r:embed="rId6" cstate="print"/>
          <a:srcRect/>
          <a:stretch>
            <a:fillRect/>
          </a:stretch>
        </p:blipFill>
        <p:spPr>
          <a:xfrm>
            <a:off x="571472" y="2000240"/>
            <a:ext cx="3255245" cy="1484310"/>
          </a:xfrm>
          <a:prstGeom prst="rect">
            <a:avLst/>
          </a:prstGeom>
          <a:noFill/>
        </p:spPr>
      </p:pic>
      <p:pic>
        <p:nvPicPr>
          <p:cNvPr id="9" name="Picture 2" descr="C:\Users\Нина\Downloads\5.jpg"/>
          <p:cNvPicPr>
            <a:picLocks noChangeAspect="1" noChangeArrowheads="1"/>
          </p:cNvPicPr>
          <p:nvPr/>
        </p:nvPicPr>
        <p:blipFill>
          <a:blip r:embed="rId7" cstate="print"/>
          <a:srcRect/>
          <a:stretch>
            <a:fillRect/>
          </a:stretch>
        </p:blipFill>
        <p:spPr>
          <a:xfrm>
            <a:off x="785786" y="4286256"/>
            <a:ext cx="2645595" cy="1763730"/>
          </a:xfrm>
          <a:prstGeom prst="rect">
            <a:avLst/>
          </a:prstGeom>
          <a:noFill/>
        </p:spPr>
      </p:pic>
      <p:pic>
        <p:nvPicPr>
          <p:cNvPr id="10" name="Рисунок 9"/>
          <p:cNvPicPr>
            <a:picLocks noChangeAspect="1"/>
          </p:cNvPicPr>
          <p:nvPr/>
        </p:nvPicPr>
        <p:blipFill>
          <a:blip r:embed="rId8" cstate="email">
            <a:extLst>
              <a:ext uri="{28A0092B-C50C-407E-A947-70E740481C1C}">
                <a14:useLocalDpi xmlns:a14="http://schemas.microsoft.com/office/drawing/2010/main" xmlns=""/>
              </a:ext>
            </a:extLst>
          </a:blip>
          <a:stretch>
            <a:fillRect/>
          </a:stretch>
        </p:blipFill>
        <p:spPr>
          <a:xfrm>
            <a:off x="6000760" y="4643446"/>
            <a:ext cx="2873050" cy="1785950"/>
          </a:xfrm>
          <a:prstGeom prst="rect">
            <a:avLst/>
          </a:prstGeom>
        </p:spPr>
      </p:pic>
      <p:pic>
        <p:nvPicPr>
          <p:cNvPr id="11" name="Picture 1" descr="C:\Documents and Settings\Kiko\Рабочий стол\425310_1.jpeg"/>
          <p:cNvPicPr>
            <a:picLocks noChangeAspect="1" noChangeArrowheads="1"/>
          </p:cNvPicPr>
          <p:nvPr/>
        </p:nvPicPr>
        <p:blipFill>
          <a:blip r:embed="rId9" cstate="print"/>
          <a:srcRect/>
          <a:stretch>
            <a:fillRect/>
          </a:stretch>
        </p:blipFill>
        <p:spPr bwMode="auto">
          <a:xfrm>
            <a:off x="6429388" y="1785926"/>
            <a:ext cx="2160240" cy="1944216"/>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8"/>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applause.wav" builtIn="1"/>
                                        </p:tgtEl>
                                      </p:cMediaNode>
                                    </p:audio>
                                  </p:sub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1600000">
                                      <p:cBhvr>
                                        <p:cTn id="10" dur="2000" fill="hold"/>
                                        <p:tgtEl>
                                          <p:spTgt spid="7"/>
                                        </p:tgtEl>
                                        <p:attrNameLst>
                                          <p:attrName>r</p:attrName>
                                        </p:attrNameLst>
                                      </p:cBhvr>
                                    </p:animRot>
                                  </p:childTnLst>
                                  <p:subTnLst>
                                    <p:audio>
                                      <p:cMediaNode>
                                        <p:cTn display="0" masterRel="sameClick">
                                          <p:stCondLst>
                                            <p:cond evt="begin" delay="0">
                                              <p:tn val="9"/>
                                            </p:cond>
                                          </p:stCondLst>
                                          <p:endCondLst>
                                            <p:cond evt="onStopAudio" delay="0">
                                              <p:tgtEl>
                                                <p:sldTgt/>
                                              </p:tgtEl>
                                            </p:cond>
                                          </p:endCondLst>
                                        </p:cTn>
                                        <p:tgtEl>
                                          <p:sndTgt r:embed="rId2" name="applause.wav" builtIn="1"/>
                                        </p:tgtEl>
                                      </p:cMediaNode>
                                    </p:audio>
                                  </p:sub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9"/>
                                        </p:tgtEl>
                                        <p:attrNameLst>
                                          <p:attrName>r</p:attrName>
                                        </p:attrNameLst>
                                      </p:cBhvr>
                                    </p:animRot>
                                  </p:childTnLst>
                                  <p:subTnLst>
                                    <p:audio>
                                      <p:cMediaNode>
                                        <p:cTn display="0" masterRel="sameClick">
                                          <p:stCondLst>
                                            <p:cond evt="begin" delay="0">
                                              <p:tn val="13"/>
                                            </p:cond>
                                          </p:stCondLst>
                                          <p:endCondLst>
                                            <p:cond evt="onStopAudio" delay="0">
                                              <p:tgtEl>
                                                <p:sldTgt/>
                                              </p:tgtEl>
                                            </p:cond>
                                          </p:endCondLst>
                                        </p:cTn>
                                        <p:tgtEl>
                                          <p:sndTgt r:embed="rId2" name="applause.wav" builtIn="1"/>
                                        </p:tgtEl>
                                      </p:cMediaNode>
                                    </p:audio>
                                  </p:subTnLst>
                                </p:cTn>
                              </p:par>
                            </p:childTnLst>
                          </p:cTn>
                        </p:par>
                      </p:childTnLst>
                    </p:cTn>
                  </p:par>
                  <p:par>
                    <p:cTn id="15" fill="hold">
                      <p:stCondLst>
                        <p:cond delay="indefinite"/>
                      </p:stCondLst>
                      <p:childTnLst>
                        <p:par>
                          <p:cTn id="16" fill="hold">
                            <p:stCondLst>
                              <p:cond delay="0"/>
                            </p:stCondLst>
                            <p:childTnLst>
                              <p:par>
                                <p:cTn id="17" presetID="8" presetClass="exit" presetSubtype="16" fill="hold" nodeType="clickEffect">
                                  <p:stCondLst>
                                    <p:cond delay="0"/>
                                  </p:stCondLst>
                                  <p:childTnLst>
                                    <p:animEffect transition="out" filter="diamond(in)">
                                      <p:cBhvr>
                                        <p:cTn id="18" dur="2000"/>
                                        <p:tgtEl>
                                          <p:spTgt spid="11"/>
                                        </p:tgtEl>
                                      </p:cBhvr>
                                    </p:animEffect>
                                    <p:set>
                                      <p:cBhvr>
                                        <p:cTn id="19" dur="1" fill="hold">
                                          <p:stCondLst>
                                            <p:cond delay="1999"/>
                                          </p:stCondLst>
                                        </p:cTn>
                                        <p:tgtEl>
                                          <p:spTgt spid="11"/>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drumroll.wav" builtIn="1"/>
                                        </p:tgtEl>
                                      </p:cMediaNode>
                                    </p:audio>
                                  </p:subTnLst>
                                </p:cTn>
                              </p:par>
                            </p:childTnLst>
                          </p:cTn>
                        </p:par>
                      </p:childTnLst>
                    </p:cTn>
                  </p:par>
                  <p:par>
                    <p:cTn id="20" fill="hold">
                      <p:stCondLst>
                        <p:cond delay="indefinite"/>
                      </p:stCondLst>
                      <p:childTnLst>
                        <p:par>
                          <p:cTn id="21" fill="hold">
                            <p:stCondLst>
                              <p:cond delay="0"/>
                            </p:stCondLst>
                            <p:childTnLst>
                              <p:par>
                                <p:cTn id="22" presetID="8" presetClass="exit" presetSubtype="16" fill="hold" nodeType="clickEffect">
                                  <p:stCondLst>
                                    <p:cond delay="0"/>
                                  </p:stCondLst>
                                  <p:childTnLst>
                                    <p:animEffect transition="out" filter="diamond(in)">
                                      <p:cBhvr>
                                        <p:cTn id="23" dur="2000"/>
                                        <p:tgtEl>
                                          <p:spTgt spid="10"/>
                                        </p:tgtEl>
                                      </p:cBhvr>
                                    </p:animEffect>
                                    <p:set>
                                      <p:cBhvr>
                                        <p:cTn id="24" dur="1" fill="hold">
                                          <p:stCondLst>
                                            <p:cond delay="1999"/>
                                          </p:stCondLst>
                                        </p:cTn>
                                        <p:tgtEl>
                                          <p:spTgt spid="10"/>
                                        </p:tgtEl>
                                        <p:attrNameLst>
                                          <p:attrName>style.visibility</p:attrName>
                                        </p:attrNameLst>
                                      </p:cBhvr>
                                      <p:to>
                                        <p:strVal val="hidden"/>
                                      </p:to>
                                    </p:set>
                                  </p:childTnLst>
                                  <p:subTnLst>
                                    <p:audio>
                                      <p:cMediaNode>
                                        <p:cTn display="0" masterRel="sameClick">
                                          <p:stCondLst>
                                            <p:cond evt="begin" delay="0">
                                              <p:tn val="22"/>
                                            </p:cond>
                                          </p:stCondLst>
                                          <p:endCondLst>
                                            <p:cond evt="onStopAudio" delay="0">
                                              <p:tgtEl>
                                                <p:sldTgt/>
                                              </p:tgtEl>
                                            </p:cond>
                                          </p:endCondLst>
                                        </p:cTn>
                                        <p:tgtEl>
                                          <p:sndTgt r:embed="rId3" name="drumroll.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бычная">
  <a:themeElements>
    <a:clrScheme name="Справедливость">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Обычная">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Обычная">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509</TotalTime>
  <Words>388</Words>
  <PresentationFormat>Экран (4:3)</PresentationFormat>
  <Paragraphs>59</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Обычная</vt:lpstr>
      <vt:lpstr>Муниципальное дошкольное образовательное  учреждение «Детский сад № 271 Краснооктябрьского района Волгограда»</vt:lpstr>
      <vt:lpstr> Цель:   Познакомить детей с историей Дня Победы. Задачи: 1. Воспитывать у детей чувство патриотизма. 2. Привить детям любовь к своей Родине. 3. Рассказать детям о великом вкладе в Победу наших дедов и прадедов. Правила работы с презентацией: 1. Слайды переключаются кликами мышки. 2. На каждом слайде кликать мышкой для просмотра иллюстраций или текста. 3. Правильные ответы на вопросы после клика мышки вращаются под звук аплодисментов, неверные ответы исчезают под звук барабана.  </vt:lpstr>
      <vt:lpstr>Слайд 3</vt:lpstr>
      <vt:lpstr>Слайд 4</vt:lpstr>
      <vt:lpstr>Слайд 5</vt:lpstr>
      <vt:lpstr>Слайд 6</vt:lpstr>
      <vt:lpstr>Слайд 7</vt:lpstr>
      <vt:lpstr>Слайд 8</vt:lpstr>
      <vt:lpstr>Слайд 9</vt:lpstr>
      <vt:lpstr>Слайд 10</vt:lpstr>
      <vt:lpstr>Слайд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Муниципальное дошкольное образовательное  учреждение «Детский сад № 271 Краснооктябрьского района Волгограда»</dc:title>
  <dc:creator>krist</dc:creator>
  <cp:lastModifiedBy>krista1410@mail.ru</cp:lastModifiedBy>
  <cp:revision>54</cp:revision>
  <dcterms:created xsi:type="dcterms:W3CDTF">2025-12-01T09:05:13Z</dcterms:created>
  <dcterms:modified xsi:type="dcterms:W3CDTF">2026-01-10T11:54:51Z</dcterms:modified>
</cp:coreProperties>
</file>