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38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7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28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7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40200" y="449775"/>
            <a:ext cx="3983700" cy="1593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Причины возникновения ТНР у детей</a:t>
            </a:r>
            <a:r>
              <a:rPr lang="ru-RU" altLang="en-US" sz="26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.</a:t>
            </a: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endParaRPr lang="en-US" sz="2600" dirty="0"/>
          </a:p>
        </p:txBody>
      </p:sp>
      <p:sp>
        <p:nvSpPr>
          <p:cNvPr id="5" name="Text 1"/>
          <p:cNvSpPr txBox="1"/>
          <p:nvPr/>
        </p:nvSpPr>
        <p:spPr>
          <a:xfrm>
            <a:off x="340200" y="3118500"/>
            <a:ext cx="3766800" cy="176070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ТНР — сложное расстройство речи, вызванное неврологическими и социальными факторами.
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4575" y="1558963"/>
            <a:ext cx="4152000" cy="2326341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74625" y="4073600"/>
            <a:ext cx="4152000" cy="246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Рекомендации логопедов, 2020
</a:t>
            </a:r>
            <a:endParaRPr lang="en-US" sz="1000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09100" cy="2045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Таблица демонстрирует основные виды речевых нарушений, их характеристики, и возраст проявления для своевременного выявления.
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Понимание типов позволяет подобрать индивидуальную коррекцию и прогноз развития речи.
</a:t>
            </a:r>
            <a:endParaRPr lang="en-US" sz="1300" dirty="0"/>
          </a:p>
        </p:txBody>
      </p:sp>
      <p:sp>
        <p:nvSpPr>
          <p:cNvPr id="6" name="Text 2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Типы речевых нарушений при ТНР и их симптомы
</a:t>
            </a:r>
            <a:endParaRPr lang="en-US" sz="2400" dirty="0"/>
          </a:p>
        </p:txBody>
      </p:sp>
      <p:sp>
        <p:nvSpPr>
          <p:cNvPr id="7" name="Text 3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10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033325" y="1220450"/>
            <a:ext cx="4400400" cy="818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Отставание в формировании словарного запаса и частые ошибки в произношении служат первичными признаками речевых нарушений у детей дошкольного возраста.
</a:t>
            </a:r>
            <a:endParaRPr lang="en-US" sz="1100" dirty="0"/>
          </a:p>
        </p:txBody>
      </p:sp>
      <p:sp>
        <p:nvSpPr>
          <p:cNvPr id="8" name="Text 1"/>
          <p:cNvSpPr txBox="1"/>
          <p:nvPr/>
        </p:nvSpPr>
        <p:spPr>
          <a:xfrm>
            <a:off x="3033200" y="2351825"/>
            <a:ext cx="4400400" cy="818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Признаки включают сложности в построении фраз, снижение речевой активности и несформированность грамматических структур, что затрудняет общение с окружающими.
</a:t>
            </a:r>
            <a:endParaRPr lang="en-US" sz="1100" dirty="0"/>
          </a:p>
        </p:txBody>
      </p:sp>
      <p:sp>
        <p:nvSpPr>
          <p:cNvPr id="9" name="Text 2"/>
          <p:cNvSpPr txBox="1"/>
          <p:nvPr/>
        </p:nvSpPr>
        <p:spPr>
          <a:xfrm>
            <a:off x="3033200" y="3486150"/>
            <a:ext cx="4400400" cy="818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Диагностика основывается на комплексном неврологическом осмотре, специализированном речевом тестировании и психологической оценке для точного выявления ТНР.
</a:t>
            </a:r>
            <a:endParaRPr lang="en-US" sz="1100" dirty="0"/>
          </a:p>
        </p:txBody>
      </p:sp>
      <p:sp>
        <p:nvSpPr>
          <p:cNvPr id="10" name="Text 3"/>
          <p:cNvSpPr txBox="1"/>
          <p:nvPr/>
        </p:nvSpPr>
        <p:spPr>
          <a:xfrm>
            <a:off x="337920" y="393900"/>
            <a:ext cx="8394600" cy="401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215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Симптомы и диагностика ТНР в дошкольном возрасте
</a:t>
            </a:r>
            <a:endParaRPr lang="en-US" sz="2215" dirty="0"/>
          </a:p>
        </p:txBody>
      </p:sp>
      <p:sp>
        <p:nvSpPr>
          <p:cNvPr id="11" name="Text 4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11</a:t>
            </a:r>
            <a:endParaRPr lang="en-U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575" y="3003627"/>
            <a:ext cx="2700000" cy="178769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475" y="3003627"/>
            <a:ext cx="2700000" cy="178769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475" y="3003627"/>
            <a:ext cx="2700000" cy="178769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0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Современные методы терапии ТНР
</a:t>
            </a:r>
            <a:endParaRPr lang="en-US" sz="2400" dirty="0"/>
          </a:p>
        </p:txBody>
      </p:sp>
      <p:sp>
        <p:nvSpPr>
          <p:cNvPr id="12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12</a:t>
            </a:r>
            <a:endParaRPr lang="en-US" sz="1000" dirty="0"/>
          </a:p>
        </p:txBody>
      </p:sp>
      <p:sp>
        <p:nvSpPr>
          <p:cNvPr id="13" name="Text 2"/>
          <p:cNvSpPr txBox="1"/>
          <p:nvPr/>
        </p:nvSpPr>
        <p:spPr>
          <a:xfrm>
            <a:off x="847125" y="1180555"/>
            <a:ext cx="2039700" cy="1586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98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Логопедическая работа с учетом индивидуальных особенностей ребёнка
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86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Занятия с логопедом направлены на развитие звуковой стороны речи и исправление дефектов произношения с использованием игровых методов. Индивидуальные программы учитывают специфику расстройства каждого ребенка.
</a:t>
            </a:r>
            <a:endParaRPr lang="en-US" sz="980" dirty="0"/>
          </a:p>
        </p:txBody>
      </p:sp>
      <p:sp>
        <p:nvSpPr>
          <p:cNvPr id="14" name="Text 3"/>
          <p:cNvSpPr txBox="1"/>
          <p:nvPr/>
        </p:nvSpPr>
        <p:spPr>
          <a:xfrm>
            <a:off x="3677675" y="1180555"/>
            <a:ext cx="2039700" cy="1586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1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Арт-терапия как способ стимуляции речевой активности
</a:t>
            </a:r>
            <a:r>
              <a:rPr lang="en-US" sz="114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89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Через творческие занятия — рисование, лепка, драматизация — дети получают эмоциональную разрядку и укрепляют мотивацию к общению. Арт-терапия помогает раскрыть речевой потенциал в комфортной обстановке.
</a:t>
            </a:r>
            <a:endParaRPr lang="en-US" sz="1015" dirty="0"/>
          </a:p>
        </p:txBody>
      </p:sp>
      <p:sp>
        <p:nvSpPr>
          <p:cNvPr id="15" name="Text 4"/>
          <p:cNvSpPr txBox="1"/>
          <p:nvPr/>
        </p:nvSpPr>
        <p:spPr>
          <a:xfrm>
            <a:off x="6458600" y="1180555"/>
            <a:ext cx="2039700" cy="1586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1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Нейрореабилитация и современные технологии
</a:t>
            </a:r>
            <a:r>
              <a:rPr lang="en-US" sz="114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89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Использование компьютерных программ и специализированных тренажёров способствует улучшению когнитивных и речевых навыков. Комплексный подход обеспечивает максимальную эффективность терапии.
</a:t>
            </a:r>
            <a:endParaRPr lang="en-US" sz="101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5729" y="1521533"/>
            <a:ext cx="4149693" cy="24012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74625" y="4073600"/>
            <a:ext cx="4227600" cy="246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Контролируемые исследования 2019–2023 гг.
</a:t>
            </a:r>
            <a:endParaRPr lang="en-US" sz="1000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40900" cy="2037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19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Комплексные методы демонстрируют более высокую эффективность благодаря синергии логопедии, арт-терапии и нейрореабилитации.
</a:t>
            </a:r>
            <a:r>
              <a:rPr lang="en-US" sz="119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19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Данные подтверждают, что сочетание различных подходов обеспечивает лучшие результаты в коррекции речевых нарушений.
</a:t>
            </a:r>
            <a:endParaRPr lang="en-US" sz="1190" dirty="0"/>
          </a:p>
        </p:txBody>
      </p:sp>
      <p:sp>
        <p:nvSpPr>
          <p:cNvPr id="6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13</a:t>
            </a:r>
            <a:endParaRPr lang="en-US" sz="1000" dirty="0"/>
          </a:p>
        </p:txBody>
      </p:sp>
      <p:sp>
        <p:nvSpPr>
          <p:cNvPr id="7" name="Text 3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Эффективность разнообразных коррекционных программ
</a:t>
            </a:r>
            <a:endParaRPr lang="en-US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183700" y="1565975"/>
            <a:ext cx="2517000" cy="2474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Успешные домашние программы логопедической работы показывают важность последовательности и положительного подкрепления в коррекционном процессе.
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418525" y="1565975"/>
            <a:ext cx="2380800" cy="2474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Регулярное вовлечение родителей в упражнения усиливает эффективность терапии и способствует закреплению навыков в повседневной жизни ребёнка.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3338125" y="1565975"/>
            <a:ext cx="2380800" cy="2474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Частое речевое общение дома создает поддерживающую среду, стимулирующую естественное развитие речи и мотивацию к общению.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418525" y="393900"/>
            <a:ext cx="8211900" cy="332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255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Роль родителей и семьи в процессе коррекции ТНР
</a:t>
            </a:r>
            <a:endParaRPr lang="en-US" sz="2255" dirty="0"/>
          </a:p>
        </p:txBody>
      </p:sp>
      <p:sp>
        <p:nvSpPr>
          <p:cNvPr id="9" name="Text 4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14</a:t>
            </a:r>
            <a:endParaRPr lang="en-US" sz="1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763300" y="1165200"/>
            <a:ext cx="7374600" cy="280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Ключевые выводы и практические рекомендации
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Для успешной коррекции ТНР важна ранняя диагностика, комплексный подход и активное участие семьи с поддержкой квалифицированных специалистов.
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632" y="501325"/>
            <a:ext cx="3754987" cy="42069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37925" y="1985375"/>
            <a:ext cx="4234200" cy="1929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ТНР начали изучать в XX веке как нарушение речи без снижения интеллекта. Выявлена многофакторная природа с влиянием генетики, перинатальных травм и окружения. В России растёт количество случаев, что подчёркивает важность ранней диагностики.
</a:t>
            </a:r>
            <a:endParaRPr lang="en-US" sz="1400" dirty="0"/>
          </a:p>
        </p:txBody>
      </p:sp>
      <p:sp>
        <p:nvSpPr>
          <p:cNvPr id="7" name="Text 1"/>
          <p:cNvSpPr txBox="1"/>
          <p:nvPr/>
        </p:nvSpPr>
        <p:spPr>
          <a:xfrm>
            <a:off x="337925" y="393900"/>
            <a:ext cx="4366200" cy="9462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История и развитие исследований 
</a:t>
            </a:r>
            <a:endParaRPr lang="en-US" sz="2400" dirty="0"/>
          </a:p>
        </p:txBody>
      </p:sp>
      <p:sp>
        <p:nvSpPr>
          <p:cNvPr id="8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3"/>
          <p:cNvSpPr txBox="1"/>
          <p:nvPr/>
        </p:nvSpPr>
        <p:spPr>
          <a:xfrm>
            <a:off x="418525" y="393900"/>
            <a:ext cx="8211900" cy="332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Определение </a:t>
            </a:r>
            <a:endParaRPr lang="en-US" sz="2400" dirty="0"/>
          </a:p>
        </p:txBody>
      </p:sp>
      <p:sp>
        <p:nvSpPr>
          <p:cNvPr id="9" name="Text 4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3</a:t>
            </a:r>
            <a:endParaRPr lang="en-US" sz="1000" dirty="0"/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447040" y="1134110"/>
            <a:ext cx="8508365" cy="3659505"/>
          </a:xfrm>
          <a:prstGeom prst="rect">
            <a:avLst/>
          </a:prstGeom>
        </p:spPr>
        <p:txBody>
          <a:bodyPr>
            <a:noAutofit/>
          </a:bodyPr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altLang="zh-CN" sz="2000" b="0" i="0">
                <a:solidFill>
                  <a:srgbClr val="1F1F1F"/>
                </a:solidFill>
                <a:latin typeface="Times New Roman" panose="02020603050405020304" charset="0"/>
                <a:ea typeface="Google Sans"/>
                <a:cs typeface="Times New Roman" panose="02020603050405020304" charset="0"/>
              </a:rPr>
              <a:t>Тяжелые нарушения речи (ТНР) — это стойкие отклонения в развитии речевых функций, которые затрагивают фонетическую, лексическую или грамматическую стороны речи. Они не связаны с интеллектуальными или слуховыми нарушениями, но могут быть обусловлены органическим поражением головного мозга или речевого аппарата. К основным типам ТНР относятся: алалия, афазия, дизартрия, ринолалия, заикание и общее недоразвитие речи (ОНР</a:t>
            </a:r>
            <a:r>
              <a:rPr lang="ru-RU" altLang="en-US" sz="2000" b="0" i="0">
                <a:solidFill>
                  <a:srgbClr val="1F1F1F"/>
                </a:solidFill>
                <a:latin typeface="Times New Roman" panose="02020603050405020304" charset="0"/>
                <a:ea typeface="Google Sans"/>
                <a:cs typeface="Times New Roman" panose="02020603050405020304" charset="0"/>
              </a:rPr>
              <a:t>).</a:t>
            </a:r>
            <a:endParaRPr lang="ru-RU" altLang="en-US" sz="2000" b="0" i="0">
              <a:solidFill>
                <a:srgbClr val="1F1F1F"/>
              </a:solidFill>
              <a:latin typeface="Times New Roman" panose="02020603050405020304" charset="0"/>
              <a:ea typeface="Google Sans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575" y="3003627"/>
            <a:ext cx="2700000" cy="178769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475" y="3003627"/>
            <a:ext cx="2700000" cy="178769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475" y="3003627"/>
            <a:ext cx="2700000" cy="178769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0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Неврологические причины речевых нарушений
</a:t>
            </a:r>
            <a:endParaRPr lang="en-US" sz="2400" dirty="0"/>
          </a:p>
        </p:txBody>
      </p:sp>
      <p:sp>
        <p:nvSpPr>
          <p:cNvPr id="12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4</a:t>
            </a:r>
            <a:endParaRPr lang="en-US" sz="1000" dirty="0"/>
          </a:p>
        </p:txBody>
      </p:sp>
      <p:sp>
        <p:nvSpPr>
          <p:cNvPr id="13" name="Text 2"/>
          <p:cNvSpPr txBox="1"/>
          <p:nvPr/>
        </p:nvSpPr>
        <p:spPr>
          <a:xfrm>
            <a:off x="847125" y="1180555"/>
            <a:ext cx="2039700" cy="1586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2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Перинатальные гипоксии и их последствия
</a:t>
            </a:r>
            <a:r>
              <a:rPr lang="en-US" sz="115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Гипоксия, возникшая во время родов, повреждает нейронные связи, ответственные за речь. Это замедляет формирование речевых функций и ухудшает когнитивные процессы у ребёнка.
</a:t>
            </a:r>
            <a:endParaRPr lang="en-US" sz="1025" dirty="0"/>
          </a:p>
        </p:txBody>
      </p:sp>
      <p:sp>
        <p:nvSpPr>
          <p:cNvPr id="14" name="Text 3"/>
          <p:cNvSpPr txBox="1"/>
          <p:nvPr/>
        </p:nvSpPr>
        <p:spPr>
          <a:xfrm>
            <a:off x="3677675" y="1180555"/>
            <a:ext cx="2039700" cy="1586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2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Транзиторные церебральные дисфункции
</a:t>
            </a:r>
            <a:r>
              <a:rPr lang="en-US" sz="115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Временные нарушения работы мозга новорожденных могут приводить к сбоям в развитии речи, влияя на координацию и моторику артикуляции у малышей.
</a:t>
            </a:r>
            <a:endParaRPr lang="en-US" sz="1025" dirty="0"/>
          </a:p>
        </p:txBody>
      </p:sp>
      <p:sp>
        <p:nvSpPr>
          <p:cNvPr id="15" name="Text 4"/>
          <p:cNvSpPr txBox="1"/>
          <p:nvPr/>
        </p:nvSpPr>
        <p:spPr>
          <a:xfrm>
            <a:off x="6458600" y="1180555"/>
            <a:ext cx="2039700" cy="1586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2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Нарушения корково-подкорковых путей
</a:t>
            </a:r>
            <a:r>
              <a:rPr lang="en-US" sz="115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Дисфункции связей между корой и подкорковыми структурами мозга нарушают интеграцию речевой информации, вызывая сложные речевые расстройства у детей с ТНР.
</a:t>
            </a:r>
            <a:endParaRPr lang="en-US" sz="102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5729" y="1521533"/>
            <a:ext cx="4149693" cy="24012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74625" y="4073600"/>
            <a:ext cx="4227600" cy="246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Эпидемиологические исследования 2018–2023 гг.
</a:t>
            </a:r>
            <a:endParaRPr lang="en-US" sz="1000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40900" cy="2037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У мальчиков ТНР регистрируется примерно в полтора раза чаще, чем у девочек, что связано с особенностями нейроразвития.
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Высокий процент среди детей с осложнениями свидетельствует о значимости ранней диагностики и вмешательства.
</a:t>
            </a:r>
            <a:endParaRPr lang="en-US" sz="1200" dirty="0"/>
          </a:p>
        </p:txBody>
      </p:sp>
      <p:sp>
        <p:nvSpPr>
          <p:cNvPr id="6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5</a:t>
            </a:r>
            <a:endParaRPr lang="en-US" sz="1000" dirty="0"/>
          </a:p>
        </p:txBody>
      </p:sp>
      <p:sp>
        <p:nvSpPr>
          <p:cNvPr id="7" name="Text 3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Статистика распространённости ТНР среди детей
</a:t>
            </a:r>
            <a:endParaRPr lang="en-US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0100" y="1951998"/>
            <a:ext cx="4152000" cy="151425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20100" y="4191525"/>
            <a:ext cx="3554700" cy="246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Научные публикации 2015–2022 гг.
</a:t>
            </a:r>
            <a:endParaRPr lang="en-US" sz="1000" dirty="0"/>
          </a:p>
        </p:txBody>
      </p:sp>
      <p:sp>
        <p:nvSpPr>
          <p:cNvPr id="6" name="Text 1"/>
          <p:cNvSpPr txBox="1"/>
          <p:nvPr/>
        </p:nvSpPr>
        <p:spPr>
          <a:xfrm>
            <a:off x="4957350" y="2001700"/>
            <a:ext cx="3696300" cy="1712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 таблице представлены основные факторы, увеличивающие вероятность возникновения ТНР у детей.
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Комплексность факторов требует привлечения специалистов различных областей для комплексной терапии.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6</a:t>
            </a:r>
            <a:endParaRPr lang="en-US" sz="1000" dirty="0"/>
          </a:p>
        </p:txBody>
      </p:sp>
      <p:sp>
        <p:nvSpPr>
          <p:cNvPr id="8" name="Text 3"/>
          <p:cNvSpPr txBox="1"/>
          <p:nvPr/>
        </p:nvSpPr>
        <p:spPr>
          <a:xfrm>
            <a:off x="420100" y="393900"/>
            <a:ext cx="8493300" cy="772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Факторы риска
</a:t>
            </a: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37250" y="1470975"/>
            <a:ext cx="5367000" cy="766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Гены FOXP2 и CNTNAP2 активно изучаются как ключевые в патогенезе ТНР, влияя на развитие речевых центров и нейронных сетей мозга.
</a:t>
            </a:r>
            <a:endParaRPr lang="en-US" sz="1000" dirty="0"/>
          </a:p>
        </p:txBody>
      </p:sp>
      <p:sp>
        <p:nvSpPr>
          <p:cNvPr id="6" name="Text 1"/>
          <p:cNvSpPr txBox="1"/>
          <p:nvPr/>
        </p:nvSpPr>
        <p:spPr>
          <a:xfrm>
            <a:off x="637250" y="2638079"/>
            <a:ext cx="5367000" cy="766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Оценка наследуемости ТНР варьируется от 30% до 40%, что подтверждает значительную роль генетических факторов в проявлении расстройства.
</a:t>
            </a:r>
            <a:endParaRPr lang="en-US" sz="1000" dirty="0"/>
          </a:p>
        </p:txBody>
      </p:sp>
      <p:sp>
        <p:nvSpPr>
          <p:cNvPr id="7" name="Text 2"/>
          <p:cNvSpPr txBox="1"/>
          <p:nvPr/>
        </p:nvSpPr>
        <p:spPr>
          <a:xfrm>
            <a:off x="637250" y="3769425"/>
            <a:ext cx="5367000" cy="766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Семейный анамнез с речевыми нарушениями увеличивает риск возникновения ТНР, поэтому важно учитывать наследственность при диагностике.
</a:t>
            </a:r>
            <a:endParaRPr lang="en-US" sz="1000" dirty="0"/>
          </a:p>
        </p:txBody>
      </p:sp>
      <p:sp>
        <p:nvSpPr>
          <p:cNvPr id="8" name="Text 3"/>
          <p:cNvSpPr txBox="1"/>
          <p:nvPr/>
        </p:nvSpPr>
        <p:spPr>
          <a:xfrm>
            <a:off x="337925" y="393900"/>
            <a:ext cx="8388900" cy="4017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Генетика в основе Т</a:t>
            </a:r>
            <a:r>
              <a:rPr lang="ru-RU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яжёлых нарушений речи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endParaRPr lang="en-US" sz="2400" dirty="0"/>
          </a:p>
        </p:txBody>
      </p:sp>
      <p:sp>
        <p:nvSpPr>
          <p:cNvPr id="9" name="Text 4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575" y="3003627"/>
            <a:ext cx="2700000" cy="178769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475" y="3003627"/>
            <a:ext cx="2700000" cy="178769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475" y="3003627"/>
            <a:ext cx="2700000" cy="178769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0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Психосоциальное влияние на развитие речевых навыков
</a:t>
            </a:r>
            <a:endParaRPr lang="en-US" sz="2050" dirty="0"/>
          </a:p>
        </p:txBody>
      </p:sp>
      <p:sp>
        <p:nvSpPr>
          <p:cNvPr id="12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8</a:t>
            </a:r>
            <a:endParaRPr lang="en-US" sz="1000" dirty="0"/>
          </a:p>
        </p:txBody>
      </p:sp>
      <p:sp>
        <p:nvSpPr>
          <p:cNvPr id="13" name="Text 2"/>
          <p:cNvSpPr txBox="1"/>
          <p:nvPr/>
        </p:nvSpPr>
        <p:spPr>
          <a:xfrm>
            <a:off x="847125" y="1180555"/>
            <a:ext cx="2039700" cy="1586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2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Недостаток речевого общения
</a:t>
            </a:r>
            <a:r>
              <a:rPr lang="en-US" sz="115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Ограниченное общение с взрослыми приводит к снижению речевой активности малыша. Без стимуляции речь развивается медленнее, что усугубляет ТНР.
</a:t>
            </a:r>
            <a:endParaRPr lang="en-US" sz="1025" dirty="0"/>
          </a:p>
        </p:txBody>
      </p:sp>
      <p:sp>
        <p:nvSpPr>
          <p:cNvPr id="14" name="Text 3"/>
          <p:cNvSpPr txBox="1"/>
          <p:nvPr/>
        </p:nvSpPr>
        <p:spPr>
          <a:xfrm>
            <a:off x="3677675" y="1180555"/>
            <a:ext cx="2039700" cy="1586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2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Стрессовые ситуации в семье
</a:t>
            </a:r>
            <a:r>
              <a:rPr lang="en-US" sz="115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Постоянные конфликты и эмоциональное напряжение ухудшают когнитивные функции ребёнка, тормозя формирование грамотной речи и навыков коммуникации.
</a:t>
            </a:r>
            <a:endParaRPr lang="en-US" sz="1025" dirty="0"/>
          </a:p>
        </p:txBody>
      </p:sp>
      <p:sp>
        <p:nvSpPr>
          <p:cNvPr id="15" name="Text 4"/>
          <p:cNvSpPr txBox="1"/>
          <p:nvPr/>
        </p:nvSpPr>
        <p:spPr>
          <a:xfrm>
            <a:off x="6458600" y="1180555"/>
            <a:ext cx="2039700" cy="1586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2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Неблагополучная социальная среда
</a:t>
            </a:r>
            <a:r>
              <a:rPr lang="en-US" sz="115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Жизнь в условиях социальной депривации снижает доступ к образовательным и развивающим ресурсам, что негативно сказывается на речевом развитии.
</a:t>
            </a:r>
            <a:endParaRPr lang="en-US" sz="10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5729" y="1521533"/>
            <a:ext cx="4149693" cy="24012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74625" y="4073600"/>
            <a:ext cx="4227600" cy="246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Клинические исследования перинатальных центров, 2020–2023 гг.
</a:t>
            </a:r>
            <a:endParaRPr lang="en-US" sz="950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40900" cy="2037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Недоношенность и низкая масса при рождении значительно увеличивают вероятность речевых нарушений у детей.
</a:t>
            </a:r>
            <a:r>
              <a:rPr lang="en-US" sz="127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127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Перинатальные показатели тесно связаны с риском ТНР, что подчёркивает важность медицинского наблюдения в раннем возрасте.
</a:t>
            </a:r>
            <a:endParaRPr lang="en-US" sz="1275" dirty="0"/>
          </a:p>
        </p:txBody>
      </p:sp>
      <p:sp>
        <p:nvSpPr>
          <p:cNvPr id="6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9</a:t>
            </a:r>
            <a:endParaRPr lang="en-US" sz="1000" dirty="0"/>
          </a:p>
        </p:txBody>
      </p:sp>
      <p:sp>
        <p:nvSpPr>
          <p:cNvPr id="7" name="Text 3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Влияние перинатальных факторов на развитие ТНР
</a:t>
            </a:r>
            <a:endParaRPr lang="en-US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5975</Words>
  <Application>WPS Presentation</Application>
  <PresentationFormat>On-screen Show (16:9)</PresentationFormat>
  <Paragraphs>118</Paragraphs>
  <Slides>15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Arial</vt:lpstr>
      <vt:lpstr>SimSun</vt:lpstr>
      <vt:lpstr>Wingdings</vt:lpstr>
      <vt:lpstr>Arial</vt:lpstr>
      <vt:lpstr>Arial</vt:lpstr>
      <vt:lpstr>Calibri</vt:lpstr>
      <vt:lpstr>Microsoft YaHei</vt:lpstr>
      <vt:lpstr>Arial Unicode MS</vt:lpstr>
      <vt:lpstr>Google Sans</vt:lpstr>
      <vt:lpstr>Nika Font</vt:lpstr>
      <vt:lpstr>Arial Black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USER</cp:lastModifiedBy>
  <cp:revision>3</cp:revision>
  <dcterms:created xsi:type="dcterms:W3CDTF">2025-11-04T14:37:00Z</dcterms:created>
  <dcterms:modified xsi:type="dcterms:W3CDTF">2025-11-06T10:08:04Z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818B1664490A42E0900C304DC90061CC_12</vt:lpwstr>
  </property>
  <property fmtid="{D5CDD505-2E9C-101B-9397-08002B2CF9AE}" pid="3" name="KSOProductBuildVer">
    <vt:lpwstr>1049-12.2.0.23131</vt:lpwstr>
  </property>
</Properties>
</file>